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tiff" ContentType="image/tif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3"/>
  </p:notesMasterIdLst>
  <p:sldIdLst>
    <p:sldId id="258" r:id="rId2"/>
    <p:sldId id="349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359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350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51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52" r:id="rId72"/>
    <p:sldId id="360" r:id="rId73"/>
    <p:sldId id="353" r:id="rId74"/>
    <p:sldId id="354" r:id="rId75"/>
    <p:sldId id="355" r:id="rId76"/>
    <p:sldId id="356" r:id="rId77"/>
    <p:sldId id="357" r:id="rId78"/>
    <p:sldId id="358" r:id="rId79"/>
    <p:sldId id="326" r:id="rId80"/>
    <p:sldId id="327" r:id="rId81"/>
    <p:sldId id="328" r:id="rId82"/>
    <p:sldId id="329" r:id="rId83"/>
    <p:sldId id="330" r:id="rId84"/>
    <p:sldId id="331" r:id="rId85"/>
    <p:sldId id="332" r:id="rId86"/>
    <p:sldId id="333" r:id="rId87"/>
    <p:sldId id="334" r:id="rId88"/>
    <p:sldId id="335" r:id="rId89"/>
    <p:sldId id="336" r:id="rId90"/>
    <p:sldId id="337" r:id="rId91"/>
    <p:sldId id="338" r:id="rId92"/>
    <p:sldId id="339" r:id="rId93"/>
    <p:sldId id="340" r:id="rId94"/>
    <p:sldId id="341" r:id="rId95"/>
    <p:sldId id="342" r:id="rId96"/>
    <p:sldId id="343" r:id="rId97"/>
    <p:sldId id="344" r:id="rId98"/>
    <p:sldId id="345" r:id="rId99"/>
    <p:sldId id="346" r:id="rId100"/>
    <p:sldId id="347" r:id="rId101"/>
    <p:sldId id="348" r:id="rId10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28" autoAdjust="0"/>
    <p:restoredTop sz="94660"/>
  </p:normalViewPr>
  <p:slideViewPr>
    <p:cSldViewPr>
      <p:cViewPr>
        <p:scale>
          <a:sx n="70" d="100"/>
          <a:sy n="70" d="100"/>
        </p:scale>
        <p:origin x="-14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56AE3-D606-422E-8DD8-B1256D8FE44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3C17C-DA33-4532-B3E1-B0D1B825B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77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D69AEDB-406C-440C-9B57-5F5960D549E5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8A49-47AB-4649-B6F6-8E05D2397A5D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96FF7-AA6C-42D4-9420-39233760E4BA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DEB114-24B2-4C9F-A24F-B8CD6E5EB934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DB23F1-268B-4B10-84E0-01A266BC0B83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F72-1651-437B-B5BC-488286A18F9B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9223-7971-4C5F-AC7F-863D4B54AFCA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F11D65-22B8-4C3B-A388-711FAD50943C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9F311-65BA-4103-9440-B6C005F5AE2F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EB51E9-1B91-4862-A013-F35371688537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591CA7-42E6-49D9-88B1-53D5AEE45649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B68953A-85D9-4A5F-8608-1AA65B73B406}" type="datetime1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570A01-ABA5-471D-9C6E-F7870330B4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191" y="2057400"/>
            <a:ext cx="8077200" cy="18288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 O D U L E - 6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0EE7-775B-4996-A864-AB1F60BA18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4491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BASIC PRINCIPLES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Compartmentalization</a:t>
            </a:r>
            <a:r>
              <a:rPr lang="en-US" dirty="0" smtClean="0">
                <a:latin typeface="Book Antiqua" pitchFamily="18" charset="0"/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Interdependency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Time allocation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Effort validation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Defined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responsibilities</a:t>
            </a:r>
          </a:p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Defined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outcomes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Defined milestones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52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Benefits of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Cost saving through all s/w development phases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Effort reduction of 30 -40%</a:t>
            </a:r>
          </a:p>
          <a:p>
            <a:pPr algn="just"/>
            <a:r>
              <a:rPr lang="en-US" dirty="0">
                <a:latin typeface="Book Antiqua" pitchFamily="18" charset="0"/>
              </a:rPr>
              <a:t>Improvements in quality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Less effort needed in every phases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Reduction of human errors</a:t>
            </a:r>
          </a:p>
          <a:p>
            <a:pPr algn="just"/>
            <a:r>
              <a:rPr lang="en-US" dirty="0">
                <a:latin typeface="Book Antiqua" pitchFamily="18" charset="0"/>
              </a:rPr>
              <a:t>Produce high quality &amp; consistent documents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Since data is stored in central repository, redundancy is reduced &amp; maintain consistency</a:t>
            </a:r>
          </a:p>
          <a:p>
            <a:pPr algn="just"/>
            <a:r>
              <a:rPr lang="en-US" dirty="0">
                <a:latin typeface="Book Antiqua" pitchFamily="18" charset="0"/>
              </a:rPr>
              <a:t>Reduces the drudgery of engineers work while creating and balancing DFD’s</a:t>
            </a:r>
          </a:p>
          <a:p>
            <a:pPr algn="just"/>
            <a:r>
              <a:rPr lang="en-US" dirty="0">
                <a:latin typeface="Book Antiqua" pitchFamily="18" charset="0"/>
              </a:rPr>
              <a:t>Cost saving in maintenance</a:t>
            </a:r>
          </a:p>
          <a:p>
            <a:pPr algn="just"/>
            <a:r>
              <a:rPr lang="en-US" dirty="0">
                <a:latin typeface="Book Antiqua" pitchFamily="18" charset="0"/>
              </a:rPr>
              <a:t>Creates an impact on the working style of a company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17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ook Antiqua" pitchFamily="18" charset="0"/>
              </a:rPr>
              <a:t>Changes needed to transform baseline file to next version is stored</a:t>
            </a:r>
          </a:p>
          <a:p>
            <a:pPr lvl="1"/>
            <a:r>
              <a:rPr lang="en-US" dirty="0">
                <a:latin typeface="Book Antiqua" pitchFamily="18" charset="0"/>
              </a:rPr>
              <a:t>This is called deltas</a:t>
            </a: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73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Compartmentalization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The project must be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compartmentalized</a:t>
            </a:r>
            <a:r>
              <a:rPr lang="en-US" dirty="0" smtClean="0">
                <a:latin typeface="Book Antiqua" pitchFamily="18" charset="0"/>
              </a:rPr>
              <a:t> into a number of manageable activities and tasks.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To accomplish compartmentalization, both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product</a:t>
            </a:r>
            <a:r>
              <a:rPr lang="en-US" dirty="0" smtClean="0">
                <a:latin typeface="Book Antiqua" pitchFamily="18" charset="0"/>
              </a:rPr>
              <a:t> and the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process </a:t>
            </a:r>
            <a:r>
              <a:rPr lang="en-US" dirty="0" smtClean="0">
                <a:latin typeface="Book Antiqua" pitchFamily="18" charset="0"/>
              </a:rPr>
              <a:t>are decomposed.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927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Interdependency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interdependency</a:t>
            </a:r>
            <a:r>
              <a:rPr lang="en-US" dirty="0" smtClean="0">
                <a:latin typeface="Book Antiqua" pitchFamily="18" charset="0"/>
              </a:rPr>
              <a:t> of each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compartmentalized activity </a:t>
            </a:r>
            <a:r>
              <a:rPr lang="en-US" dirty="0" smtClean="0">
                <a:latin typeface="Book Antiqua" pitchFamily="18" charset="0"/>
              </a:rPr>
              <a:t>or task must be determined.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This is because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Some tasks must occur in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sequence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Some others occur in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parallel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Some activities cannot commence until the work product produced by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another is available.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Other activities can occur independently.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6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Time allocation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Each task to be scheduled must be allocated  with some number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work units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Each task must be assigned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start date </a:t>
            </a:r>
            <a:r>
              <a:rPr lang="en-US" dirty="0" smtClean="0">
                <a:latin typeface="Book Antiqua" pitchFamily="18" charset="0"/>
              </a:rPr>
              <a:t>and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completion date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This will be a function of the interdependencies,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It depends based on whether work will be conducted on a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full-time or part-time basis.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6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Effort validation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Every project has a defined number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people</a:t>
            </a:r>
            <a:r>
              <a:rPr lang="en-US" dirty="0" smtClean="0">
                <a:latin typeface="Book Antiqua" pitchFamily="18" charset="0"/>
              </a:rPr>
              <a:t> on the software team.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 As time allocation occurs, you must ensure that no more than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allocated number of people </a:t>
            </a:r>
            <a:r>
              <a:rPr lang="en-US" dirty="0" smtClean="0">
                <a:latin typeface="Book Antiqua" pitchFamily="18" charset="0"/>
              </a:rPr>
              <a:t>has been scheduled at any given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2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Defined responsibilities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Every task that is scheduled should be assigned to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specific team member</a:t>
            </a:r>
            <a:r>
              <a:rPr lang="en-US" dirty="0" smtClean="0">
                <a:latin typeface="Book Antiqua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6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Defined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outcomes</a:t>
            </a:r>
            <a:r>
              <a:rPr lang="en-US" b="1" dirty="0">
                <a:solidFill>
                  <a:srgbClr val="0070C0"/>
                </a:solidFill>
                <a:latin typeface="Book Antiqua" pitchFamily="18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Book Antiqua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Book Antiqua" pitchFamily="18" charset="0"/>
              </a:rPr>
              <a:t>Every task that is scheduled should have 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defined outcome</a:t>
            </a:r>
            <a:r>
              <a:rPr lang="en-US" dirty="0">
                <a:latin typeface="Book Antiqua" pitchFamily="18" charset="0"/>
              </a:rPr>
              <a:t>.</a:t>
            </a:r>
          </a:p>
          <a:p>
            <a:pPr algn="just"/>
            <a:r>
              <a:rPr lang="en-US" dirty="0">
                <a:latin typeface="Book Antiqua" pitchFamily="18" charset="0"/>
              </a:rPr>
              <a:t>The outcome is normally a work product or a part of a work product. </a:t>
            </a:r>
          </a:p>
          <a:p>
            <a:pPr algn="just"/>
            <a:r>
              <a:rPr lang="en-US" dirty="0">
                <a:latin typeface="Book Antiqua" pitchFamily="18" charset="0"/>
              </a:rPr>
              <a:t>Work products are often combined in deliverables.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120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Defined milestones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Every task or group of tasks should be associated with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milestone.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ilestone</a:t>
            </a:r>
            <a:r>
              <a:rPr lang="en-US" dirty="0" smtClean="0">
                <a:latin typeface="Book Antiqua" pitchFamily="18" charset="0"/>
              </a:rPr>
              <a:t> is accomplished when one or more work products has been reviewed for quality and has been approved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18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SCHEDULING METHODS  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4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INTRODUCTION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2 types of  scheduling methods are</a:t>
            </a:r>
          </a:p>
          <a:p>
            <a:pPr lvl="1" algn="just"/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Program evaluation &amp; review technique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(PERT)</a:t>
            </a:r>
          </a:p>
          <a:p>
            <a:pPr lvl="1" algn="just"/>
            <a:r>
              <a:rPr lang="en-US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Critical Path method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(CPM)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Both techniques are driven by information obtained from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planning activities</a:t>
            </a:r>
            <a:r>
              <a:rPr lang="en-US" dirty="0" smtClean="0">
                <a:latin typeface="Book Antiqua" pitchFamily="18" charset="0"/>
              </a:rPr>
              <a:t>:-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Estimates of effort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A decomposition of product function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Selection of appropriate process model &amp; task set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Decomposition of tasks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26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PROJECT SCHEDULING AND TRACKING</a:t>
            </a:r>
          </a:p>
          <a:p>
            <a:pPr lvl="1"/>
            <a:r>
              <a:rPr lang="en-US" dirty="0" smtClean="0"/>
              <a:t>Basic concepts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elation </a:t>
            </a:r>
            <a:r>
              <a:rPr lang="en-US" dirty="0"/>
              <a:t>between people and </a:t>
            </a:r>
            <a:r>
              <a:rPr lang="en-US" dirty="0" smtClean="0"/>
              <a:t>effort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efining </a:t>
            </a:r>
            <a:r>
              <a:rPr lang="en-US" dirty="0"/>
              <a:t>task set for the software </a:t>
            </a:r>
            <a:r>
              <a:rPr lang="en-US" dirty="0" smtClean="0"/>
              <a:t>project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electing </a:t>
            </a:r>
            <a:r>
              <a:rPr lang="en-US" dirty="0"/>
              <a:t>software engineering task </a:t>
            </a:r>
          </a:p>
          <a:p>
            <a:r>
              <a:rPr lang="en-US" b="1" dirty="0" smtClean="0"/>
              <a:t>SOFTWARE CONFIGURATION MANAGEMENT</a:t>
            </a:r>
          </a:p>
          <a:p>
            <a:pPr lvl="1"/>
            <a:r>
              <a:rPr lang="en-US" dirty="0" smtClean="0"/>
              <a:t>Basics </a:t>
            </a:r>
            <a:r>
              <a:rPr lang="en-US" dirty="0"/>
              <a:t>and standards 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b="1" dirty="0" smtClean="0"/>
              <a:t>USER INTERFACE DESIGN 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n-US" dirty="0" smtClean="0"/>
              <a:t>Rules</a:t>
            </a:r>
            <a:endParaRPr lang="en-US" dirty="0"/>
          </a:p>
          <a:p>
            <a:pPr marL="548640" lvl="2">
              <a:spcBef>
                <a:spcPts val="600"/>
              </a:spcBef>
              <a:buSzPct val="70000"/>
            </a:pPr>
            <a:endParaRPr lang="en-US" b="1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b="1" dirty="0" smtClean="0"/>
              <a:t>COMPUTER AIDED SOFTWARE ENGINEERING TOOLS </a:t>
            </a:r>
          </a:p>
          <a:p>
            <a:pPr lvl="1"/>
            <a:r>
              <a:rPr lang="en-US" dirty="0" smtClean="0"/>
              <a:t>CASE </a:t>
            </a:r>
            <a:r>
              <a:rPr lang="en-US" dirty="0"/>
              <a:t>building </a:t>
            </a:r>
            <a:r>
              <a:rPr lang="en-US" dirty="0" smtClean="0"/>
              <a:t>blocks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axonomy </a:t>
            </a:r>
            <a:r>
              <a:rPr lang="en-US" dirty="0"/>
              <a:t>of CASE </a:t>
            </a:r>
            <a:r>
              <a:rPr lang="en-US" dirty="0" smtClean="0"/>
              <a:t>tools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ntegrated </a:t>
            </a:r>
            <a:r>
              <a:rPr lang="en-US" dirty="0"/>
              <a:t>CASE </a:t>
            </a:r>
            <a:r>
              <a:rPr lang="en-US" dirty="0" smtClean="0"/>
              <a:t>environment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24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Work breakdown structure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Tasks are also called as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WBS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PERT and CPM provide quantitative tools that allow to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Determine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critical path</a:t>
            </a:r>
          </a:p>
          <a:p>
            <a:pPr lvl="2" algn="just"/>
            <a:r>
              <a:rPr lang="en-US" sz="2400" dirty="0">
                <a:latin typeface="Book Antiqua" pitchFamily="18" charset="0"/>
              </a:rPr>
              <a:t>I</a:t>
            </a:r>
            <a:r>
              <a:rPr lang="en-US" sz="2400" dirty="0" smtClean="0">
                <a:latin typeface="Book Antiqua" pitchFamily="18" charset="0"/>
              </a:rPr>
              <a:t>t is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chain of tasks </a:t>
            </a:r>
            <a:r>
              <a:rPr lang="en-US" sz="2400" dirty="0" smtClean="0">
                <a:latin typeface="Book Antiqua" pitchFamily="18" charset="0"/>
              </a:rPr>
              <a:t>that determines the duration of the project,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Establish “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most likely</a:t>
            </a:r>
            <a:r>
              <a:rPr lang="en-US" sz="2400" dirty="0" smtClean="0">
                <a:latin typeface="Book Antiqua" pitchFamily="18" charset="0"/>
              </a:rPr>
              <a:t>” time estimates for individual tasks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C</a:t>
            </a:r>
            <a:r>
              <a:rPr lang="en-US" sz="2400" dirty="0" smtClean="0">
                <a:latin typeface="Book Antiqua" pitchFamily="18" charset="0"/>
              </a:rPr>
              <a:t>alculate “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boundary times</a:t>
            </a:r>
            <a:r>
              <a:rPr lang="en-US" sz="2400" dirty="0" smtClean="0">
                <a:latin typeface="Book Antiqua" pitchFamily="18" charset="0"/>
              </a:rPr>
              <a:t>” that define a time “window” for a particular task.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566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Timeline charts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oftware project schedule, planner begin with a set of tasks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automated tools </a:t>
            </a:r>
            <a:r>
              <a:rPr lang="en-US" dirty="0" smtClean="0">
                <a:latin typeface="Book Antiqua" pitchFamily="18" charset="0"/>
              </a:rPr>
              <a:t>are used,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the work breakdown is inputted as task network or task outline.</a:t>
            </a:r>
          </a:p>
          <a:p>
            <a:pPr lvl="1" algn="just"/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Effort, duration, and start date </a:t>
            </a:r>
            <a:r>
              <a:rPr lang="en-US" sz="2400" dirty="0" smtClean="0">
                <a:latin typeface="Book Antiqua" pitchFamily="18" charset="0"/>
              </a:rPr>
              <a:t>are given as input for each task.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In addition, tasks may be assigned to specific individuals.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7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Timeline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As a consequence of this input, a time-line chart, also called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Gantt chart</a:t>
            </a:r>
            <a:r>
              <a:rPr lang="en-US" dirty="0" smtClean="0">
                <a:latin typeface="Book Antiqua" pitchFamily="18" charset="0"/>
              </a:rPr>
              <a:t>, is generated.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time-line chart </a:t>
            </a:r>
            <a:r>
              <a:rPr lang="en-US" dirty="0" smtClean="0">
                <a:latin typeface="Book Antiqua" pitchFamily="18" charset="0"/>
              </a:rPr>
              <a:t>can be developed for the entire project.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Alternatively, separate charts can be developed for each project function or for each individual working on the project.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24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Example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Consider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timeline chart </a:t>
            </a:r>
            <a:r>
              <a:rPr lang="en-US" dirty="0" smtClean="0">
                <a:latin typeface="Book Antiqua" pitchFamily="18" charset="0"/>
              </a:rPr>
              <a:t>which shows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concept scoping</a:t>
            </a:r>
            <a:r>
              <a:rPr lang="en-US" dirty="0" smtClean="0">
                <a:latin typeface="Book Antiqua" pitchFamily="18" charset="0"/>
              </a:rPr>
              <a:t> task of the word processing s/w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All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tasks </a:t>
            </a:r>
            <a:r>
              <a:rPr lang="en-US" dirty="0" smtClean="0">
                <a:latin typeface="Book Antiqua" pitchFamily="18" charset="0"/>
              </a:rPr>
              <a:t>for concept scoping are listed in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left-hand column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horizontal bars </a:t>
            </a:r>
            <a:r>
              <a:rPr lang="en-US" dirty="0" smtClean="0">
                <a:latin typeface="Book Antiqua" pitchFamily="18" charset="0"/>
              </a:rPr>
              <a:t>indicate the duration of each task.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When multiple bars occur at the same time on the calendar, task concurrency is implied.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 diamonds indicate milestones.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537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Timeline charts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467600" cy="513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20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Project tables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Once the information necessary for a time-line chart has been inputted, software project scheduling tools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produce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tables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It is a tabular listing of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A</a:t>
            </a:r>
            <a:r>
              <a:rPr lang="en-US" dirty="0" smtClean="0">
                <a:latin typeface="Book Antiqua" pitchFamily="18" charset="0"/>
              </a:rPr>
              <a:t>ll project tasks, 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P</a:t>
            </a:r>
            <a:r>
              <a:rPr lang="en-US" dirty="0" smtClean="0">
                <a:latin typeface="Book Antiqua" pitchFamily="18" charset="0"/>
              </a:rPr>
              <a:t>lanned start &amp; end dates of the tasks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A</a:t>
            </a:r>
            <a:r>
              <a:rPr lang="en-US" dirty="0" smtClean="0">
                <a:latin typeface="Book Antiqua" pitchFamily="18" charset="0"/>
              </a:rPr>
              <a:t>ctual start and end dates of the tasks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V</a:t>
            </a:r>
            <a:r>
              <a:rPr lang="en-US" dirty="0" smtClean="0">
                <a:latin typeface="Book Antiqua" pitchFamily="18" charset="0"/>
              </a:rPr>
              <a:t>ariety of related information of the tasks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They are used in conjunction with the time-line chart,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project tables enable you to track progress.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733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Project tables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7467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144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TRACKING THE SCHEDULE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pPr algn="just"/>
            <a:r>
              <a:rPr lang="en-US" dirty="0" smtClean="0">
                <a:latin typeface="Book Antiqua" pitchFamily="18" charset="0"/>
              </a:rPr>
              <a:t>Project schedule defines the tasks and milestones to be tracked and controlled as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proceeds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Tracking can be accomplished in a number of different ways: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Methods for project tracking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Conducting periodic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status meetings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each team member reports progress and problems.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Evaluating the results </a:t>
            </a:r>
            <a:r>
              <a:rPr lang="en-US" dirty="0" smtClean="0">
                <a:latin typeface="Book Antiqua" pitchFamily="18" charset="0"/>
              </a:rPr>
              <a:t>of all reviews conducted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Determining whether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formal project milestones</a:t>
            </a:r>
            <a:r>
              <a:rPr lang="en-US" dirty="0" smtClean="0">
                <a:latin typeface="Book Antiqua" pitchFamily="18" charset="0"/>
              </a:rPr>
              <a:t> have been accomplished by the scheduled date.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08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Methods for project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tracking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Comparing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actual start date </a:t>
            </a:r>
            <a:r>
              <a:rPr lang="en-US" dirty="0" smtClean="0">
                <a:latin typeface="Book Antiqua" pitchFamily="18" charset="0"/>
              </a:rPr>
              <a:t>to the planned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start date </a:t>
            </a:r>
            <a:r>
              <a:rPr lang="en-US" dirty="0" smtClean="0">
                <a:latin typeface="Book Antiqua" pitchFamily="18" charset="0"/>
              </a:rPr>
              <a:t>for each project task listed in the resource table.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Meeting informally with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practitioners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to obtain their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subjective assessment </a:t>
            </a:r>
            <a:r>
              <a:rPr lang="en-US" sz="2400" dirty="0" smtClean="0">
                <a:latin typeface="Book Antiqua" pitchFamily="18" charset="0"/>
              </a:rPr>
              <a:t>of progress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To know problems on the horizon.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Using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earned value analysis </a:t>
            </a:r>
            <a:r>
              <a:rPr lang="en-US" dirty="0" smtClean="0">
                <a:latin typeface="Book Antiqua" pitchFamily="18" charset="0"/>
              </a:rPr>
              <a:t>to assess progress quantitatively.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25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908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PROJECT SCHEDULE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904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5908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RELATIONSHIP BETWEEN </a:t>
            </a:r>
            <a:b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PEOPLE &amp; EFFORT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66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Introduction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If a software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is small</a:t>
            </a:r>
            <a:r>
              <a:rPr lang="en-US" dirty="0" smtClean="0">
                <a:latin typeface="Book Antiqua" pitchFamily="18" charset="0"/>
              </a:rPr>
              <a:t>,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effort</a:t>
            </a:r>
            <a:r>
              <a:rPr lang="en-US" sz="2400" dirty="0" smtClean="0">
                <a:latin typeface="Book Antiqua" pitchFamily="18" charset="0"/>
              </a:rPr>
              <a:t> of only a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single person </a:t>
            </a:r>
            <a:r>
              <a:rPr lang="en-US" sz="2400" dirty="0" smtClean="0">
                <a:latin typeface="Book Antiqua" pitchFamily="18" charset="0"/>
              </a:rPr>
              <a:t>is required to complete the project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As size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increases</a:t>
            </a:r>
            <a:r>
              <a:rPr lang="en-US" dirty="0" smtClean="0">
                <a:latin typeface="Book Antiqua" pitchFamily="18" charset="0"/>
              </a:rPr>
              <a:t>, 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effort of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more people </a:t>
            </a:r>
            <a:r>
              <a:rPr lang="en-US" sz="2400" dirty="0" smtClean="0">
                <a:latin typeface="Book Antiqua" pitchFamily="18" charset="0"/>
              </a:rPr>
              <a:t>is required</a:t>
            </a:r>
          </a:p>
          <a:p>
            <a:pPr algn="just"/>
            <a:r>
              <a:rPr lang="en-US" dirty="0">
                <a:latin typeface="Book Antiqua" pitchFamily="18" charset="0"/>
              </a:rPr>
              <a:t>C</a:t>
            </a:r>
            <a:r>
              <a:rPr lang="en-US" dirty="0" smtClean="0">
                <a:latin typeface="Book Antiqua" pitchFamily="18" charset="0"/>
              </a:rPr>
              <a:t>ommon myth that is still believed by many managers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 “If we fall behind schedule, we can always add more programmers and catch up later in the project.”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5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dirty="0" smtClean="0">
                <a:latin typeface="Book Antiqua" pitchFamily="18" charset="0"/>
              </a:rPr>
              <a:t>Adding 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people late in a project </a:t>
            </a:r>
            <a:r>
              <a:rPr lang="en-US" sz="2200" dirty="0" smtClean="0">
                <a:latin typeface="Book Antiqua" pitchFamily="18" charset="0"/>
              </a:rPr>
              <a:t>often has a disruptive effect on the project,</a:t>
            </a:r>
          </a:p>
          <a:p>
            <a:pPr lvl="1" algn="just"/>
            <a:r>
              <a:rPr lang="en-US" sz="2200" dirty="0" smtClean="0">
                <a:latin typeface="Book Antiqua" pitchFamily="18" charset="0"/>
              </a:rPr>
              <a:t>This causes 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schedules to slip </a:t>
            </a:r>
            <a:r>
              <a:rPr lang="en-US" sz="2200" dirty="0" smtClean="0">
                <a:latin typeface="Book Antiqua" pitchFamily="18" charset="0"/>
              </a:rPr>
              <a:t>even further. </a:t>
            </a:r>
          </a:p>
          <a:p>
            <a:pPr lvl="1" algn="just"/>
            <a:r>
              <a:rPr lang="en-US" sz="2200" dirty="0" smtClean="0">
                <a:latin typeface="Book Antiqua" pitchFamily="18" charset="0"/>
              </a:rPr>
              <a:t>The people who are added 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must learn the system</a:t>
            </a:r>
            <a:r>
              <a:rPr lang="en-US" sz="2200" dirty="0" smtClean="0">
                <a:latin typeface="Book Antiqua" pitchFamily="18" charset="0"/>
              </a:rPr>
              <a:t>,</a:t>
            </a:r>
          </a:p>
          <a:p>
            <a:pPr lvl="1" algn="just"/>
            <a:r>
              <a:rPr lang="en-US" sz="2200" dirty="0">
                <a:latin typeface="Book Antiqua" pitchFamily="18" charset="0"/>
              </a:rPr>
              <a:t>P</a:t>
            </a:r>
            <a:r>
              <a:rPr lang="en-US" sz="2200" dirty="0" smtClean="0">
                <a:latin typeface="Book Antiqua" pitchFamily="18" charset="0"/>
              </a:rPr>
              <a:t>eople who teach them are the same people who were doing the work.</a:t>
            </a:r>
          </a:p>
          <a:p>
            <a:pPr lvl="1" algn="just"/>
            <a:r>
              <a:rPr lang="en-US" sz="2200" dirty="0" smtClean="0">
                <a:latin typeface="Book Antiqua" pitchFamily="18" charset="0"/>
              </a:rPr>
              <a:t>While teaching, 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 work is done</a:t>
            </a:r>
            <a:r>
              <a:rPr lang="en-US" sz="2200" dirty="0" smtClean="0">
                <a:latin typeface="Book Antiqua" pitchFamily="18" charset="0"/>
              </a:rPr>
              <a:t>,</a:t>
            </a:r>
          </a:p>
          <a:p>
            <a:pPr lvl="1" algn="just"/>
            <a:r>
              <a:rPr lang="en-US" sz="2200" dirty="0" smtClean="0">
                <a:latin typeface="Book Antiqua" pitchFamily="18" charset="0"/>
              </a:rPr>
              <a:t>So the project falls further behind</a:t>
            </a:r>
          </a:p>
          <a:p>
            <a:pPr lvl="1" algn="just"/>
            <a:r>
              <a:rPr lang="en-US" sz="2200" dirty="0">
                <a:latin typeface="Book Antiqua" pitchFamily="18" charset="0"/>
              </a:rPr>
              <a:t>M</a:t>
            </a:r>
            <a:r>
              <a:rPr lang="en-US" sz="2200" dirty="0" smtClean="0">
                <a:latin typeface="Book Antiqua" pitchFamily="18" charset="0"/>
              </a:rPr>
              <a:t>ore people increase the no: of communication paths and the complexity of communication</a:t>
            </a:r>
          </a:p>
          <a:p>
            <a:pPr lvl="1" algn="just"/>
            <a:r>
              <a:rPr lang="en-US" sz="2200" dirty="0">
                <a:latin typeface="Book Antiqua" pitchFamily="18" charset="0"/>
              </a:rPr>
              <a:t>E</a:t>
            </a:r>
            <a:r>
              <a:rPr lang="en-US" sz="2200" dirty="0" smtClean="0">
                <a:latin typeface="Book Antiqua" pitchFamily="18" charset="0"/>
              </a:rPr>
              <a:t>very new communication path requires additional effort and therefore additional time</a:t>
            </a:r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Elasticity of project schedules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Project schedules are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elastic</a:t>
            </a:r>
          </a:p>
          <a:p>
            <a:pPr algn="just"/>
            <a:r>
              <a:rPr lang="en-US" dirty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t is possible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compress</a:t>
            </a:r>
            <a:r>
              <a:rPr lang="en-US" dirty="0" smtClean="0">
                <a:latin typeface="Book Antiqua" pitchFamily="18" charset="0"/>
              </a:rPr>
              <a:t> a desired project completion date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by adding additional resources to some extent.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It is also possible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extend</a:t>
            </a:r>
            <a:r>
              <a:rPr lang="en-US" dirty="0" smtClean="0">
                <a:latin typeface="Book Antiqua" pitchFamily="18" charset="0"/>
              </a:rPr>
              <a:t>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completion date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by reducing the number of resources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957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PNR curve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Putnam-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Norden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-Rayleigh</a:t>
            </a:r>
            <a:r>
              <a:rPr lang="en-US" dirty="0" smtClean="0">
                <a:latin typeface="Book Antiqua" pitchFamily="18" charset="0"/>
              </a:rPr>
              <a:t> (PNR) Curve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This provides an indication of the relationship between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effort &amp; delivery time </a:t>
            </a:r>
            <a:r>
              <a:rPr lang="en-US" dirty="0" smtClean="0">
                <a:latin typeface="Book Antiqua" pitchFamily="18" charset="0"/>
              </a:rPr>
              <a:t>for a software project.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 curve indicates a minimum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value t</a:t>
            </a:r>
            <a:r>
              <a:rPr lang="en-US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This specifies the least cost for delivery </a:t>
            </a:r>
          </a:p>
          <a:p>
            <a:pPr lvl="2" algn="just"/>
            <a:r>
              <a:rPr lang="en-US" sz="2400" dirty="0" err="1" smtClean="0">
                <a:latin typeface="Book Antiqua" pitchFamily="18" charset="0"/>
              </a:rPr>
              <a:t>Ie</a:t>
            </a:r>
            <a:r>
              <a:rPr lang="en-US" sz="2400" dirty="0" smtClean="0">
                <a:latin typeface="Book Antiqua" pitchFamily="18" charset="0"/>
              </a:rPr>
              <a:t>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delivery time </a:t>
            </a:r>
            <a:r>
              <a:rPr lang="en-US" sz="2400" dirty="0" smtClean="0">
                <a:latin typeface="Book Antiqua" pitchFamily="18" charset="0"/>
              </a:rPr>
              <a:t>that will result in the least effort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As we move left of t</a:t>
            </a:r>
            <a:r>
              <a:rPr lang="en-US" sz="2400" baseline="-25000" dirty="0" smtClean="0">
                <a:latin typeface="Book Antiqua" pitchFamily="18" charset="0"/>
              </a:rPr>
              <a:t>o</a:t>
            </a:r>
            <a:r>
              <a:rPr lang="en-US" sz="2400" dirty="0" smtClean="0">
                <a:latin typeface="Book Antiqua" pitchFamily="18" charset="0"/>
              </a:rPr>
              <a:t>,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curve rises nonlinearly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i.e., as we try to accelerate delivery, effort required increases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28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PNR curve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7696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2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Example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Assume that a project team has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estimated a level </a:t>
            </a:r>
            <a:r>
              <a:rPr lang="en-US" dirty="0" smtClean="0">
                <a:latin typeface="Book Antiqua" pitchFamily="18" charset="0"/>
              </a:rPr>
              <a:t>of effort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Ed </a:t>
            </a:r>
            <a:r>
              <a:rPr lang="en-US" dirty="0" smtClean="0">
                <a:latin typeface="Book Antiqua" pitchFamily="18" charset="0"/>
              </a:rPr>
              <a:t>(effort) will be required to achieve a nominal delivery time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td.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It is possible to accelerate delivery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But the curve rises very sharply to the left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td</a:t>
            </a:r>
            <a:r>
              <a:rPr lang="en-US" dirty="0" smtClean="0">
                <a:latin typeface="Book Antiqua" pitchFamily="18" charset="0"/>
              </a:rPr>
              <a:t> 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PNR curve indicates that the project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delivery time</a:t>
            </a:r>
            <a:r>
              <a:rPr lang="en-US" dirty="0" smtClean="0">
                <a:latin typeface="Book Antiqua" pitchFamily="18" charset="0"/>
              </a:rPr>
              <a:t> cannot be compressed much beyond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0.75 td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If we attempt further compression,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the project moves into “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the impossible region</a:t>
            </a:r>
            <a:r>
              <a:rPr lang="en-US" dirty="0" smtClean="0">
                <a:latin typeface="Book Antiqua" pitchFamily="18" charset="0"/>
              </a:rPr>
              <a:t>”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risk of failure becomes very high.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 PNR curve also indicates that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lowest cost delivery</a:t>
            </a:r>
            <a:r>
              <a:rPr lang="en-US" dirty="0" smtClean="0">
                <a:latin typeface="Book Antiqua" pitchFamily="18" charset="0"/>
              </a:rPr>
              <a:t> option is to=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2td </a:t>
            </a:r>
            <a:r>
              <a:rPr lang="en-US" dirty="0" smtClean="0">
                <a:latin typeface="Book Antiqua" pitchFamily="18" charset="0"/>
              </a:rPr>
              <a:t>.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The implication here is that delaying project delivery can reduce costs significantly.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992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number of delivered lines of code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</a:t>
            </a:r>
            <a:r>
              <a:rPr lang="en-US" i="1" dirty="0" smtClean="0">
                <a:latin typeface="Book Antiqua" pitchFamily="18" charset="0"/>
              </a:rPr>
              <a:t>, is related to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effort</a:t>
            </a:r>
            <a:r>
              <a:rPr lang="en-US" i="1" dirty="0" smtClean="0">
                <a:latin typeface="Book Antiqua" pitchFamily="18" charset="0"/>
              </a:rPr>
              <a:t> and </a:t>
            </a:r>
            <a:r>
              <a:rPr lang="en-US" dirty="0" smtClean="0">
                <a:latin typeface="Book Antiqua" pitchFamily="18" charset="0"/>
              </a:rPr>
              <a:t>development time by the equation:</a:t>
            </a:r>
          </a:p>
          <a:p>
            <a:pPr>
              <a:buNone/>
            </a:pPr>
            <a:endParaRPr lang="en-US" dirty="0" smtClean="0">
              <a:latin typeface="Book Antiqua" pitchFamily="18" charset="0"/>
            </a:endParaRPr>
          </a:p>
          <a:p>
            <a:pPr lvl="1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 = P x E</a:t>
            </a:r>
            <a:r>
              <a:rPr lang="en-US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1/3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t </a:t>
            </a:r>
            <a:r>
              <a:rPr lang="en-US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4/3</a:t>
            </a:r>
          </a:p>
          <a:p>
            <a:pPr lvl="1"/>
            <a:endParaRPr lang="en-US" i="1" baseline="30000" dirty="0" smtClean="0">
              <a:latin typeface="Book Antiqua" pitchFamily="18" charset="0"/>
            </a:endParaRPr>
          </a:p>
          <a:p>
            <a:pPr lvl="1"/>
            <a:r>
              <a:rPr lang="en-US" dirty="0" smtClean="0">
                <a:latin typeface="Book Antiqua" pitchFamily="18" charset="0"/>
              </a:rPr>
              <a:t>where </a:t>
            </a:r>
            <a:r>
              <a:rPr lang="en-US" sz="2200" b="1" i="1" dirty="0" smtClean="0">
                <a:latin typeface="Book Antiqua" pitchFamily="18" charset="0"/>
              </a:rPr>
              <a:t>E</a:t>
            </a:r>
            <a:r>
              <a:rPr lang="en-US" i="1" dirty="0" smtClean="0">
                <a:latin typeface="Book Antiqua" pitchFamily="18" charset="0"/>
              </a:rPr>
              <a:t> is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development effort in person-months</a:t>
            </a:r>
            <a:r>
              <a:rPr lang="en-US" i="1" dirty="0" smtClean="0">
                <a:latin typeface="Book Antiqua" pitchFamily="18" charset="0"/>
              </a:rPr>
              <a:t>, </a:t>
            </a:r>
          </a:p>
          <a:p>
            <a:pPr lvl="1"/>
            <a:r>
              <a:rPr lang="en-US" sz="2200" b="1" i="1" dirty="0" smtClean="0">
                <a:latin typeface="Book Antiqua" pitchFamily="18" charset="0"/>
              </a:rPr>
              <a:t>P</a:t>
            </a:r>
            <a:r>
              <a:rPr lang="en-US" i="1" dirty="0" smtClean="0">
                <a:latin typeface="Book Antiqua" pitchFamily="18" charset="0"/>
              </a:rPr>
              <a:t> is a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productivity parameter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/>
            <a:r>
              <a:rPr lang="en-US" dirty="0" smtClean="0">
                <a:latin typeface="Book Antiqua" pitchFamily="18" charset="0"/>
              </a:rPr>
              <a:t>typical values for </a:t>
            </a:r>
            <a:r>
              <a:rPr lang="en-US" i="1" dirty="0" smtClean="0">
                <a:latin typeface="Book Antiqua" pitchFamily="18" charset="0"/>
              </a:rPr>
              <a:t>P range between 2000 and 12,000</a:t>
            </a:r>
          </a:p>
          <a:p>
            <a:pPr lvl="1"/>
            <a:r>
              <a:rPr lang="en-US" sz="2200" b="1" i="1" dirty="0" smtClean="0">
                <a:latin typeface="Book Antiqua" pitchFamily="18" charset="0"/>
              </a:rPr>
              <a:t>t</a:t>
            </a:r>
            <a:r>
              <a:rPr lang="en-US" i="1" dirty="0" smtClean="0">
                <a:latin typeface="Book Antiqua" pitchFamily="18" charset="0"/>
              </a:rPr>
              <a:t> is the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duration </a:t>
            </a:r>
            <a:r>
              <a:rPr lang="en-US" dirty="0" smtClean="0">
                <a:latin typeface="Book Antiqua" pitchFamily="18" charset="0"/>
              </a:rPr>
              <a:t>in calendar months.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Rearranging this software equation, we can arrive at an expression for development effort E:</a:t>
            </a:r>
          </a:p>
          <a:p>
            <a:pPr lvl="1"/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E= L</a:t>
            </a:r>
            <a:r>
              <a:rPr lang="en-US" b="1" i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3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/ (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</a:t>
            </a:r>
            <a:r>
              <a:rPr lang="en-US" b="1" i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3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</a:t>
            </a:r>
            <a:r>
              <a:rPr lang="en-US" b="1" i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4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) </a:t>
            </a:r>
          </a:p>
          <a:p>
            <a:pPr lvl="2"/>
            <a:r>
              <a:rPr lang="en-US" sz="2200" b="1" i="1" dirty="0" smtClean="0">
                <a:latin typeface="Book Antiqua" pitchFamily="18" charset="0"/>
              </a:rPr>
              <a:t>E</a:t>
            </a:r>
            <a:r>
              <a:rPr lang="en-US" i="1" dirty="0" smtClean="0">
                <a:latin typeface="Book Antiqua" pitchFamily="18" charset="0"/>
              </a:rPr>
              <a:t> is the effort expended (in person-years) </a:t>
            </a:r>
          </a:p>
          <a:p>
            <a:pPr lvl="2"/>
            <a:r>
              <a:rPr lang="en-US" sz="2200" b="1" i="1" dirty="0" smtClean="0">
                <a:latin typeface="Book Antiqua" pitchFamily="18" charset="0"/>
              </a:rPr>
              <a:t>t</a:t>
            </a:r>
            <a:r>
              <a:rPr lang="en-US" i="1" dirty="0" smtClean="0">
                <a:latin typeface="Book Antiqua" pitchFamily="18" charset="0"/>
              </a:rPr>
              <a:t> is the development time in years.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841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590800"/>
            <a:ext cx="7406640" cy="1472184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DEFINING A TASK SET FOR SOFTWARE PROJECT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884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DEFINING A TASK SET FOR SOFTWARE PROJECT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A</a:t>
            </a:r>
            <a:r>
              <a:rPr lang="en-US" dirty="0" smtClean="0">
                <a:latin typeface="Book Antiqua" pitchFamily="18" charset="0"/>
              </a:rPr>
              <a:t>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effective software process </a:t>
            </a:r>
            <a:r>
              <a:rPr lang="en-US" dirty="0" smtClean="0">
                <a:latin typeface="Book Antiqua" pitchFamily="18" charset="0"/>
              </a:rPr>
              <a:t>should define a collection of task sets, </a:t>
            </a:r>
          </a:p>
          <a:p>
            <a:pPr algn="just"/>
            <a:r>
              <a:rPr lang="en-US" dirty="0">
                <a:latin typeface="Book Antiqua" pitchFamily="18" charset="0"/>
              </a:rPr>
              <a:t>A</a:t>
            </a:r>
            <a:r>
              <a:rPr lang="en-US" dirty="0" smtClean="0">
                <a:latin typeface="Book Antiqua" pitchFamily="18" charset="0"/>
              </a:rPr>
              <a:t> task set is a collection of </a:t>
            </a:r>
          </a:p>
          <a:p>
            <a:pPr lvl="2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Software engineering work tasks</a:t>
            </a:r>
          </a:p>
          <a:p>
            <a:pPr lvl="2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Related work products</a:t>
            </a:r>
          </a:p>
          <a:p>
            <a:pPr lvl="2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Quality assurance points</a:t>
            </a:r>
          </a:p>
          <a:p>
            <a:pPr lvl="2" algn="just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milestones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that must be accomplished to complete a particular project.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Basic concepts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Book Antiqua" pitchFamily="18" charset="0"/>
              </a:rPr>
              <a:t>Reasons for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late delivery </a:t>
            </a:r>
            <a:r>
              <a:rPr lang="en-US" sz="2800" dirty="0" smtClean="0">
                <a:latin typeface="Book Antiqua" pitchFamily="18" charset="0"/>
              </a:rPr>
              <a:t>of software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An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unrealistic</a:t>
            </a:r>
            <a:r>
              <a:rPr lang="en-US" dirty="0" smtClean="0">
                <a:latin typeface="Book Antiqua" pitchFamily="18" charset="0"/>
              </a:rPr>
              <a:t> deadline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Changing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customer requirements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underestimate of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amount of effort </a:t>
            </a:r>
            <a:r>
              <a:rPr lang="en-US" dirty="0" smtClean="0">
                <a:latin typeface="Book Antiqua" pitchFamily="18" charset="0"/>
              </a:rPr>
              <a:t>and/or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number of resources </a:t>
            </a:r>
            <a:r>
              <a:rPr lang="en-US" dirty="0" smtClean="0">
                <a:latin typeface="Book Antiqua" pitchFamily="18" charset="0"/>
              </a:rPr>
              <a:t>that will be required to do the job.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Predictable or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unpredictable risks </a:t>
            </a:r>
            <a:r>
              <a:rPr lang="en-US" dirty="0" smtClean="0">
                <a:latin typeface="Book Antiqua" pitchFamily="18" charset="0"/>
              </a:rPr>
              <a:t>were not considered </a:t>
            </a:r>
          </a:p>
          <a:p>
            <a:pPr lvl="1"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Technical difficulties </a:t>
            </a:r>
            <a:r>
              <a:rPr lang="en-US" dirty="0" smtClean="0">
                <a:latin typeface="Book Antiqua" pitchFamily="18" charset="0"/>
              </a:rPr>
              <a:t>could not have been foreseen in advance.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Human difficulties that could not have been foreseen in advance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Miscommunication among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staff </a:t>
            </a:r>
            <a:r>
              <a:rPr lang="en-US" dirty="0">
                <a:latin typeface="Book Antiqua" pitchFamily="18" charset="0"/>
              </a:rPr>
              <a:t>that results in delays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A failure by project management to recognize that the project is falling behind schedule</a:t>
            </a:r>
          </a:p>
          <a:p>
            <a:pPr lvl="1" algn="just"/>
            <a:endParaRPr lang="en-US" dirty="0" smtClean="0">
              <a:latin typeface="Book Antiqua" pitchFamily="18" charset="0"/>
            </a:endParaRPr>
          </a:p>
          <a:p>
            <a:pPr lvl="1" algn="just"/>
            <a:endParaRPr lang="en-US" dirty="0">
              <a:latin typeface="Book Antiqua" pitchFamily="18" charset="0"/>
            </a:endParaRPr>
          </a:p>
          <a:p>
            <a:pPr lvl="1" algn="just"/>
            <a:endParaRPr lang="en-US" dirty="0">
              <a:latin typeface="Book Antiqua" pitchFamily="18" charset="0"/>
            </a:endParaRPr>
          </a:p>
          <a:p>
            <a:pPr lvl="1" algn="just"/>
            <a:endParaRPr lang="en-US" dirty="0">
              <a:latin typeface="Book Antiqua" pitchFamily="18" charset="0"/>
            </a:endParaRPr>
          </a:p>
          <a:p>
            <a:pPr lvl="1" algn="just"/>
            <a:endParaRPr lang="en-US" dirty="0">
              <a:latin typeface="Book Antiqua" pitchFamily="18" charset="0"/>
            </a:endParaRPr>
          </a:p>
          <a:p>
            <a:pPr lvl="1" algn="just"/>
            <a:endParaRPr lang="en-US" dirty="0" smtClean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80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DEFINING A TASK SET FOR SOFTWARE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task set </a:t>
            </a:r>
            <a:r>
              <a:rPr lang="en-US" dirty="0" smtClean="0">
                <a:latin typeface="Book Antiqua" pitchFamily="18" charset="0"/>
              </a:rPr>
              <a:t>must provide enough discipline to achieve high software quality. </a:t>
            </a:r>
          </a:p>
          <a:p>
            <a:pPr algn="just"/>
            <a:r>
              <a:rPr lang="en-US" dirty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t must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not burden</a:t>
            </a:r>
            <a:r>
              <a:rPr lang="en-US" dirty="0" smtClean="0">
                <a:latin typeface="Book Antiqua" pitchFamily="18" charset="0"/>
              </a:rPr>
              <a:t> the project team with unnecessary work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To develop a project schedule,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task set </a:t>
            </a:r>
            <a:r>
              <a:rPr lang="en-US" dirty="0" smtClean="0">
                <a:latin typeface="Book Antiqua" pitchFamily="18" charset="0"/>
              </a:rPr>
              <a:t>must be distributed on the project time line.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task set </a:t>
            </a:r>
            <a:r>
              <a:rPr lang="en-US" dirty="0" smtClean="0">
                <a:latin typeface="Book Antiqua" pitchFamily="18" charset="0"/>
              </a:rPr>
              <a:t>will vary depending upon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T</a:t>
            </a:r>
            <a:r>
              <a:rPr lang="en-US" sz="2400" dirty="0" smtClean="0">
                <a:latin typeface="Book Antiqua" pitchFamily="18" charset="0"/>
              </a:rPr>
              <a:t>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type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A</a:t>
            </a:r>
            <a:r>
              <a:rPr lang="en-US" sz="2400" dirty="0" smtClean="0">
                <a:latin typeface="Book Antiqua" pitchFamily="18" charset="0"/>
              </a:rPr>
              <a:t>nd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degree</a:t>
            </a:r>
            <a:r>
              <a:rPr lang="en-US" sz="2400" dirty="0" smtClean="0">
                <a:latin typeface="Book Antiqua" pitchFamily="18" charset="0"/>
              </a:rPr>
              <a:t> of rigor with which the software team decides to do its work.</a:t>
            </a:r>
          </a:p>
          <a:p>
            <a:pPr algn="just"/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13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Types of software projects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Concept development projects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Projects  that are initiated to explore some 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new business concept</a:t>
            </a:r>
            <a:r>
              <a:rPr lang="en-US" dirty="0" smtClean="0">
                <a:latin typeface="Book Antiqua" pitchFamily="18" charset="0"/>
              </a:rPr>
              <a:t> or application of some new technology.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New application development projects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Projects that are undertaken as a consequence of a specific 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customer request.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Application enhancement projects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Projects that occur when existing software undergoes major modifications to </a:t>
            </a:r>
          </a:p>
          <a:p>
            <a:pPr lvl="2" algn="just"/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function, </a:t>
            </a:r>
          </a:p>
          <a:p>
            <a:pPr lvl="2" algn="just"/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performance,</a:t>
            </a:r>
          </a:p>
          <a:p>
            <a:pPr lvl="2" algn="just"/>
            <a:r>
              <a:rPr lang="en-US" dirty="0" smtClean="0">
                <a:latin typeface="Book Antiqua" pitchFamily="18" charset="0"/>
              </a:rPr>
              <a:t>interfaces that are observable by the end user.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86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Application maintenance projects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Projects that correct, adapt, or extend existing software in ways that may not be immediately obvious to the end user.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Reengineering projects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Projects that are undertaken with the intent of rebuilding an existing (legacy) system in whole or in part.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895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36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Factors that influence task set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7696200" cy="4873752"/>
          </a:xfrm>
        </p:spPr>
        <p:txBody>
          <a:bodyPr>
            <a:noAutofit/>
          </a:bodyPr>
          <a:lstStyle/>
          <a:p>
            <a:pPr lvl="1" algn="just"/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</a:t>
            </a:r>
            <a:r>
              <a:rPr lang="en-U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ize of the project</a:t>
            </a:r>
          </a:p>
          <a:p>
            <a:pPr lvl="1" algn="just"/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</a:t>
            </a: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umber of potential users</a:t>
            </a:r>
          </a:p>
          <a:p>
            <a:pPr lvl="1" algn="just"/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</a:t>
            </a:r>
            <a:r>
              <a:rPr lang="en-U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ission criticality</a:t>
            </a:r>
          </a:p>
          <a:p>
            <a:pPr lvl="1" algn="just"/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</a:t>
            </a: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pplication longevity</a:t>
            </a:r>
          </a:p>
          <a:p>
            <a:pPr lvl="1" algn="just"/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</a:t>
            </a:r>
            <a:r>
              <a:rPr lang="en-U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tability of requirements</a:t>
            </a:r>
          </a:p>
          <a:p>
            <a:pPr lvl="1" algn="just"/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</a:t>
            </a: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ase of customer/developer communication</a:t>
            </a:r>
          </a:p>
          <a:p>
            <a:pPr lvl="1" algn="just"/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</a:t>
            </a:r>
            <a:r>
              <a:rPr lang="en-U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aturity of applicable technology</a:t>
            </a:r>
          </a:p>
          <a:p>
            <a:pPr lvl="1" algn="just"/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Performance constraints</a:t>
            </a:r>
          </a:p>
          <a:p>
            <a:pPr lvl="1" algn="just"/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</a:t>
            </a:r>
            <a:r>
              <a:rPr lang="en-U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mbedded and non embedded characteristics </a:t>
            </a:r>
          </a:p>
          <a:p>
            <a:pPr lvl="1" algn="just"/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</a:t>
            </a: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roject staff</a:t>
            </a:r>
          </a:p>
          <a:p>
            <a:pPr lvl="1" algn="just"/>
            <a:r>
              <a:rPr lang="en-U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</a:t>
            </a:r>
            <a:r>
              <a:rPr lang="en-U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eengineering factors. </a:t>
            </a:r>
          </a:p>
          <a:p>
            <a:pPr algn="just"/>
            <a:r>
              <a:rPr lang="en-US" sz="2200" dirty="0">
                <a:latin typeface="Book Antiqua" pitchFamily="18" charset="0"/>
              </a:rPr>
              <a:t>T</a:t>
            </a:r>
            <a:r>
              <a:rPr lang="en-US" sz="2200" dirty="0" smtClean="0">
                <a:latin typeface="Book Antiqua" pitchFamily="18" charset="0"/>
              </a:rPr>
              <a:t>hese factors provide an indication of </a:t>
            </a:r>
          </a:p>
          <a:p>
            <a:pPr lvl="1" algn="just"/>
            <a:r>
              <a:rPr lang="en-US" sz="2200" dirty="0" smtClean="0">
                <a:latin typeface="Book Antiqua" pitchFamily="18" charset="0"/>
              </a:rPr>
              <a:t>the degree of rigor with which the software process should be applied.</a:t>
            </a:r>
            <a:endParaRPr lang="en-US" sz="22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2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Task set example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Consider a tasks associated with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concept development software</a:t>
            </a:r>
          </a:p>
          <a:p>
            <a:pPr algn="just"/>
            <a:r>
              <a:rPr lang="en-US" dirty="0"/>
              <a:t>Concept development projects are approached by applying the following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 tasks: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Concept scoping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determines the overall scope of the project.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Preliminary concept planning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establishes the organization’s ability to undertake the work implied by the project scope.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Technology risk assessment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evaluates the risk associated with the technology to be implemented as part of the project scope.</a:t>
            </a:r>
          </a:p>
          <a:p>
            <a:pPr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Proof of concept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demonstrates the viability of a new technology in the software context.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4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Task set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Concept implementation </a:t>
            </a:r>
          </a:p>
          <a:p>
            <a:pPr lvl="1"/>
            <a:r>
              <a:rPr lang="en-US" sz="2200" dirty="0" smtClean="0">
                <a:latin typeface="Book Antiqua" pitchFamily="18" charset="0"/>
              </a:rPr>
              <a:t>implements the concept representation in a manner that can be 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reviewed by a customer</a:t>
            </a:r>
          </a:p>
          <a:p>
            <a:pPr lvl="1"/>
            <a:r>
              <a:rPr lang="en-US" sz="2200" dirty="0" smtClean="0">
                <a:latin typeface="Book Antiqua" pitchFamily="18" charset="0"/>
              </a:rPr>
              <a:t>It  is used for “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marketing</a:t>
            </a:r>
            <a:r>
              <a:rPr lang="en-US" sz="2200" dirty="0" smtClean="0">
                <a:latin typeface="Book Antiqua" pitchFamily="18" charset="0"/>
              </a:rPr>
              <a:t>” purposes when a concept must be sold to other  customers or Management.</a:t>
            </a:r>
          </a:p>
          <a:p>
            <a:r>
              <a:rPr lang="en-US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Customer reaction</a:t>
            </a:r>
          </a:p>
          <a:p>
            <a:pPr lvl="1"/>
            <a:r>
              <a:rPr lang="en-US" sz="2200" dirty="0" smtClean="0">
                <a:latin typeface="Book Antiqua" pitchFamily="18" charset="0"/>
              </a:rPr>
              <a:t>Reaction  to the concept solicits feedback on a new technology concept </a:t>
            </a:r>
          </a:p>
          <a:p>
            <a:pPr lvl="1"/>
            <a:r>
              <a:rPr lang="en-US" sz="2200" dirty="0" smtClean="0">
                <a:latin typeface="Book Antiqua" pitchFamily="18" charset="0"/>
              </a:rPr>
              <a:t>targets specific customer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700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Refinement of major tasks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lvl="0" algn="just"/>
            <a:r>
              <a:rPr lang="en-US" dirty="0">
                <a:latin typeface="Book Antiqua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major tasks </a:t>
            </a:r>
            <a:r>
              <a:rPr lang="en-US" dirty="0">
                <a:latin typeface="Book Antiqua" pitchFamily="18" charset="0"/>
              </a:rPr>
              <a:t>(i.e., software engineering actions) described in the preceding section may be used to define a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macroscopic schedule </a:t>
            </a:r>
            <a:r>
              <a:rPr lang="en-US" dirty="0">
                <a:latin typeface="Book Antiqua" pitchFamily="18" charset="0"/>
              </a:rPr>
              <a:t>for a project. </a:t>
            </a:r>
          </a:p>
          <a:p>
            <a:pPr lvl="0" algn="just"/>
            <a:r>
              <a:rPr lang="en-US" dirty="0">
                <a:latin typeface="Book Antiqua" pitchFamily="18" charset="0"/>
              </a:rPr>
              <a:t>However,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the macroscopic schedule </a:t>
            </a:r>
            <a:r>
              <a:rPr lang="en-US" dirty="0">
                <a:latin typeface="Book Antiqua" pitchFamily="18" charset="0"/>
              </a:rPr>
              <a:t>must be refined to create a detailed project schedule.</a:t>
            </a:r>
          </a:p>
          <a:p>
            <a:pPr lvl="0" algn="just"/>
            <a:r>
              <a:rPr lang="en-US" dirty="0">
                <a:latin typeface="Book Antiqua" pitchFamily="18" charset="0"/>
              </a:rPr>
              <a:t>Refinement begins by taking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each major task </a:t>
            </a:r>
            <a:r>
              <a:rPr lang="en-US" dirty="0">
                <a:latin typeface="Book Antiqua" pitchFamily="18" charset="0"/>
              </a:rPr>
              <a:t>and decomposing it into a set of subtasks (with related work products and milestones).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50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Example : concept scoping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399"/>
            <a:ext cx="7467600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50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7406640" cy="1472184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SOFTWARE CONFIGURATION MANAGEMENT (SCM</a:t>
            </a:r>
            <a:r>
              <a:rPr lang="en-US" dirty="0">
                <a:latin typeface="Agency FB" pitchFamily="34" charset="0"/>
              </a:rPr>
              <a:t>)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937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Results of a s/w development consist of large no: of objects like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Source code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Design document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SRS etc</a:t>
            </a:r>
          </a:p>
          <a:p>
            <a:pPr algn="just"/>
            <a:r>
              <a:rPr lang="en-US" dirty="0">
                <a:latin typeface="Book Antiqua" pitchFamily="18" charset="0"/>
              </a:rPr>
              <a:t>These results are called as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deliverables</a:t>
            </a:r>
          </a:p>
          <a:p>
            <a:pPr algn="just"/>
            <a:r>
              <a:rPr lang="en-US" dirty="0">
                <a:latin typeface="Book Antiqua" pitchFamily="18" charset="0"/>
              </a:rPr>
              <a:t>These object are referred and modified by a no: of s/w developers through out the life cycle</a:t>
            </a:r>
          </a:p>
          <a:p>
            <a:pPr algn="just"/>
            <a:r>
              <a:rPr lang="en-US" dirty="0">
                <a:latin typeface="Book Antiqua" pitchFamily="18" charset="0"/>
              </a:rPr>
              <a:t>State of each object changes 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as the development progresses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And when bugs are detected &amp; fixed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50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PROBLEM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algn="just"/>
            <a:r>
              <a:rPr lang="en-US" dirty="0" smtClean="0">
                <a:latin typeface="Book Antiqua" pitchFamily="18" charset="0"/>
              </a:rPr>
              <a:t>Unrealistic deadlines are the main issue of delivery delay</a:t>
            </a:r>
          </a:p>
          <a:p>
            <a:pPr lvl="1" algn="just"/>
            <a:r>
              <a:rPr lang="en-US" sz="2000" dirty="0" err="1" smtClean="0">
                <a:latin typeface="Book Antiqua" pitchFamily="18" charset="0"/>
              </a:rPr>
              <a:t>Eg</a:t>
            </a:r>
            <a:r>
              <a:rPr lang="en-US" sz="2000" dirty="0" smtClean="0">
                <a:latin typeface="Book Antiqua" pitchFamily="18" charset="0"/>
              </a:rPr>
              <a:t>: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medical diagnosis s/w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Demanded deadline: 9 months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Estimated deadline:14 months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If it is hard to refuse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demanded deadline</a:t>
            </a:r>
            <a:r>
              <a:rPr lang="en-US" dirty="0" smtClean="0">
                <a:latin typeface="Book Antiqua" pitchFamily="18" charset="0"/>
              </a:rPr>
              <a:t>, following solutions can be applied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6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lvl="0"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Configuration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</a:t>
            </a:r>
            <a:r>
              <a:rPr lang="en-US" dirty="0"/>
              <a:t>is the art of identifying, organizing, and controlling modifications to the software being built by a programming team. </a:t>
            </a:r>
            <a:endParaRPr lang="en-US" dirty="0" smtClean="0"/>
          </a:p>
          <a:p>
            <a:pPr lvl="0" algn="just"/>
            <a:endParaRPr lang="en-US" dirty="0"/>
          </a:p>
          <a:p>
            <a:pPr algn="just"/>
            <a:r>
              <a:rPr lang="en-US" dirty="0"/>
              <a:t>The goal is to maximize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productivity</a:t>
            </a:r>
            <a:r>
              <a:rPr lang="en-US" dirty="0"/>
              <a:t> by minimizing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mistakes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0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Necessity of s/w configuration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>
                <a:latin typeface="Book Antiqua" pitchFamily="18" charset="0"/>
              </a:rPr>
              <a:t>Several problems occur if SCM is not done</a:t>
            </a:r>
          </a:p>
          <a:p>
            <a:pPr lvl="1" algn="just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Inconsistency problem </a:t>
            </a:r>
            <a:r>
              <a:rPr lang="en-US" dirty="0">
                <a:latin typeface="Book Antiqua" pitchFamily="18" charset="0"/>
              </a:rPr>
              <a:t>when the objects are replicated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Problems associated with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concurrent access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Providing 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stable development environment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System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accounting &amp; maintaining status </a:t>
            </a:r>
            <a:r>
              <a:rPr lang="en-US" dirty="0">
                <a:latin typeface="Book Antiqua" pitchFamily="18" charset="0"/>
              </a:rPr>
              <a:t>information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Handling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variants</a:t>
            </a:r>
          </a:p>
          <a:p>
            <a:pPr algn="just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72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Inconsistency</a:t>
            </a:r>
            <a:r>
              <a:rPr lang="en-US" dirty="0">
                <a:latin typeface="Agency FB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US" dirty="0">
                <a:latin typeface="Book Antiqua" pitchFamily="18" charset="0"/>
              </a:rPr>
              <a:t>Consider a situation where every developer has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personal copy of an object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When developer makes changes to his local copy, this has to be intimated to other developers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If changes made are not intimated to other developers, different copies of the object becomes inconsistent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When modules are integrated, they wont work properly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657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concurrent access</a:t>
            </a:r>
            <a:r>
              <a:rPr lang="en-US" dirty="0">
                <a:latin typeface="Book Antiqua" pitchFamily="18" charset="0"/>
              </a:rPr>
              <a:t/>
            </a:r>
            <a:br>
              <a:rPr lang="en-US" dirty="0">
                <a:latin typeface="Book Antiqua" pitchFamily="18" charset="0"/>
              </a:rPr>
            </a:b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/>
          <a:lstStyle/>
          <a:p>
            <a:pPr algn="just"/>
            <a:r>
              <a:rPr lang="en-US" dirty="0">
                <a:latin typeface="Book Antiqua" pitchFamily="18" charset="0"/>
              </a:rPr>
              <a:t>Problems associated with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concurrent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access</a:t>
            </a:r>
          </a:p>
          <a:p>
            <a:pPr algn="just"/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Configuration management </a:t>
            </a:r>
            <a:r>
              <a:rPr lang="en-US" dirty="0">
                <a:latin typeface="Book Antiqua" pitchFamily="18" charset="0"/>
              </a:rPr>
              <a:t>control the access to different deliverables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It enforces strict discipline regarding updation &amp; storage of different objects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Otherwise several problems can occur</a:t>
            </a:r>
          </a:p>
          <a:p>
            <a:pPr algn="just"/>
            <a:endParaRPr lang="en-US" dirty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09059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stable development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Providing 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stable development environment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When a project is underway, team members need a stable environment to make progress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Suppose a developer is trying to integrate module  A, with B and C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Other developer is keep on changing C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This creates problems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Configuration management prevents this by freezing the objects to form a baseline</a:t>
            </a:r>
          </a:p>
          <a:p>
            <a:pPr algn="just"/>
            <a:endParaRPr lang="en-US" dirty="0"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9215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Baseline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 baseline is 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 point </a:t>
            </a:r>
            <a:r>
              <a:rPr lang="en-US" dirty="0"/>
              <a:t>in the software development life cycle marked by 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completion and formal approval</a:t>
            </a:r>
            <a:r>
              <a:rPr lang="en-US" dirty="0"/>
              <a:t> of a set of predefined work products</a:t>
            </a:r>
            <a:endParaRPr lang="en-US" dirty="0" smtClean="0">
              <a:latin typeface="Book Antiqua" pitchFamily="18" charset="0"/>
            </a:endParaRPr>
          </a:p>
          <a:p>
            <a:pPr algn="just"/>
            <a:r>
              <a:rPr lang="en-US" dirty="0" smtClean="0">
                <a:latin typeface="Book Antiqua" pitchFamily="18" charset="0"/>
              </a:rPr>
              <a:t>It </a:t>
            </a:r>
            <a:r>
              <a:rPr lang="en-US" dirty="0">
                <a:latin typeface="Book Antiqua" pitchFamily="18" charset="0"/>
              </a:rPr>
              <a:t>is 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status</a:t>
            </a:r>
            <a:r>
              <a:rPr lang="en-US" dirty="0">
                <a:latin typeface="Book Antiqua" pitchFamily="18" charset="0"/>
              </a:rPr>
              <a:t> of all the objects under configuration control</a:t>
            </a:r>
          </a:p>
          <a:p>
            <a:pPr algn="just"/>
            <a:r>
              <a:rPr lang="en-US" dirty="0">
                <a:latin typeface="Book Antiqua" pitchFamily="18" charset="0"/>
              </a:rPr>
              <a:t>When any object under configuration control is changes, 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new base line </a:t>
            </a:r>
            <a:r>
              <a:rPr lang="en-US" dirty="0">
                <a:latin typeface="Book Antiqua" pitchFamily="18" charset="0"/>
              </a:rPr>
              <a:t>is formed</a:t>
            </a:r>
          </a:p>
          <a:p>
            <a:pPr algn="just"/>
            <a:r>
              <a:rPr lang="en-US" dirty="0">
                <a:latin typeface="Book Antiqua" pitchFamily="18" charset="0"/>
              </a:rPr>
              <a:t>Changing the object under configuration control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Developer is provided with a copy of baseline item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Requester makes changes to this </a:t>
            </a:r>
            <a:r>
              <a:rPr lang="en-US" dirty="0" err="1">
                <a:latin typeface="Book Antiqua" pitchFamily="18" charset="0"/>
              </a:rPr>
              <a:t>pvt</a:t>
            </a:r>
            <a:r>
              <a:rPr lang="en-US" dirty="0">
                <a:latin typeface="Book Antiqua" pitchFamily="18" charset="0"/>
              </a:rPr>
              <a:t> copy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After all modifications are made in this copy, the configuration is updated &amp; new baseline is created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Baselines are archived periodically</a:t>
            </a:r>
          </a:p>
          <a:p>
            <a:pPr lvl="2" algn="just"/>
            <a:r>
              <a:rPr lang="en-US" dirty="0">
                <a:latin typeface="Book Antiqua" pitchFamily="18" charset="0"/>
              </a:rPr>
              <a:t>Last baseline can be recovered when there is a disaster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339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accounting &amp; maintaining status</a:t>
            </a:r>
            <a:endParaRPr lang="en-US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System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accounting &amp; maintaining status </a:t>
            </a:r>
            <a:r>
              <a:rPr lang="en-US" dirty="0">
                <a:latin typeface="Book Antiqua" pitchFamily="18" charset="0"/>
              </a:rPr>
              <a:t>information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System accounting denotes keeping track of who made a particular change to an object &amp; when the change was made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Handling variants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Existence of variants of a s/w </a:t>
            </a:r>
            <a:r>
              <a:rPr lang="en-US" dirty="0" err="1">
                <a:latin typeface="Book Antiqua" pitchFamily="18" charset="0"/>
              </a:rPr>
              <a:t>pdt</a:t>
            </a:r>
            <a:r>
              <a:rPr lang="en-US" dirty="0">
                <a:latin typeface="Book Antiqua" pitchFamily="18" charset="0"/>
              </a:rPr>
              <a:t> causes problems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If there are several variants of the same module &amp; a bug exists in one of them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This bug has to be fixed in all its variants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For that we need not fix it in each variant separately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Configuration management allows changes in one program top be reflected in all versions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5336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SCM ACTIVITIES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algn="just"/>
            <a:r>
              <a:rPr lang="en-US" dirty="0">
                <a:latin typeface="Book Antiqua" pitchFamily="18" charset="0"/>
              </a:rPr>
              <a:t>SCM has 2 activities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Configuration identification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Involves deciding which parts of the s/m should be kept track of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Configuration control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Ensures that the changes to the s/m happen smoothly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0892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CONFIGURATION MANAGEMENT TOOL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Project manager performs configuration management activity using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configuration management tools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Functions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Helps to keep track of various </a:t>
            </a:r>
            <a:r>
              <a:rPr lang="en-US" dirty="0" smtClean="0">
                <a:latin typeface="Book Antiqua" pitchFamily="18" charset="0"/>
              </a:rPr>
              <a:t>deliverables</a:t>
            </a:r>
            <a:endParaRPr lang="en-US" dirty="0">
              <a:latin typeface="Book Antiqua" pitchFamily="18" charset="0"/>
            </a:endParaRPr>
          </a:p>
          <a:p>
            <a:pPr lvl="1" algn="just"/>
            <a:r>
              <a:rPr lang="en-US" dirty="0">
                <a:latin typeface="Book Antiqua" pitchFamily="18" charset="0"/>
              </a:rPr>
              <a:t>P</a:t>
            </a:r>
            <a:r>
              <a:rPr lang="en-US" dirty="0" smtClean="0">
                <a:latin typeface="Book Antiqua" pitchFamily="18" charset="0"/>
              </a:rPr>
              <a:t>roject </a:t>
            </a:r>
            <a:r>
              <a:rPr lang="en-US" dirty="0">
                <a:latin typeface="Book Antiqua" pitchFamily="18" charset="0"/>
              </a:rPr>
              <a:t>manager can quickly and unambiguously determine the current state of the project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Enables the developer to change various components in a controlled manner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6376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Configuration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managers </a:t>
            </a:r>
            <a:r>
              <a:rPr lang="en-US" dirty="0">
                <a:latin typeface="Book Antiqua" pitchFamily="18" charset="0"/>
              </a:rPr>
              <a:t>classify the deliverables of a project into 3 categories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Controlled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Pre-controlled</a:t>
            </a:r>
            <a:endParaRPr lang="en-US" sz="2400" dirty="0">
              <a:latin typeface="Book Antiqua" pitchFamily="18" charset="0"/>
            </a:endParaRPr>
          </a:p>
          <a:p>
            <a:pPr lvl="1" algn="just"/>
            <a:r>
              <a:rPr lang="en-US" sz="2400" dirty="0">
                <a:latin typeface="Book Antiqua" pitchFamily="18" charset="0"/>
              </a:rPr>
              <a:t>Uncontrolled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192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SOLUTIONS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Perform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detailed estimate</a:t>
            </a:r>
            <a:r>
              <a:rPr lang="en-US" dirty="0" smtClean="0">
                <a:latin typeface="Book Antiqua" pitchFamily="18" charset="0"/>
              </a:rPr>
              <a:t> using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historical data</a:t>
            </a:r>
            <a:r>
              <a:rPr lang="en-US" dirty="0" smtClean="0">
                <a:latin typeface="Book Antiqua" pitchFamily="18" charset="0"/>
              </a:rPr>
              <a:t> from past projects.</a:t>
            </a:r>
          </a:p>
          <a:p>
            <a:pPr lvl="1" algn="just"/>
            <a:r>
              <a:rPr lang="en-US" sz="2000" dirty="0" smtClean="0">
                <a:latin typeface="Book Antiqua" pitchFamily="18" charset="0"/>
              </a:rPr>
              <a:t>Determine the estimated effort and duration for the project.</a:t>
            </a:r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000" dirty="0" smtClean="0">
                <a:latin typeface="Book Antiqua" pitchFamily="18" charset="0"/>
              </a:rPr>
              <a:t>Develop a software engineering strategy using an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incremental process model</a:t>
            </a:r>
          </a:p>
          <a:p>
            <a:pPr marL="612648" lvl="2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 smtClean="0">
                <a:latin typeface="Book Antiqua" pitchFamily="18" charset="0"/>
              </a:rPr>
              <a:t>This will deliver critical functionality by the imposed deadline</a:t>
            </a:r>
          </a:p>
          <a:p>
            <a:pPr lvl="1" algn="just"/>
            <a:r>
              <a:rPr lang="en-US" sz="2000" dirty="0" smtClean="0">
                <a:latin typeface="Book Antiqua" pitchFamily="18" charset="0"/>
              </a:rPr>
              <a:t>It delays other functionality</a:t>
            </a:r>
          </a:p>
          <a:p>
            <a:pPr lvl="1" algn="just"/>
            <a:r>
              <a:rPr lang="en-US" sz="2000" dirty="0" smtClean="0">
                <a:latin typeface="Book Antiqua" pitchFamily="18" charset="0"/>
              </a:rPr>
              <a:t>Document the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92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Configuration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Controlled object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Those objects that are already under configuration control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To change these objects, team members has to follow some formal procedures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Precontrolled objects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They are not yet under the configuration control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They eventually come under  configuration control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Uncontrolled objects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They are not subject to configuration control</a:t>
            </a:r>
          </a:p>
          <a:p>
            <a:pPr algn="just"/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Controllable objects </a:t>
            </a:r>
            <a:r>
              <a:rPr lang="en-US" dirty="0">
                <a:latin typeface="Book Antiqua" pitchFamily="18" charset="0"/>
              </a:rPr>
              <a:t>include both controlled and </a:t>
            </a:r>
            <a:r>
              <a:rPr lang="en-US" dirty="0" smtClean="0">
                <a:latin typeface="Book Antiqua" pitchFamily="18" charset="0"/>
              </a:rPr>
              <a:t>pre-controlled </a:t>
            </a:r>
            <a:r>
              <a:rPr lang="en-US" dirty="0">
                <a:latin typeface="Book Antiqua" pitchFamily="18" charset="0"/>
              </a:rPr>
              <a:t>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90109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Controllable objects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SRS document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Design document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Source code of each module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Test cases 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Problem reports</a:t>
            </a:r>
          </a:p>
          <a:p>
            <a:pPr algn="just"/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53605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Configuration management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This is written during 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planning phase</a:t>
            </a:r>
          </a:p>
          <a:p>
            <a:pPr algn="just"/>
            <a:r>
              <a:rPr lang="en-US" dirty="0">
                <a:latin typeface="Book Antiqua" pitchFamily="18" charset="0"/>
              </a:rPr>
              <a:t>It consist of the list of all controlled objects</a:t>
            </a:r>
          </a:p>
          <a:p>
            <a:pPr algn="just"/>
            <a:r>
              <a:rPr lang="en-US" dirty="0">
                <a:latin typeface="Book Antiqua" pitchFamily="18" charset="0"/>
              </a:rPr>
              <a:t>Managers should have a balance between controlling too much and too little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Too much controlling may create overheads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Less controlling lead to confusion &amp; inconsistency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4649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2. CONFIGURATION CONTROL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Configuration control allows only authorized changes to the controlled objects and prevents unauthorized changes</a:t>
            </a:r>
          </a:p>
          <a:p>
            <a:pPr algn="just"/>
            <a:r>
              <a:rPr lang="en-US" dirty="0">
                <a:latin typeface="Book Antiqua" pitchFamily="18" charset="0"/>
              </a:rPr>
              <a:t>It is a process of managing the changes to the controlled objects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3498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gency FB" pitchFamily="34" charset="0"/>
              </a:rPr>
              <a:t>Steps to change the controlled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Developer gets a private copy of the module by a reserve operation</a:t>
            </a:r>
          </a:p>
          <a:p>
            <a:pPr algn="just"/>
            <a:r>
              <a:rPr lang="en-US" dirty="0">
                <a:latin typeface="Book Antiqua" pitchFamily="18" charset="0"/>
              </a:rPr>
              <a:t>Configuration management tool allows only one person to reserve a module at a time</a:t>
            </a:r>
          </a:p>
          <a:p>
            <a:pPr algn="just"/>
            <a:r>
              <a:rPr lang="en-US" dirty="0">
                <a:latin typeface="Book Antiqua" pitchFamily="18" charset="0"/>
              </a:rPr>
              <a:t>Once a module is reserved, it does not allow any one else to reserve this module until the reserved module is restored</a:t>
            </a:r>
          </a:p>
          <a:p>
            <a:pPr algn="just"/>
            <a:r>
              <a:rPr lang="en-US" dirty="0">
                <a:latin typeface="Book Antiqua" pitchFamily="18" charset="0"/>
              </a:rPr>
              <a:t>Prevents more than one developer to simultaneously reserve an object</a:t>
            </a:r>
          </a:p>
          <a:p>
            <a:pPr algn="just"/>
            <a:r>
              <a:rPr lang="en-US" dirty="0">
                <a:latin typeface="Book Antiqua" pitchFamily="18" charset="0"/>
              </a:rPr>
              <a:t>This solves the problem associated with concurrent access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4015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gency FB" pitchFamily="34" charset="0"/>
              </a:rPr>
              <a:t>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Developer who need to change the module make a reserve request</a:t>
            </a:r>
          </a:p>
          <a:p>
            <a:pPr algn="just"/>
            <a:r>
              <a:rPr lang="en-US" dirty="0">
                <a:latin typeface="Book Antiqua" pitchFamily="18" charset="0"/>
              </a:rPr>
              <a:t>When reserve command executes successfully, a </a:t>
            </a:r>
            <a:r>
              <a:rPr lang="en-US" dirty="0" err="1">
                <a:latin typeface="Book Antiqua" pitchFamily="18" charset="0"/>
              </a:rPr>
              <a:t>pvt</a:t>
            </a:r>
            <a:r>
              <a:rPr lang="en-US" dirty="0">
                <a:latin typeface="Book Antiqua" pitchFamily="18" charset="0"/>
              </a:rPr>
              <a:t> copy of the module is created in his local directory</a:t>
            </a:r>
          </a:p>
          <a:p>
            <a:pPr algn="just"/>
            <a:r>
              <a:rPr lang="en-US" dirty="0">
                <a:latin typeface="Book Antiqua" pitchFamily="18" charset="0"/>
              </a:rPr>
              <a:t>All the changes are made in the </a:t>
            </a:r>
            <a:r>
              <a:rPr lang="en-US" dirty="0" err="1">
                <a:latin typeface="Book Antiqua" pitchFamily="18" charset="0"/>
              </a:rPr>
              <a:t>pvt</a:t>
            </a:r>
            <a:r>
              <a:rPr lang="en-US" dirty="0">
                <a:latin typeface="Book Antiqua" pitchFamily="18" charset="0"/>
              </a:rPr>
              <a:t> copy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3929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3400" y="1373124"/>
            <a:ext cx="7467600" cy="487375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3" descr="bas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3400" y="1450075"/>
            <a:ext cx="7499350" cy="4800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7755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Procedure</a:t>
            </a:r>
            <a:r>
              <a:rPr lang="en-US" dirty="0">
                <a:latin typeface="Agency FB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algn="just"/>
            <a:r>
              <a:rPr lang="en-US" dirty="0">
                <a:latin typeface="Book Antiqua" pitchFamily="18" charset="0"/>
              </a:rPr>
              <a:t>After completing all the changes, these are to be restored in the configuration management repository</a:t>
            </a:r>
          </a:p>
          <a:p>
            <a:pPr algn="just"/>
            <a:r>
              <a:rPr lang="en-US" dirty="0">
                <a:latin typeface="Book Antiqua" pitchFamily="18" charset="0"/>
              </a:rPr>
              <a:t>Restoring the changed module to the system configuration requires the permission of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change control board</a:t>
            </a:r>
            <a:r>
              <a:rPr lang="en-US" dirty="0">
                <a:latin typeface="Book Antiqua" pitchFamily="18" charset="0"/>
              </a:rPr>
              <a:t> (CCB)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763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CCB (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change control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board)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CCB constitutes the developers from the team</a:t>
            </a:r>
          </a:p>
          <a:p>
            <a:pPr algn="just"/>
            <a:r>
              <a:rPr lang="en-US" dirty="0">
                <a:latin typeface="Book Antiqua" pitchFamily="18" charset="0"/>
              </a:rPr>
              <a:t>CCB reviews the changes made to the controlled objects</a:t>
            </a:r>
          </a:p>
          <a:p>
            <a:pPr algn="just"/>
            <a:r>
              <a:rPr lang="en-US" dirty="0">
                <a:latin typeface="Book Antiqua" pitchFamily="18" charset="0"/>
              </a:rPr>
              <a:t>It certifies following things about the change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Change is well motivated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Developer has documented the effects of the change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Changes interacts well with the changes made by other developers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Appropriate people have validated the change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Tested the changed code&amp; verified that the change is consistent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807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CCB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Once CCB reviews the changes to the module,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Project manager updates the old base line through a restore operation</a:t>
            </a:r>
          </a:p>
          <a:p>
            <a:pPr algn="just"/>
            <a:r>
              <a:rPr lang="en-US" dirty="0">
                <a:latin typeface="Book Antiqua" pitchFamily="18" charset="0"/>
              </a:rPr>
              <a:t>Advantages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Developer can replace the original copy with his local copy only after the authorization of CCB</a:t>
            </a:r>
          </a:p>
          <a:p>
            <a:pPr algn="just"/>
            <a:r>
              <a:rPr lang="en-US" dirty="0">
                <a:latin typeface="Book Antiqua" pitchFamily="18" charset="0"/>
              </a:rPr>
              <a:t>Avoid accidental overwriting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Only one developer can work on a module at a time</a:t>
            </a:r>
          </a:p>
          <a:p>
            <a:pPr algn="just"/>
            <a:r>
              <a:rPr lang="en-US" dirty="0">
                <a:latin typeface="Book Antiqua" pitchFamily="18" charset="0"/>
              </a:rPr>
              <a:t>Avoid unintentional changes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Only manager can update the baseline after CCB approval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27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SOLUTIONS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Meet with the customer along the detailed estimate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explain why the imposed deadline is unrealistic.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Be certain to note that all estimates are based on performance on past projects. 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indicate the percent improvement that would be required to achieve the deadline </a:t>
            </a:r>
          </a:p>
          <a:p>
            <a:pPr lvl="0" algn="just">
              <a:buClr>
                <a:srgbClr val="3891A7"/>
              </a:buClr>
            </a:pP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Offer the incremental development strategy as an alternative</a:t>
            </a:r>
          </a:p>
          <a:p>
            <a:pPr lvl="1" algn="just">
              <a:buClr>
                <a:srgbClr val="3891A7"/>
              </a:buClr>
            </a:pPr>
            <a:r>
              <a:rPr lang="en-US" dirty="0" smtClean="0">
                <a:latin typeface="Book Antiqua" pitchFamily="18" charset="0"/>
              </a:rPr>
              <a:t>Provide options to achieve the unrealistic deadline</a:t>
            </a:r>
          </a:p>
          <a:p>
            <a:pPr lvl="2" algn="just">
              <a:buClr>
                <a:srgbClr val="3891A7"/>
              </a:buClr>
            </a:pPr>
            <a:r>
              <a:rPr lang="en-US" dirty="0" err="1" smtClean="0">
                <a:latin typeface="Book Antiqua" pitchFamily="18" charset="0"/>
              </a:rPr>
              <a:t>Eg</a:t>
            </a:r>
            <a:r>
              <a:rPr lang="en-US" dirty="0" smtClean="0">
                <a:latin typeface="Book Antiqua" pitchFamily="18" charset="0"/>
              </a:rPr>
              <a:t>: Increase the budget</a:t>
            </a:r>
          </a:p>
          <a:p>
            <a:pPr lvl="2" algn="just">
              <a:buClr>
                <a:srgbClr val="3891A7"/>
              </a:buClr>
            </a:pPr>
            <a:r>
              <a:rPr lang="en-US" dirty="0" smtClean="0">
                <a:latin typeface="Book Antiqua" pitchFamily="18" charset="0"/>
              </a:rPr>
              <a:t>Removing certain functionalities</a:t>
            </a:r>
          </a:p>
          <a:p>
            <a:pPr lvl="2" algn="just">
              <a:buClr>
                <a:srgbClr val="3891A7"/>
              </a:buClr>
            </a:pPr>
            <a:r>
              <a:rPr lang="en-US" dirty="0" smtClean="0">
                <a:latin typeface="Book Antiqua" pitchFamily="18" charset="0"/>
              </a:rPr>
              <a:t>Compromising the quality</a:t>
            </a:r>
          </a:p>
          <a:p>
            <a:pPr lvl="0">
              <a:buClr>
                <a:srgbClr val="3891A7"/>
              </a:buClr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03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gency FB" pitchFamily="34" charset="0"/>
              </a:rPr>
              <a:t>Source code control  (SCCS)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SCCS is 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configuration management tool</a:t>
            </a:r>
          </a:p>
          <a:p>
            <a:pPr algn="just"/>
            <a:r>
              <a:rPr lang="en-US" dirty="0">
                <a:latin typeface="Book Antiqua" pitchFamily="18" charset="0"/>
              </a:rPr>
              <a:t>Available on UNIX s/m</a:t>
            </a:r>
          </a:p>
          <a:p>
            <a:pPr algn="just"/>
            <a:r>
              <a:rPr lang="en-US" dirty="0">
                <a:latin typeface="Book Antiqua" pitchFamily="18" charset="0"/>
              </a:rPr>
              <a:t>Used for controlling &amp; managing different version of text files</a:t>
            </a:r>
          </a:p>
          <a:p>
            <a:pPr algn="just"/>
            <a:r>
              <a:rPr lang="en-US" dirty="0">
                <a:latin typeface="Book Antiqua" pitchFamily="18" charset="0"/>
              </a:rPr>
              <a:t>Do not handle binary files</a:t>
            </a:r>
          </a:p>
          <a:p>
            <a:pPr algn="just"/>
            <a:r>
              <a:rPr lang="en-US" dirty="0">
                <a:latin typeface="Book Antiqua" pitchFamily="18" charset="0"/>
              </a:rPr>
              <a:t>Provide efficient way to store versions using minimum disk space</a:t>
            </a:r>
          </a:p>
          <a:p>
            <a:pPr lvl="1" algn="just"/>
            <a:r>
              <a:rPr lang="en-US" dirty="0" err="1">
                <a:latin typeface="Book Antiqua" pitchFamily="18" charset="0"/>
              </a:rPr>
              <a:t>Eg</a:t>
            </a:r>
            <a:r>
              <a:rPr lang="en-US" dirty="0">
                <a:latin typeface="Book Antiqua" pitchFamily="18" charset="0"/>
              </a:rPr>
              <a:t>: Module Mod has 3 versions</a:t>
            </a:r>
          </a:p>
          <a:p>
            <a:pPr lvl="2" algn="just"/>
            <a:r>
              <a:rPr lang="en-US" dirty="0">
                <a:latin typeface="Book Antiqua" pitchFamily="18" charset="0"/>
              </a:rPr>
              <a:t>Mod1.1</a:t>
            </a:r>
          </a:p>
          <a:p>
            <a:pPr lvl="2" algn="just"/>
            <a:r>
              <a:rPr lang="en-US" dirty="0">
                <a:latin typeface="Book Antiqua" pitchFamily="18" charset="0"/>
              </a:rPr>
              <a:t>Mod1.2</a:t>
            </a:r>
          </a:p>
          <a:p>
            <a:pPr lvl="2" algn="just"/>
            <a:r>
              <a:rPr lang="en-US" dirty="0">
                <a:latin typeface="Book Antiqua" pitchFamily="18" charset="0"/>
              </a:rPr>
              <a:t>Mod1.3</a:t>
            </a:r>
          </a:p>
          <a:p>
            <a:pPr algn="just"/>
            <a:r>
              <a:rPr lang="en-US" dirty="0">
                <a:latin typeface="Book Antiqua" pitchFamily="18" charset="0"/>
              </a:rPr>
              <a:t>SCCS store original module mod1.1 together with the changes needed to transform mod1.1 to mod1.2, mod1.2 to mod1.3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7627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057400"/>
            <a:ext cx="7406640" cy="147218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USER INTERFACE DESIGN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7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INTRODUCTION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lvl="0" algn="just"/>
            <a:r>
              <a:rPr lang="en-US" dirty="0"/>
              <a:t>User interface design creates an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communication medium</a:t>
            </a:r>
            <a:r>
              <a:rPr lang="en-US" dirty="0"/>
              <a:t> between 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</a:t>
            </a:r>
            <a:r>
              <a:rPr lang="en-US" dirty="0"/>
              <a:t> and 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</a:t>
            </a:r>
            <a:r>
              <a:rPr lang="en-US" dirty="0"/>
              <a:t>. </a:t>
            </a:r>
          </a:p>
          <a:p>
            <a:pPr lvl="0" algn="just"/>
            <a:r>
              <a:rPr lang="en-US" dirty="0"/>
              <a:t>Following a set of interface design principles, design identifies interface objects and actions and then creates a screen layout that forms the basis for a user interface prototype.</a:t>
            </a:r>
          </a:p>
          <a:p>
            <a:pPr lvl="0" algn="just"/>
            <a:r>
              <a:rPr lang="en-US" dirty="0"/>
              <a:t>A software engineer designs the user interface by applying an iterative process that draws on predefined design principles.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0466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Golden rules of UI design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Place the user in control.</a:t>
            </a:r>
          </a:p>
          <a:p>
            <a:pPr marL="0" indent="0">
              <a:buNone/>
            </a:pPr>
            <a:r>
              <a:rPr lang="en-US" dirty="0" smtClean="0"/>
              <a:t>2. Reduce the user’s memory load.</a:t>
            </a:r>
          </a:p>
          <a:p>
            <a:pPr marL="0" indent="0">
              <a:buNone/>
            </a:pPr>
            <a:r>
              <a:rPr lang="en-US" dirty="0" smtClean="0"/>
              <a:t>3. Make the interface consistent.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25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Place the user in control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principles </a:t>
            </a:r>
          </a:p>
          <a:p>
            <a:pPr lvl="1" algn="just"/>
            <a:r>
              <a:rPr lang="en-US" dirty="0" smtClean="0"/>
              <a:t>Define interaction modes in a way that does not force a user into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unnecessary or undesired actions.</a:t>
            </a:r>
          </a:p>
          <a:p>
            <a:pPr lvl="1" algn="just"/>
            <a:r>
              <a:rPr lang="en-US" dirty="0" smtClean="0"/>
              <a:t>Provide for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flexible interaction.</a:t>
            </a:r>
          </a:p>
          <a:p>
            <a:pPr lvl="1" algn="just"/>
            <a:r>
              <a:rPr lang="en-US" dirty="0" smtClean="0"/>
              <a:t>Allow user interaction to be interruptible and undoable.</a:t>
            </a:r>
          </a:p>
          <a:p>
            <a:pPr lvl="1" algn="just"/>
            <a:r>
              <a:rPr lang="en-US" dirty="0" smtClean="0"/>
              <a:t>Streamline interaction as skill levels advance and allow the interaction to be customized.</a:t>
            </a:r>
          </a:p>
          <a:p>
            <a:pPr lvl="1" algn="just"/>
            <a:r>
              <a:rPr lang="en-US" dirty="0" smtClean="0"/>
              <a:t>Hide technical internals from the casual user.</a:t>
            </a:r>
          </a:p>
          <a:p>
            <a:pPr lvl="1" algn="just"/>
            <a:r>
              <a:rPr lang="en-US" dirty="0" smtClean="0"/>
              <a:t>Design for direct interaction with objects that appear on the screen.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2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Reduce the user’s memory load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algn="just"/>
            <a:r>
              <a:rPr lang="en-US" dirty="0"/>
              <a:t>T</a:t>
            </a:r>
            <a:r>
              <a:rPr lang="en-US" dirty="0" smtClean="0"/>
              <a:t>he more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has to remember</a:t>
            </a:r>
            <a:r>
              <a:rPr lang="en-US" dirty="0" smtClean="0"/>
              <a:t>, the more error-prone the interaction will be.</a:t>
            </a:r>
          </a:p>
          <a:p>
            <a:pPr algn="just"/>
            <a:r>
              <a:rPr lang="en-US" dirty="0"/>
              <a:t>S</a:t>
            </a:r>
            <a:r>
              <a:rPr lang="en-US" dirty="0" smtClean="0"/>
              <a:t>ystem should “remember” pertinent information and assist the user with an interaction scenario that assists recall.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3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Design principles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pPr algn="just"/>
            <a:r>
              <a:rPr lang="en-US" dirty="0" smtClean="0"/>
              <a:t>Reduce demand on short-term memory.</a:t>
            </a:r>
          </a:p>
          <a:p>
            <a:pPr algn="just"/>
            <a:r>
              <a:rPr lang="en-US" dirty="0" smtClean="0"/>
              <a:t>Establish meaningful defaults.</a:t>
            </a:r>
          </a:p>
          <a:p>
            <a:pPr algn="just"/>
            <a:r>
              <a:rPr lang="en-US" dirty="0" smtClean="0"/>
              <a:t>Define shortcuts that are intuitive.</a:t>
            </a:r>
          </a:p>
          <a:p>
            <a:pPr algn="just"/>
            <a:r>
              <a:rPr lang="en-US" dirty="0" smtClean="0"/>
              <a:t>The visual layout of the interface should be based on a real-world metaphor.</a:t>
            </a:r>
          </a:p>
          <a:p>
            <a:pPr algn="just"/>
            <a:r>
              <a:rPr lang="en-US" dirty="0" smtClean="0"/>
              <a:t>Disclose information in a progressive fashion.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7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Make the interface consistent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interface should present and acquire information in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consistent fashion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All visual information must be organized according to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rules</a:t>
            </a:r>
          </a:p>
          <a:p>
            <a:pPr algn="just"/>
            <a:r>
              <a:rPr lang="en-US" dirty="0" smtClean="0"/>
              <a:t>Input mechanisms must be constrained to a limited set that is used consistently throughout the application</a:t>
            </a:r>
          </a:p>
          <a:p>
            <a:pPr algn="just"/>
            <a:r>
              <a:rPr lang="en-US" dirty="0" smtClean="0"/>
              <a:t>mechanisms for navigating from task to task must be consistently defined and implemented.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32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Design principles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algn="just"/>
            <a:r>
              <a:rPr lang="en-US" dirty="0" smtClean="0"/>
              <a:t>Allow the user to put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task </a:t>
            </a:r>
            <a:r>
              <a:rPr lang="en-US" dirty="0" smtClean="0"/>
              <a:t>into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meaningful context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Maintain consistency across a complete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line.</a:t>
            </a:r>
          </a:p>
          <a:p>
            <a:pPr algn="just"/>
            <a:r>
              <a:rPr lang="en-US" dirty="0" smtClean="0"/>
              <a:t>If past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interactive models </a:t>
            </a:r>
            <a:r>
              <a:rPr lang="en-US" dirty="0" smtClean="0"/>
              <a:t>have created user expectations, do not make changes unless there is a compelling reason to do so.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94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09800"/>
            <a:ext cx="7635240" cy="147218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COMPUTER AIDED SOFTWARE ENGINEERING (CASE)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378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PROJECT SCHEDULING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Problem of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late delivery </a:t>
            </a:r>
            <a:r>
              <a:rPr lang="en-US" dirty="0" smtClean="0">
                <a:latin typeface="Book Antiqua" pitchFamily="18" charset="0"/>
              </a:rPr>
              <a:t>can be overcome using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scheduling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manager </a:t>
            </a:r>
            <a:r>
              <a:rPr lang="en-US" dirty="0" smtClean="0">
                <a:latin typeface="Book Antiqua" pitchFamily="18" charset="0"/>
              </a:rPr>
              <a:t>must have a schedule that helps him to control &amp; monitor the progress of the project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Software project scheduling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it is an activity that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distributes estimated effort</a:t>
            </a:r>
            <a:r>
              <a:rPr lang="en-US" sz="2400" dirty="0" smtClean="0">
                <a:latin typeface="Book Antiqua" pitchFamily="18" charset="0"/>
              </a:rPr>
              <a:t> across the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planned project duration </a:t>
            </a:r>
            <a:r>
              <a:rPr lang="en-US" sz="2400" dirty="0" smtClean="0">
                <a:latin typeface="Book Antiqua" pitchFamily="18" charset="0"/>
              </a:rPr>
              <a:t>by allocating the effort to specific software engineering tasks.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25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F85211-B586-FE43-A73D-430D1FD2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5F32EF-B0DA-BF43-915E-CFA17DA1C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US" b="1" dirty="0"/>
              <a:t>Computer-aided software engineering</a:t>
            </a:r>
            <a:r>
              <a:rPr lang="en-US" dirty="0"/>
              <a:t> (CASE) tools assist software engineering managers and practitioners in every activity associated with the software process.</a:t>
            </a:r>
          </a:p>
          <a:p>
            <a:pPr algn="just"/>
            <a:endParaRPr lang="en-US" dirty="0" smtClean="0">
              <a:latin typeface="Book Antiqua" pitchFamily="18" charset="0"/>
            </a:endParaRPr>
          </a:p>
          <a:p>
            <a:pPr algn="just"/>
            <a:r>
              <a:rPr lang="en-US" dirty="0" smtClean="0">
                <a:latin typeface="Book Antiqua" pitchFamily="18" charset="0"/>
              </a:rPr>
              <a:t>CASE </a:t>
            </a:r>
            <a:r>
              <a:rPr lang="en-US" dirty="0">
                <a:latin typeface="Book Antiqua" pitchFamily="18" charset="0"/>
              </a:rPr>
              <a:t>is the name given to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software used to support software process</a:t>
            </a:r>
            <a:r>
              <a:rPr lang="en-US" dirty="0">
                <a:latin typeface="Book Antiqua" pitchFamily="18" charset="0"/>
              </a:rPr>
              <a:t> activities such as</a:t>
            </a:r>
          </a:p>
          <a:p>
            <a:pPr lvl="1" algn="just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R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equirements engineering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Design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Program development and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testing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CASE tools include </a:t>
            </a:r>
          </a:p>
          <a:p>
            <a:pPr lvl="1" algn="just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esign editors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Data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dictionaries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Compilers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Debuggers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ystem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building tools and so </a:t>
            </a:r>
            <a:r>
              <a:rPr lang="en-US" dirty="0">
                <a:latin typeface="Book Antiqua" pitchFamily="18" charset="0"/>
              </a:rPr>
              <a:t>on.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CASE tools and its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CASE </a:t>
            </a:r>
            <a:r>
              <a:rPr lang="en-US" dirty="0">
                <a:latin typeface="Book Antiqua" pitchFamily="18" charset="0"/>
              </a:rPr>
              <a:t>tool is a tool that is used for providing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automated support </a:t>
            </a:r>
            <a:r>
              <a:rPr lang="en-US" dirty="0">
                <a:latin typeface="Book Antiqua" pitchFamily="18" charset="0"/>
              </a:rPr>
              <a:t>for s/w </a:t>
            </a:r>
            <a:r>
              <a:rPr lang="en-US" dirty="0" smtClean="0">
                <a:latin typeface="Book Antiqua" pitchFamily="18" charset="0"/>
              </a:rPr>
              <a:t>engineering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It </a:t>
            </a:r>
            <a:r>
              <a:rPr lang="en-US" dirty="0">
                <a:latin typeface="Book Antiqua" pitchFamily="18" charset="0"/>
              </a:rPr>
              <a:t>is used to automate the activities associated with s/w </a:t>
            </a:r>
            <a:r>
              <a:rPr lang="en-US" dirty="0" smtClean="0">
                <a:latin typeface="Book Antiqua" pitchFamily="18" charset="0"/>
              </a:rPr>
              <a:t>development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CASE </a:t>
            </a:r>
            <a:r>
              <a:rPr lang="en-US" dirty="0">
                <a:latin typeface="Book Antiqua" pitchFamily="18" charset="0"/>
              </a:rPr>
              <a:t>tools </a:t>
            </a:r>
            <a:r>
              <a:rPr lang="en-US" dirty="0" smtClean="0">
                <a:latin typeface="Book Antiqua" pitchFamily="18" charset="0"/>
              </a:rPr>
              <a:t>assist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phase related tasks </a:t>
            </a:r>
            <a:r>
              <a:rPr lang="en-US" dirty="0">
                <a:latin typeface="Book Antiqua" pitchFamily="18" charset="0"/>
              </a:rPr>
              <a:t>such as</a:t>
            </a:r>
          </a:p>
          <a:p>
            <a:pPr lvl="2" algn="just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Specification</a:t>
            </a:r>
          </a:p>
          <a:p>
            <a:pPr lvl="2" algn="just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Structured analysis</a:t>
            </a:r>
          </a:p>
          <a:p>
            <a:pPr lvl="2" algn="just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Design</a:t>
            </a:r>
          </a:p>
          <a:p>
            <a:pPr lvl="2" algn="just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Coding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Testing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CASE tools that focus on non phase activities such as </a:t>
            </a:r>
          </a:p>
          <a:p>
            <a:pPr lvl="2" algn="just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Project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management</a:t>
            </a:r>
          </a:p>
          <a:p>
            <a:pPr lvl="2" algn="just"/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Configuration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16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CASE tools are used to improve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software development &amp; maintenance</a:t>
            </a:r>
          </a:p>
          <a:p>
            <a:pPr algn="just"/>
            <a:r>
              <a:rPr lang="en-US" dirty="0">
                <a:latin typeface="Book Antiqua" pitchFamily="18" charset="0"/>
              </a:rPr>
              <a:t>It reduces the efforts of s/w development &amp; maintenance</a:t>
            </a:r>
          </a:p>
          <a:p>
            <a:pPr algn="just"/>
            <a:r>
              <a:rPr lang="en-US" dirty="0">
                <a:latin typeface="Book Antiqua" pitchFamily="18" charset="0"/>
              </a:rPr>
              <a:t>Help to develop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better quality products </a:t>
            </a:r>
            <a:r>
              <a:rPr lang="en-US" dirty="0">
                <a:latin typeface="Book Antiqua" pitchFamily="18" charset="0"/>
              </a:rPr>
              <a:t>more efficiently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Increase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productivity</a:t>
            </a:r>
          </a:p>
          <a:p>
            <a:pPr algn="just"/>
            <a:r>
              <a:rPr lang="en-US" dirty="0">
                <a:latin typeface="Book Antiqua" pitchFamily="18" charset="0"/>
              </a:rPr>
              <a:t>Help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produce better quality s/w </a:t>
            </a:r>
            <a:r>
              <a:rPr lang="en-US" dirty="0">
                <a:latin typeface="Book Antiqua" pitchFamily="18" charset="0"/>
              </a:rPr>
              <a:t>lower cost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2286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CASE tools and its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scope[2]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56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0F5681-9F82-9146-BDB4-10991C06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CASE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9606A0-23FE-2A40-B2CD-BBC4B46694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 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CASE classifications help us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understand 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T</a:t>
            </a:r>
            <a:r>
              <a:rPr lang="en-US" sz="2400" dirty="0" smtClean="0">
                <a:latin typeface="Book Antiqua" pitchFamily="18" charset="0"/>
              </a:rPr>
              <a:t>he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types of CASE tools 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T</a:t>
            </a:r>
            <a:r>
              <a:rPr lang="en-US" sz="2400" dirty="0" smtClean="0">
                <a:latin typeface="Book Antiqua" pitchFamily="18" charset="0"/>
              </a:rPr>
              <a:t>heir </a:t>
            </a:r>
            <a:r>
              <a:rPr lang="en-US" sz="2400" dirty="0">
                <a:latin typeface="Book Antiqua" pitchFamily="18" charset="0"/>
              </a:rPr>
              <a:t>role in supporting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software process activities. </a:t>
            </a:r>
          </a:p>
          <a:p>
            <a:pPr algn="just"/>
            <a:r>
              <a:rPr lang="en-US" dirty="0">
                <a:latin typeface="Book Antiqua" pitchFamily="18" charset="0"/>
              </a:rPr>
              <a:t>CASE tools can be classified based on three perspectives:</a:t>
            </a:r>
          </a:p>
          <a:p>
            <a:pPr lvl="1" algn="just"/>
            <a:r>
              <a:rPr lang="en-US" sz="2400" dirty="0">
                <a:solidFill>
                  <a:srgbClr val="04A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Functional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perspective</a:t>
            </a:r>
          </a:p>
          <a:p>
            <a:pPr lvl="1" algn="just"/>
            <a:r>
              <a:rPr lang="en-US" sz="2400" dirty="0">
                <a:solidFill>
                  <a:srgbClr val="04A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Process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perspective</a:t>
            </a:r>
          </a:p>
          <a:p>
            <a:pPr lvl="1" algn="just"/>
            <a:r>
              <a:rPr lang="en-US" sz="2400" dirty="0">
                <a:solidFill>
                  <a:srgbClr val="04A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Integration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perspective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0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CDFEEB-99C4-3B45-A778-ABD5FCBCC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Functional perspective based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A672A6-9F03-C94E-B26A-48BE9676DED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algn="just"/>
            <a:r>
              <a:rPr lang="en-US" dirty="0"/>
              <a:t> </a:t>
            </a:r>
            <a:r>
              <a:rPr lang="en-US" dirty="0">
                <a:latin typeface="Book Antiqua" pitchFamily="18" charset="0"/>
              </a:rPr>
              <a:t>CASE tools are classified according to their specific function.</a:t>
            </a:r>
          </a:p>
          <a:p>
            <a:pPr lvl="1" algn="just"/>
            <a:r>
              <a:rPr lang="en-US" sz="2400" dirty="0" err="1">
                <a:latin typeface="Book Antiqua" pitchFamily="18" charset="0"/>
              </a:rPr>
              <a:t>Eg</a:t>
            </a:r>
            <a:r>
              <a:rPr lang="en-US" sz="2400" dirty="0">
                <a:latin typeface="Book Antiqua" pitchFamily="18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planning tools </a:t>
            </a:r>
            <a:r>
              <a:rPr lang="en-US" sz="2400" dirty="0">
                <a:latin typeface="Book Antiqua" pitchFamily="18" charset="0"/>
              </a:rPr>
              <a:t>like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PERT tools, estimation tools and spread sheets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Editing tools </a:t>
            </a:r>
            <a:r>
              <a:rPr lang="en-US" sz="2400" dirty="0">
                <a:latin typeface="Book Antiqua" pitchFamily="18" charset="0"/>
              </a:rPr>
              <a:t>like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text editors, diagram editors, word processors </a:t>
            </a: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22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E5F24B9-2557-BF4A-B2AB-8C16F9AE1AC4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9600" y="1371601"/>
            <a:ext cx="7318446" cy="51054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07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C9E0DD-FCE1-5A4E-9524-394523FCC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Process perspective based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6D611F-D122-8549-81E7-7C4CBAA92EC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CASE tools are classified according to the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process activities </a:t>
            </a:r>
            <a:r>
              <a:rPr lang="en-US" dirty="0">
                <a:latin typeface="Book Antiqua" pitchFamily="18" charset="0"/>
              </a:rPr>
              <a:t>that they support.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Process </a:t>
            </a:r>
            <a:r>
              <a:rPr lang="en-US" dirty="0">
                <a:latin typeface="Book Antiqua" pitchFamily="18" charset="0"/>
              </a:rPr>
              <a:t>phases are supported by a number of types of CASE tools.</a:t>
            </a:r>
          </a:p>
          <a:p>
            <a:pPr lvl="1" algn="just"/>
            <a:r>
              <a:rPr lang="en-US" sz="2400" dirty="0" err="1">
                <a:latin typeface="Book Antiqua" pitchFamily="18" charset="0"/>
              </a:rPr>
              <a:t>Eg</a:t>
            </a:r>
            <a:r>
              <a:rPr lang="en-US" sz="2400" dirty="0">
                <a:latin typeface="Book Antiqua" pitchFamily="18" charset="0"/>
              </a:rPr>
              <a:t>:  </a:t>
            </a:r>
            <a:endParaRPr lang="en-US" sz="2400" dirty="0" smtClean="0">
              <a:latin typeface="Book Antiqua" pitchFamily="18" charset="0"/>
            </a:endParaRP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Estimating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Text editing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ocument preparation</a:t>
            </a:r>
          </a:p>
          <a:p>
            <a:pPr lvl="1" algn="just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configuration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management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23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C09F12C-DCD9-074A-8EE3-B9103056BF10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000" y="1676400"/>
            <a:ext cx="7787185" cy="499280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89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B30CE5-E904-124A-AB78-723B9B22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gency FB" pitchFamily="34" charset="0"/>
              </a:rPr>
              <a:t>Classification of CASE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1D961AF-7334-384A-ADF4-BBBB8D6119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algn="just"/>
            <a:r>
              <a:rPr lang="en-US" dirty="0"/>
              <a:t> </a:t>
            </a:r>
            <a:r>
              <a:rPr lang="en-US" dirty="0" err="1">
                <a:latin typeface="Book Antiqua" pitchFamily="18" charset="0"/>
              </a:rPr>
              <a:t>Fuggetta</a:t>
            </a:r>
            <a:r>
              <a:rPr lang="en-US" dirty="0">
                <a:latin typeface="Book Antiqua" pitchFamily="18" charset="0"/>
              </a:rPr>
              <a:t> proposes that CASE systems  should be classified in three categories: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Tools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Workbenches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Environments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7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27CE81-1D71-1543-80B1-2EA91B3DF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gency FB" pitchFamily="34" charset="0"/>
              </a:rPr>
              <a:t>Tools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765D54-C135-7B4D-BA7B-30738111582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pPr algn="just"/>
            <a:r>
              <a:rPr lang="en-US" dirty="0">
                <a:latin typeface="Book Antiqua" pitchFamily="18" charset="0"/>
              </a:rPr>
              <a:t> Tools support individual process tasks such as 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hecking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the consistency of a design,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ompiling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 program 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</a:t>
            </a:r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omparing 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test results. </a:t>
            </a:r>
          </a:p>
          <a:p>
            <a:pPr algn="just"/>
            <a:r>
              <a:rPr lang="en-US" dirty="0">
                <a:latin typeface="Book Antiqua" pitchFamily="18" charset="0"/>
              </a:rPr>
              <a:t>Tools may be general-purpose.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S</a:t>
            </a:r>
            <a:r>
              <a:rPr lang="en-US" sz="2400" dirty="0" smtClean="0">
                <a:latin typeface="Book Antiqua" pitchFamily="18" charset="0"/>
              </a:rPr>
              <a:t>tandalone </a:t>
            </a:r>
            <a:r>
              <a:rPr lang="en-US" sz="2400" dirty="0">
                <a:latin typeface="Book Antiqua" pitchFamily="18" charset="0"/>
              </a:rPr>
              <a:t>tools 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G</a:t>
            </a:r>
            <a:r>
              <a:rPr lang="en-US" sz="2400" dirty="0" smtClean="0">
                <a:latin typeface="Book Antiqua" pitchFamily="18" charset="0"/>
              </a:rPr>
              <a:t>rouped </a:t>
            </a:r>
            <a:r>
              <a:rPr lang="en-US" sz="2400" dirty="0">
                <a:latin typeface="Book Antiqua" pitchFamily="18" charset="0"/>
              </a:rPr>
              <a:t>into workbenches.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12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Features of project schedule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 Antiqua" pitchFamily="18" charset="0"/>
              </a:rPr>
              <a:t>Schedule evolves over time.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During early stages of project planning,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macroscopic schedule </a:t>
            </a:r>
            <a:r>
              <a:rPr lang="en-US" dirty="0" smtClean="0">
                <a:latin typeface="Book Antiqua" pitchFamily="18" charset="0"/>
              </a:rPr>
              <a:t>is developed.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This identifies all major process framework activities and the product functions  </a:t>
            </a:r>
          </a:p>
          <a:p>
            <a:pPr algn="just"/>
            <a:r>
              <a:rPr lang="en-US" dirty="0" smtClean="0">
                <a:latin typeface="Book Antiqua" pitchFamily="18" charset="0"/>
              </a:rPr>
              <a:t>As the project gets under way, each entry on the macroscopic schedule is refined into a detailed schedule.</a:t>
            </a:r>
          </a:p>
          <a:p>
            <a:pPr lvl="1" algn="just"/>
            <a:r>
              <a:rPr lang="en-US" sz="2400" dirty="0" smtClean="0">
                <a:latin typeface="Book Antiqua" pitchFamily="18" charset="0"/>
              </a:rPr>
              <a:t>Here, specific software actions and tasks are identified and scheduled.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299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D87FD5-4BF4-194C-8039-8550ECA36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Workbenches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1287B2-41F9-B64E-A45C-3B951AEDFCA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They support process phases or activities such as 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Specification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Design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  <a:p>
            <a:pPr algn="just"/>
            <a:r>
              <a:rPr lang="en-US" dirty="0">
                <a:latin typeface="Book Antiqua" pitchFamily="18" charset="0"/>
              </a:rPr>
              <a:t>They normally consist of a set of tools with some greater or lesser degree of integration.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67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09E9BB-647C-1047-8266-0FF341C5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gency FB" pitchFamily="34" charset="0"/>
              </a:rPr>
              <a:t>Environments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A10010-D988-6D4B-A6C7-6995DE01338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Environments support all or at least a substantial part of the software process.</a:t>
            </a:r>
          </a:p>
          <a:p>
            <a:pPr algn="just"/>
            <a:r>
              <a:rPr lang="en-US" dirty="0">
                <a:latin typeface="Book Antiqua" pitchFamily="18" charset="0"/>
              </a:rPr>
              <a:t>They normally include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several integrated workbenches.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7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40BB869-32AA-7C42-9D76-140A2C4331EE}"/>
              </a:ext>
            </a:extLst>
          </p:cNvPr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" y="1233985"/>
            <a:ext cx="7467600" cy="528871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96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</a:rPr>
              <a:t>CASE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Individual CASE </a:t>
            </a:r>
            <a:r>
              <a:rPr lang="en-US" dirty="0">
                <a:latin typeface="Book Antiqua" pitchFamily="18" charset="0"/>
              </a:rPr>
              <a:t>tools are integrated to a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common framework </a:t>
            </a:r>
            <a:r>
              <a:rPr lang="en-US" dirty="0">
                <a:latin typeface="Book Antiqua" pitchFamily="18" charset="0"/>
              </a:rPr>
              <a:t>or environment</a:t>
            </a:r>
          </a:p>
          <a:p>
            <a:pPr algn="just"/>
            <a:r>
              <a:rPr lang="en-US" dirty="0">
                <a:latin typeface="Book Antiqua" pitchFamily="18" charset="0"/>
              </a:rPr>
              <a:t>If different CASE tools are not integrated, 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Data generated by one tool has to be inserted to other tool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Involve format conversions as the data developed by different tools will have different formats</a:t>
            </a:r>
          </a:p>
          <a:p>
            <a:pPr lvl="1" algn="just"/>
            <a:r>
              <a:rPr lang="en-US" sz="2400" dirty="0">
                <a:latin typeface="Book Antiqua" pitchFamily="18" charset="0"/>
              </a:rPr>
              <a:t>This result in additional effort of exporting data from one tool &amp; importing to another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68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xmlns="" id="{1C8BDA51-F3EB-3F4F-A655-B04A1E9444E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0200"/>
            <a:ext cx="7772400" cy="485519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1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CASE environment provide a central </a:t>
            </a:r>
            <a:r>
              <a:rPr lang="en-US" dirty="0" smtClean="0">
                <a:latin typeface="Book Antiqua" pitchFamily="18" charset="0"/>
              </a:rPr>
              <a:t>repository</a:t>
            </a:r>
          </a:p>
          <a:p>
            <a:pPr lvl="1" algn="just"/>
            <a:r>
              <a:rPr lang="en-US" dirty="0" smtClean="0">
                <a:latin typeface="Book Antiqua" pitchFamily="18" charset="0"/>
              </a:rPr>
              <a:t>This is to </a:t>
            </a:r>
            <a:r>
              <a:rPr lang="en-US" dirty="0">
                <a:latin typeface="Book Antiqua" pitchFamily="18" charset="0"/>
              </a:rPr>
              <a:t>have a consistent view of information's produced by different CASE tools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Different tools cover different stages of s/w development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They all access the info from this central repository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This is a data dictionary that contains the definitions of all data items</a:t>
            </a:r>
          </a:p>
          <a:p>
            <a:pPr lvl="1" algn="just"/>
            <a:r>
              <a:rPr lang="en-US" dirty="0">
                <a:latin typeface="Book Antiqua" pitchFamily="18" charset="0"/>
              </a:rPr>
              <a:t>Through this central repository, all CASE tools in an environment shares the common info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34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gency FB" pitchFamily="34" charset="0"/>
              </a:rPr>
              <a:t>CASE environment Vs programming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CASE environment</a:t>
            </a:r>
          </a:p>
          <a:p>
            <a:pPr lvl="1"/>
            <a:r>
              <a:rPr lang="en-US" dirty="0">
                <a:latin typeface="Book Antiqua" pitchFamily="18" charset="0"/>
              </a:rPr>
              <a:t>Facilitates the automation of step by step methodologies of s/w development</a:t>
            </a:r>
          </a:p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Programming environment</a:t>
            </a:r>
          </a:p>
          <a:p>
            <a:pPr lvl="1"/>
            <a:r>
              <a:rPr lang="en-US" dirty="0">
                <a:latin typeface="Book Antiqua" pitchFamily="18" charset="0"/>
              </a:rPr>
              <a:t>It is an integrated collection of tools to support only the coding phase of s/w development </a:t>
            </a:r>
          </a:p>
          <a:p>
            <a:pPr lvl="1"/>
            <a:r>
              <a:rPr lang="en-US" dirty="0">
                <a:latin typeface="Book Antiqua" pitchFamily="18" charset="0"/>
              </a:rPr>
              <a:t>Tools integrated in programming environment</a:t>
            </a:r>
          </a:p>
          <a:p>
            <a:pPr lvl="2"/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Text editor</a:t>
            </a:r>
          </a:p>
          <a:p>
            <a:pPr lvl="2"/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Compiler</a:t>
            </a:r>
          </a:p>
          <a:p>
            <a:pPr lvl="2"/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Debugger</a:t>
            </a:r>
          </a:p>
          <a:p>
            <a:pPr lvl="2">
              <a:buNone/>
            </a:pPr>
            <a:endParaRPr lang="en-US" dirty="0">
              <a:latin typeface="Book Antiqua" pitchFamily="18" charset="0"/>
            </a:endParaRPr>
          </a:p>
          <a:p>
            <a:pPr lvl="1"/>
            <a:r>
              <a:rPr lang="en-US" dirty="0" err="1">
                <a:latin typeface="Book Antiqua" pitchFamily="18" charset="0"/>
              </a:rPr>
              <a:t>Eg</a:t>
            </a:r>
            <a:r>
              <a:rPr lang="en-US" dirty="0">
                <a:latin typeface="Book Antiqua" pitchFamily="18" charset="0"/>
              </a:rPr>
              <a:t>: </a:t>
            </a:r>
            <a:endParaRPr lang="en-US" dirty="0" smtClean="0">
              <a:latin typeface="Book Antiqua" pitchFamily="18" charset="0"/>
            </a:endParaRPr>
          </a:p>
          <a:p>
            <a:pPr lvl="2"/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Turbo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 environment</a:t>
            </a:r>
          </a:p>
          <a:p>
            <a:pPr lvl="2"/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Visual Basic</a:t>
            </a:r>
          </a:p>
          <a:p>
            <a:pPr lvl="2"/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Visual C++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2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08392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gency FB" pitchFamily="34" charset="0"/>
              </a:rPr>
              <a:t>Architecture of a CASE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8486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ook Antiqua" pitchFamily="18" charset="0"/>
              </a:rPr>
              <a:t>Components of CASE environment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User interface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Tool set</a:t>
            </a:r>
          </a:p>
          <a:p>
            <a:pPr lvl="1" algn="just"/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Object management system (OMS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67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xmlns="" id="{61137CDB-85B4-A044-A4F1-3785E4616D1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447800"/>
            <a:ext cx="7315200" cy="4800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74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User interface</a:t>
            </a:r>
          </a:p>
          <a:p>
            <a:pPr lvl="1"/>
            <a:r>
              <a:rPr lang="en-US" dirty="0">
                <a:latin typeface="Book Antiqua" pitchFamily="18" charset="0"/>
              </a:rPr>
              <a:t>Provides a consistent framework for accessing different CASE tools</a:t>
            </a:r>
          </a:p>
          <a:p>
            <a:pPr lvl="1"/>
            <a:r>
              <a:rPr lang="en-US" dirty="0">
                <a:latin typeface="Book Antiqua" pitchFamily="18" charset="0"/>
              </a:rPr>
              <a:t>This helps user to interact with different tools </a:t>
            </a:r>
          </a:p>
          <a:p>
            <a:pPr lvl="1"/>
            <a:r>
              <a:rPr lang="en-US" dirty="0">
                <a:latin typeface="Book Antiqua" pitchFamily="18" charset="0"/>
              </a:rPr>
              <a:t>reduces overhead of learning how different tools are used</a:t>
            </a:r>
          </a:p>
          <a:p>
            <a:pPr lvl="0">
              <a:buClr>
                <a:srgbClr val="3891A7"/>
              </a:buClr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Object management system</a:t>
            </a:r>
          </a:p>
          <a:p>
            <a:pPr lvl="1">
              <a:buClr>
                <a:srgbClr val="3891A7"/>
              </a:buClr>
            </a:pPr>
            <a:r>
              <a:rPr lang="en-US" dirty="0">
                <a:solidFill>
                  <a:prstClr val="black"/>
                </a:solidFill>
                <a:latin typeface="Book Antiqua" pitchFamily="18" charset="0"/>
              </a:rPr>
              <a:t>CASE tools represent s/w products as a set of entities</a:t>
            </a:r>
          </a:p>
          <a:p>
            <a:pPr lvl="1">
              <a:buClr>
                <a:srgbClr val="3891A7"/>
              </a:buClr>
            </a:pPr>
            <a:r>
              <a:rPr lang="en-US" dirty="0">
                <a:solidFill>
                  <a:prstClr val="black"/>
                </a:solidFill>
                <a:latin typeface="Book Antiqua" pitchFamily="18" charset="0"/>
              </a:rPr>
              <a:t>OMS maps these entities into the underlying storage management system (repository)</a:t>
            </a:r>
          </a:p>
          <a:p>
            <a:pPr lvl="1">
              <a:buNone/>
            </a:pP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570A01-ABA5-471D-9C6E-F7870330B467}" type="slidenum">
              <a:rPr lang="en-US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48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5426</TotalTime>
  <Words>4314</Words>
  <Application>Microsoft Office PowerPoint</Application>
  <PresentationFormat>On-screen Show (4:3)</PresentationFormat>
  <Paragraphs>691</Paragraphs>
  <Slides>101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2" baseType="lpstr">
      <vt:lpstr>Oriel</vt:lpstr>
      <vt:lpstr>M O D U L E - 6</vt:lpstr>
      <vt:lpstr>CONTENT</vt:lpstr>
      <vt:lpstr>PROJECT SCHEDULE</vt:lpstr>
      <vt:lpstr>Basic concepts</vt:lpstr>
      <vt:lpstr>PROBLEM </vt:lpstr>
      <vt:lpstr>SOLUTIONS </vt:lpstr>
      <vt:lpstr>SOLUTIONS [2]</vt:lpstr>
      <vt:lpstr>PROJECT SCHEDULING</vt:lpstr>
      <vt:lpstr>Features of project schedule</vt:lpstr>
      <vt:lpstr>BASIC PRINCIPLES</vt:lpstr>
      <vt:lpstr>Compartmentalization </vt:lpstr>
      <vt:lpstr>Interdependency </vt:lpstr>
      <vt:lpstr>Time allocation</vt:lpstr>
      <vt:lpstr>Effort validation</vt:lpstr>
      <vt:lpstr>Defined responsibilities</vt:lpstr>
      <vt:lpstr>Defined outcomes </vt:lpstr>
      <vt:lpstr>Defined milestones</vt:lpstr>
      <vt:lpstr>SCHEDULING METHODS  </vt:lpstr>
      <vt:lpstr>INTRODUCTION </vt:lpstr>
      <vt:lpstr>Work breakdown structure</vt:lpstr>
      <vt:lpstr>Timeline charts</vt:lpstr>
      <vt:lpstr>Timeline charts</vt:lpstr>
      <vt:lpstr>Example </vt:lpstr>
      <vt:lpstr>Timeline charts</vt:lpstr>
      <vt:lpstr>Project tables</vt:lpstr>
      <vt:lpstr>Project tables</vt:lpstr>
      <vt:lpstr>TRACKING THE SCHEDULE</vt:lpstr>
      <vt:lpstr>Methods for project tracking</vt:lpstr>
      <vt:lpstr>Methods for project tracking [2]</vt:lpstr>
      <vt:lpstr>RELATIONSHIP BETWEEN  PEOPLE &amp; EFFORT</vt:lpstr>
      <vt:lpstr>Introduction </vt:lpstr>
      <vt:lpstr>Introduction </vt:lpstr>
      <vt:lpstr>Elasticity of project schedules</vt:lpstr>
      <vt:lpstr>PNR curve</vt:lpstr>
      <vt:lpstr>PNR curve</vt:lpstr>
      <vt:lpstr>Example </vt:lpstr>
      <vt:lpstr>Example </vt:lpstr>
      <vt:lpstr>DEFINING A TASK SET FOR SOFTWARE PROJECT</vt:lpstr>
      <vt:lpstr>DEFINING A TASK SET FOR SOFTWARE PROJECT</vt:lpstr>
      <vt:lpstr>DEFINING A TASK SET FOR SOFTWARE PROJECT</vt:lpstr>
      <vt:lpstr>Types of software projects</vt:lpstr>
      <vt:lpstr>Slide 42</vt:lpstr>
      <vt:lpstr>Factors that influence task set</vt:lpstr>
      <vt:lpstr>Task set example </vt:lpstr>
      <vt:lpstr>Task set example </vt:lpstr>
      <vt:lpstr>Refinement of major tasks</vt:lpstr>
      <vt:lpstr>Example : concept scoping</vt:lpstr>
      <vt:lpstr>SOFTWARE CONFIGURATION MANAGEMENT (SCM)</vt:lpstr>
      <vt:lpstr>Introduction </vt:lpstr>
      <vt:lpstr>Definition </vt:lpstr>
      <vt:lpstr>Necessity of s/w configuration management</vt:lpstr>
      <vt:lpstr>Inconsistency </vt:lpstr>
      <vt:lpstr>concurrent access </vt:lpstr>
      <vt:lpstr>stable development environment</vt:lpstr>
      <vt:lpstr>Baseline</vt:lpstr>
      <vt:lpstr>accounting &amp; maintaining status</vt:lpstr>
      <vt:lpstr>SCM ACTIVITIES</vt:lpstr>
      <vt:lpstr>CONFIGURATION MANAGEMENT TOOL</vt:lpstr>
      <vt:lpstr>Configuration identification</vt:lpstr>
      <vt:lpstr>Configuration identification</vt:lpstr>
      <vt:lpstr>Slide 61</vt:lpstr>
      <vt:lpstr>Configuration management plans</vt:lpstr>
      <vt:lpstr>2. CONFIGURATION CONTROL</vt:lpstr>
      <vt:lpstr>Steps to change the controlled object</vt:lpstr>
      <vt:lpstr>Procedure </vt:lpstr>
      <vt:lpstr>Slide 66</vt:lpstr>
      <vt:lpstr>Procedure </vt:lpstr>
      <vt:lpstr>CCB (change control board)</vt:lpstr>
      <vt:lpstr>CCB</vt:lpstr>
      <vt:lpstr>Source code control  (SCCS) </vt:lpstr>
      <vt:lpstr>USER INTERFACE DESIGN</vt:lpstr>
      <vt:lpstr>INTRODUCTION</vt:lpstr>
      <vt:lpstr>Golden rules of UI design</vt:lpstr>
      <vt:lpstr>Place the user in control</vt:lpstr>
      <vt:lpstr>Reduce the user’s memory load</vt:lpstr>
      <vt:lpstr>Design principles</vt:lpstr>
      <vt:lpstr>Make the interface consistent</vt:lpstr>
      <vt:lpstr>Design principles</vt:lpstr>
      <vt:lpstr>COMPUTER AIDED SOFTWARE ENGINEERING (CASE)</vt:lpstr>
      <vt:lpstr>Introduction </vt:lpstr>
      <vt:lpstr>CASE tools and its scope</vt:lpstr>
      <vt:lpstr>Slide 82</vt:lpstr>
      <vt:lpstr>CASE classification</vt:lpstr>
      <vt:lpstr>Functional perspective based classification</vt:lpstr>
      <vt:lpstr>Slide 85</vt:lpstr>
      <vt:lpstr>Process perspective based classification</vt:lpstr>
      <vt:lpstr>Slide 87</vt:lpstr>
      <vt:lpstr>Classification of CASE systems</vt:lpstr>
      <vt:lpstr>Tools </vt:lpstr>
      <vt:lpstr>Workbenches </vt:lpstr>
      <vt:lpstr>Environments </vt:lpstr>
      <vt:lpstr>Slide 92</vt:lpstr>
      <vt:lpstr>CASE environment</vt:lpstr>
      <vt:lpstr>Slide 94</vt:lpstr>
      <vt:lpstr>Slide 95</vt:lpstr>
      <vt:lpstr>CASE environment Vs programming environment</vt:lpstr>
      <vt:lpstr>Architecture of a CASE environment</vt:lpstr>
      <vt:lpstr>Slide 98</vt:lpstr>
      <vt:lpstr>Slide 99</vt:lpstr>
      <vt:lpstr>Benefits of CASE</vt:lpstr>
      <vt:lpstr>Slide 101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Processors and memory heirac</dc:title>
  <dc:creator>Hostel</dc:creator>
  <cp:lastModifiedBy>Home</cp:lastModifiedBy>
  <cp:revision>491</cp:revision>
  <dcterms:created xsi:type="dcterms:W3CDTF">2018-09-05T16:24:05Z</dcterms:created>
  <dcterms:modified xsi:type="dcterms:W3CDTF">2020-05-27T06:44:08Z</dcterms:modified>
</cp:coreProperties>
</file>