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8" r:id="rId6"/>
    <p:sldId id="271" r:id="rId7"/>
    <p:sldId id="273" r:id="rId8"/>
    <p:sldId id="274" r:id="rId9"/>
    <p:sldId id="275" r:id="rId10"/>
    <p:sldId id="276" r:id="rId11"/>
    <p:sldId id="277"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C41424-371E-4EDE-A06F-12204EDFAAF1}">
          <p14:sldIdLst>
            <p14:sldId id="257"/>
            <p14:sldId id="258"/>
            <p14:sldId id="259"/>
            <p14:sldId id="260"/>
            <p14:sldId id="278"/>
            <p14:sldId id="271"/>
            <p14:sldId id="273"/>
            <p14:sldId id="274"/>
            <p14:sldId id="275"/>
            <p14:sldId id="276"/>
            <p14:sldId id="277"/>
            <p14:sldId id="261"/>
            <p14:sldId id="262"/>
            <p14:sldId id="263"/>
            <p14:sldId id="264"/>
            <p14:sldId id="265"/>
            <p14:sldId id="266"/>
            <p14:sldId id="267"/>
            <p14:sldId id="268"/>
            <p14:sldId id="269"/>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7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FDFC-B5E9-C623-CD24-9684728E7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6ABDD-199F-519F-4C32-D82F15967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CA9BD-4722-2B0F-8DC0-45192D2486E8}"/>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5" name="Footer Placeholder 4">
            <a:extLst>
              <a:ext uri="{FF2B5EF4-FFF2-40B4-BE49-F238E27FC236}">
                <a16:creationId xmlns:a16="http://schemas.microsoft.com/office/drawing/2014/main" id="{7E121111-8F74-8867-1D3F-F1FF34D7F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4EFE7-0D9D-66E4-9CBF-3FA68773777E}"/>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280007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23DB-3CAA-B734-915B-1DEE61405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19260A-3AD5-FCDF-FB6A-742678022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3CF080-BF76-FEF4-567B-E6D742E64323}"/>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5" name="Footer Placeholder 4">
            <a:extLst>
              <a:ext uri="{FF2B5EF4-FFF2-40B4-BE49-F238E27FC236}">
                <a16:creationId xmlns:a16="http://schemas.microsoft.com/office/drawing/2014/main" id="{488EAA46-365B-063F-F8A0-B47895D3B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D7D6E-D8A0-463E-7E26-562BC0697F05}"/>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151109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68E8F-EC5C-37BD-B8FB-45BF73FBE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A51EFE-1D10-C571-9D0D-E6B65C56C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75A26-2AF5-5C67-4D8E-8D3F932DBA0E}"/>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5" name="Footer Placeholder 4">
            <a:extLst>
              <a:ext uri="{FF2B5EF4-FFF2-40B4-BE49-F238E27FC236}">
                <a16:creationId xmlns:a16="http://schemas.microsoft.com/office/drawing/2014/main" id="{C1C933CA-6D0C-4DD7-BF48-DB6315649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DF815-C212-A396-DE1D-9DB8A5434C19}"/>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85367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title"/>
          </p:nvPr>
        </p:nvSpPr>
        <p:spPr>
          <a:xfrm>
            <a:off x="1702665" y="599845"/>
            <a:ext cx="8786667" cy="701731"/>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endParaRPr lang="zh-CN" altLang="en-US"/>
          </a:p>
        </p:txBody>
      </p:sp>
      <p:sp>
        <p:nvSpPr>
          <p:cNvPr id="8" name="文本框"/>
          <p:cNvSpPr>
            <a:spLocks noGrp="1"/>
          </p:cNvSpPr>
          <p:nvPr>
            <p:ph type="body" idx="1"/>
          </p:nvPr>
        </p:nvSpPr>
        <p:spPr>
          <a:xfrm>
            <a:off x="609600" y="1577340"/>
            <a:ext cx="10972800" cy="480131"/>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endParaRPr lang="zh-CN" altLang="en-US"/>
          </a:p>
        </p:txBody>
      </p:sp>
      <p:sp>
        <p:nvSpPr>
          <p:cNvPr id="9" name="文本框"/>
          <p:cNvSpPr>
            <a:spLocks noGrp="1"/>
          </p:cNvSpPr>
          <p:nvPr>
            <p:ph type="ftr" idx="5"/>
          </p:nvPr>
        </p:nvSpPr>
        <p:spPr>
          <a:xfrm>
            <a:off x="4145280" y="6377940"/>
            <a:ext cx="3901440" cy="184666"/>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algn="ctr"/>
            <a:endParaRPr lang="zh-CN" altLang="en-US">
              <a:latin typeface="Droid Sans" charset="0"/>
              <a:ea typeface="Droid Sans" charset="0"/>
              <a:cs typeface="Times New Roman" charset="0"/>
            </a:endParaRPr>
          </a:p>
        </p:txBody>
      </p:sp>
      <p:sp>
        <p:nvSpPr>
          <p:cNvPr id="10" name="文本框"/>
          <p:cNvSpPr>
            <a:spLocks noGrp="1"/>
          </p:cNvSpPr>
          <p:nvPr>
            <p:ph type="dt" idx="6"/>
          </p:nvPr>
        </p:nvSpPr>
        <p:spPr>
          <a:xfrm>
            <a:off x="609600" y="6377940"/>
            <a:ext cx="2804160" cy="184666"/>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algn="l"/>
            <a:endParaRPr lang="zh-CN" altLang="en-US">
              <a:solidFill>
                <a:srgbClr val="898989"/>
              </a:solidFill>
              <a:latin typeface="Droid Sans" charset="0"/>
              <a:ea typeface="Droid Sans" charset="0"/>
              <a:cs typeface="Times New Roman" charset="0"/>
            </a:endParaRPr>
          </a:p>
        </p:txBody>
      </p:sp>
      <p:sp>
        <p:nvSpPr>
          <p:cNvPr id="11" name="文本框"/>
          <p:cNvSpPr>
            <a:spLocks noGrp="1"/>
          </p:cNvSpPr>
          <p:nvPr>
            <p:ph type="sldNum" idx="7"/>
          </p:nvPr>
        </p:nvSpPr>
        <p:spPr>
          <a:xfrm>
            <a:off x="8778240" y="6377940"/>
            <a:ext cx="2804160" cy="251736"/>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algn="r"/>
            <a:fld id="{CAD2D6BD-DE1B-4B5F-8B41-2702339687B9}" type="slidenum">
              <a:rPr lang="en-US" altLang="zh-CN" sz="1636" b="0" i="0" u="none" strike="noStrike" kern="0" cap="none" spc="0" baseline="0">
                <a:solidFill>
                  <a:srgbClr val="898989"/>
                </a:solidFill>
                <a:latin typeface="Droid Sans" charset="0"/>
                <a:ea typeface="Droid Sans" charset="0"/>
                <a:cs typeface="Lucida Sans" charset="0"/>
              </a:rPr>
              <a:t>‹#›</a:t>
            </a:fld>
            <a:endParaRPr lang="zh-CN" altLang="en-US">
              <a:solidFill>
                <a:srgbClr val="898989"/>
              </a:solidFill>
              <a:latin typeface="Droid Sans" charset="0"/>
              <a:ea typeface="Droid Sans" charset="0"/>
              <a:cs typeface="Times New Roman" charset="0"/>
            </a:endParaRPr>
          </a:p>
        </p:txBody>
      </p:sp>
    </p:spTree>
    <p:extLst>
      <p:ext uri="{BB962C8B-B14F-4D97-AF65-F5344CB8AC3E}">
        <p14:creationId xmlns:p14="http://schemas.microsoft.com/office/powerpoint/2010/main" val="60794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自定义版式">
    <p:bg>
      <p:bgPr>
        <a:solidFill>
          <a:schemeClr val="bg1"/>
        </a:solidFill>
        <a:effectLst/>
      </p:bgPr>
    </p:bg>
    <p:spTree>
      <p:nvGrpSpPr>
        <p:cNvPr id="1" name=""/>
        <p:cNvGrpSpPr/>
        <p:nvPr/>
      </p:nvGrpSpPr>
      <p:grpSpPr>
        <a:xfrm>
          <a:off x="0" y="0"/>
          <a:ext cx="0" cy="0"/>
          <a:chOff x="0" y="0"/>
          <a:chExt cx="0" cy="0"/>
        </a:xfrm>
      </p:grpSpPr>
      <p:sp>
        <p:nvSpPr>
          <p:cNvPr id="18" name="文本框"/>
          <p:cNvSpPr>
            <a:spLocks noGrp="1"/>
          </p:cNvSpPr>
          <p:nvPr>
            <p:ph type="ftr" idx="5"/>
          </p:nvPr>
        </p:nvSpPr>
        <p:spPr>
          <a:xfrm>
            <a:off x="4145280" y="6377940"/>
            <a:ext cx="3901440" cy="184666"/>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algn="ctr"/>
            <a:endParaRPr lang="zh-CN" altLang="en-US">
              <a:latin typeface="Droid Sans" charset="0"/>
              <a:ea typeface="Droid Sans" charset="0"/>
              <a:cs typeface="Times New Roman" charset="0"/>
            </a:endParaRPr>
          </a:p>
        </p:txBody>
      </p:sp>
      <p:sp>
        <p:nvSpPr>
          <p:cNvPr id="19" name="文本框"/>
          <p:cNvSpPr>
            <a:spLocks noGrp="1"/>
          </p:cNvSpPr>
          <p:nvPr>
            <p:ph type="dt" idx="6"/>
          </p:nvPr>
        </p:nvSpPr>
        <p:spPr>
          <a:xfrm>
            <a:off x="609600" y="6377940"/>
            <a:ext cx="2804160" cy="184666"/>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algn="l"/>
            <a:endParaRPr lang="zh-CN" altLang="en-US">
              <a:solidFill>
                <a:srgbClr val="898989"/>
              </a:solidFill>
              <a:latin typeface="Droid Sans" charset="0"/>
              <a:ea typeface="Droid Sans" charset="0"/>
              <a:cs typeface="Times New Roman" charset="0"/>
            </a:endParaRPr>
          </a:p>
        </p:txBody>
      </p:sp>
      <p:sp>
        <p:nvSpPr>
          <p:cNvPr id="20" name="文本框"/>
          <p:cNvSpPr>
            <a:spLocks noGrp="1"/>
          </p:cNvSpPr>
          <p:nvPr>
            <p:ph type="sldNum" idx="7"/>
          </p:nvPr>
        </p:nvSpPr>
        <p:spPr>
          <a:xfrm>
            <a:off x="8778240" y="6377940"/>
            <a:ext cx="2804160" cy="251736"/>
          </a:xfrm>
          <a:prstGeom prst="rect">
            <a:avLst/>
          </a:prstGeom>
          <a:noFill/>
          <a:ln w="12700" cap="flat" cmpd="sng">
            <a:noFill/>
            <a:prstDash val="solid"/>
            <a:miter/>
          </a:ln>
        </p:spPr>
        <p:txBody>
          <a:bodyPr vert="horz" wrap="square" lIns="0" tIns="0" rIns="0" bIns="0" anchor="t" anchorCtr="0">
            <a:prstTxWarp prst="textNoShape">
              <a:avLst/>
            </a:prstTxWarp>
            <a:spAutoFit/>
          </a:bodyPr>
          <a:lstStyle/>
          <a:p>
            <a:pPr algn="r"/>
            <a:fld id="{CAD2D6BD-DE1B-4B5F-8B41-2702339687B9}" type="slidenum">
              <a:rPr lang="en-US" altLang="zh-CN" sz="1636" b="0" i="0" u="none" strike="noStrike" kern="0" cap="none" spc="0" baseline="0">
                <a:solidFill>
                  <a:srgbClr val="898989"/>
                </a:solidFill>
                <a:latin typeface="Droid Sans" charset="0"/>
                <a:ea typeface="Droid Sans" charset="0"/>
                <a:cs typeface="Lucida Sans" charset="0"/>
              </a:rPr>
              <a:t>‹#›</a:t>
            </a:fld>
            <a:endParaRPr lang="zh-CN" altLang="en-US">
              <a:solidFill>
                <a:srgbClr val="898989"/>
              </a:solidFill>
              <a:latin typeface="Droid Sans" charset="0"/>
              <a:ea typeface="Droid Sans" charset="0"/>
              <a:cs typeface="Times New Roman" charset="0"/>
            </a:endParaRPr>
          </a:p>
        </p:txBody>
      </p:sp>
    </p:spTree>
    <p:extLst>
      <p:ext uri="{BB962C8B-B14F-4D97-AF65-F5344CB8AC3E}">
        <p14:creationId xmlns:p14="http://schemas.microsoft.com/office/powerpoint/2010/main" val="12804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5203-89EB-35D0-3013-43FFDAF8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2F020-3A36-D265-5300-CD90B90E9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85960-F31D-4961-E3FE-AA7DF88B6E90}"/>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5" name="Footer Placeholder 4">
            <a:extLst>
              <a:ext uri="{FF2B5EF4-FFF2-40B4-BE49-F238E27FC236}">
                <a16:creationId xmlns:a16="http://schemas.microsoft.com/office/drawing/2014/main" id="{9820161E-919D-F889-4E94-676A94347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334C2-C851-D728-2214-71D0DBB8044C}"/>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37471127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87A5-9FD3-4B11-6BFA-77FC50B556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57AB6-6ABF-1CF1-4963-C353A0E7A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993928-D8F9-7082-05F6-6DAC23F95CD7}"/>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5" name="Footer Placeholder 4">
            <a:extLst>
              <a:ext uri="{FF2B5EF4-FFF2-40B4-BE49-F238E27FC236}">
                <a16:creationId xmlns:a16="http://schemas.microsoft.com/office/drawing/2014/main" id="{93FD6AB6-898E-F603-97C9-D8C7C196A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1C24B-1BB2-4435-3EF7-E97D5DE283FA}"/>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140221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1A41-EAFF-0EF2-4C1C-DE647942C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6DCE3-1A07-D5B8-02BC-8ED2DC213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ABABD-353E-16EF-BF76-2DDED54A85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E22610-0A4D-A9E9-922B-8E0BB878B4A4}"/>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6" name="Footer Placeholder 5">
            <a:extLst>
              <a:ext uri="{FF2B5EF4-FFF2-40B4-BE49-F238E27FC236}">
                <a16:creationId xmlns:a16="http://schemas.microsoft.com/office/drawing/2014/main" id="{66CF0CC3-1598-B9BC-A34C-F580FDB52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4E477-2718-F97F-B9E2-9F98B61B7917}"/>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249397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D8DD-3658-36EA-F138-A60E46759C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320483-405F-ADB0-775F-4FC679C8A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6BAE3D-2C71-EB79-6B3E-B665B94D8A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95F9FD-7881-0DC3-ED3C-CAD901B3D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F821F-789B-C962-E456-57EC9F834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B6B75-E162-198C-E407-A73074239B6A}"/>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8" name="Footer Placeholder 7">
            <a:extLst>
              <a:ext uri="{FF2B5EF4-FFF2-40B4-BE49-F238E27FC236}">
                <a16:creationId xmlns:a16="http://schemas.microsoft.com/office/drawing/2014/main" id="{3AA941F3-1033-F382-2A0A-8F8709F78D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A9C6E-BFF1-4669-D1C2-CF5554560E1D}"/>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8361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2165-20B6-CD4A-CF09-06FEDED4BE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BB63-ADDA-9DA1-8F46-E440EAA20896}"/>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4" name="Footer Placeholder 3">
            <a:extLst>
              <a:ext uri="{FF2B5EF4-FFF2-40B4-BE49-F238E27FC236}">
                <a16:creationId xmlns:a16="http://schemas.microsoft.com/office/drawing/2014/main" id="{85CCB279-5EC8-7707-2337-3FCA33A6E1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F4A924-6B95-7E8D-F027-E872AF4184BB}"/>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407497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F3FAC-FCC9-2EC9-C9CD-65E55D1C9487}"/>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3" name="Footer Placeholder 2">
            <a:extLst>
              <a:ext uri="{FF2B5EF4-FFF2-40B4-BE49-F238E27FC236}">
                <a16:creationId xmlns:a16="http://schemas.microsoft.com/office/drawing/2014/main" id="{4F63B5C7-18CE-5270-F6B5-45673679BD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C2676-E166-A904-A0FA-CFAE10404B4E}"/>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250999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9364-3456-E315-33B7-4A2437207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0BBCE5-C357-6322-66F9-8793D9939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53EC3F-30BB-2EC3-7533-8CFE8C588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F81C32-4796-D40D-CE96-8602CAA7CFA6}"/>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6" name="Footer Placeholder 5">
            <a:extLst>
              <a:ext uri="{FF2B5EF4-FFF2-40B4-BE49-F238E27FC236}">
                <a16:creationId xmlns:a16="http://schemas.microsoft.com/office/drawing/2014/main" id="{04F73955-CA85-B6CB-B95F-001A96F4C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7FE7B5-6088-0334-78D2-E4DCCC3CA8A1}"/>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131902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42B1-5452-385F-A544-DE7B072868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01EDC-8D54-3618-F8F9-F4A02432A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1B33CE-CC51-B7E8-051C-6FC94C1C2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ADD7A-62EA-C5C2-C17E-11C12B930F80}"/>
              </a:ext>
            </a:extLst>
          </p:cNvPr>
          <p:cNvSpPr>
            <a:spLocks noGrp="1"/>
          </p:cNvSpPr>
          <p:nvPr>
            <p:ph type="dt" sz="half" idx="10"/>
          </p:nvPr>
        </p:nvSpPr>
        <p:spPr/>
        <p:txBody>
          <a:bodyPr/>
          <a:lstStyle/>
          <a:p>
            <a:fld id="{6D3CA016-DADA-421D-9B7B-BDA6070AC3E0}" type="datetimeFigureOut">
              <a:rPr lang="en-US" smtClean="0"/>
              <a:t>1/12/2026</a:t>
            </a:fld>
            <a:endParaRPr lang="en-US"/>
          </a:p>
        </p:txBody>
      </p:sp>
      <p:sp>
        <p:nvSpPr>
          <p:cNvPr id="6" name="Footer Placeholder 5">
            <a:extLst>
              <a:ext uri="{FF2B5EF4-FFF2-40B4-BE49-F238E27FC236}">
                <a16:creationId xmlns:a16="http://schemas.microsoft.com/office/drawing/2014/main" id="{CD9C3331-427C-4D51-B53E-7CC603DDB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E3F14-6F02-C99A-D829-F0378040778F}"/>
              </a:ext>
            </a:extLst>
          </p:cNvPr>
          <p:cNvSpPr>
            <a:spLocks noGrp="1"/>
          </p:cNvSpPr>
          <p:nvPr>
            <p:ph type="sldNum" sz="quarter" idx="12"/>
          </p:nvPr>
        </p:nvSpPr>
        <p:spPr/>
        <p:txBody>
          <a:bodyPr/>
          <a:lstStyle/>
          <a:p>
            <a:fld id="{FB3E6579-EDDB-437D-9ECB-CAA8387D9A9C}" type="slidenum">
              <a:rPr lang="en-US" smtClean="0"/>
              <a:t>‹#›</a:t>
            </a:fld>
            <a:endParaRPr lang="en-US"/>
          </a:p>
        </p:txBody>
      </p:sp>
    </p:spTree>
    <p:extLst>
      <p:ext uri="{BB962C8B-B14F-4D97-AF65-F5344CB8AC3E}">
        <p14:creationId xmlns:p14="http://schemas.microsoft.com/office/powerpoint/2010/main" val="350126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A74FB7-EB8F-7989-22F5-B75E7B174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2443F0-B0D7-D659-E6DE-DCA0FE27A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14191-2469-2D20-F4F7-109C3BD246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CA016-DADA-421D-9B7B-BDA6070AC3E0}" type="datetimeFigureOut">
              <a:rPr lang="en-US" smtClean="0"/>
              <a:t>1/12/2026</a:t>
            </a:fld>
            <a:endParaRPr lang="en-US"/>
          </a:p>
        </p:txBody>
      </p:sp>
      <p:sp>
        <p:nvSpPr>
          <p:cNvPr id="5" name="Footer Placeholder 4">
            <a:extLst>
              <a:ext uri="{FF2B5EF4-FFF2-40B4-BE49-F238E27FC236}">
                <a16:creationId xmlns:a16="http://schemas.microsoft.com/office/drawing/2014/main" id="{D42CC1DE-1DB6-58CA-7DA6-2C2F313AD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5F4553-0ECB-97C2-0DDD-FAF3AB88F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E6579-EDDB-437D-9ECB-CAA8387D9A9C}" type="slidenum">
              <a:rPr lang="en-US" smtClean="0"/>
              <a:t>‹#›</a:t>
            </a:fld>
            <a:endParaRPr lang="en-US"/>
          </a:p>
        </p:txBody>
      </p:sp>
    </p:spTree>
    <p:extLst>
      <p:ext uri="{BB962C8B-B14F-4D97-AF65-F5344CB8AC3E}">
        <p14:creationId xmlns:p14="http://schemas.microsoft.com/office/powerpoint/2010/main" val="132436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p:cNvSpPr>
            <a:spLocks noGrp="1"/>
          </p:cNvSpPr>
          <p:nvPr>
            <p:ph type="title"/>
          </p:nvPr>
        </p:nvSpPr>
        <p:spPr>
          <a:xfrm>
            <a:off x="4230574" y="599845"/>
            <a:ext cx="3775028" cy="554406"/>
          </a:xfrm>
          <a:prstGeom prst="rect">
            <a:avLst/>
          </a:prstGeom>
          <a:noFill/>
          <a:ln w="12700" cap="flat" cmpd="sng">
            <a:noFill/>
            <a:prstDash val="solid"/>
            <a:miter/>
          </a:ln>
        </p:spPr>
        <p:txBody>
          <a:bodyPr vert="horz" wrap="square" lIns="0" tIns="8659" rIns="0" bIns="0" rtlCol="0" anchor="t" anchorCtr="0">
            <a:prstTxWarp prst="textNoShape">
              <a:avLst/>
            </a:prstTxWarp>
            <a:spAutoFit/>
          </a:bodyPr>
          <a:lstStyle/>
          <a:p>
            <a:pPr marL="8659" algn="ctr">
              <a:lnSpc>
                <a:spcPct val="100000"/>
              </a:lnSpc>
              <a:spcBef>
                <a:spcPts val="68"/>
              </a:spcBef>
            </a:pPr>
            <a:r>
              <a:rPr lang="en-US" altLang="zh-CN" sz="1773" b="1" kern="0" dirty="0">
                <a:latin typeface="Times NR MT Pro" charset="0"/>
                <a:ea typeface="Times NR MT Pro" charset="0"/>
                <a:cs typeface="Times New Roman" charset="0"/>
              </a:rPr>
              <a:t>MARIAN </a:t>
            </a:r>
            <a:r>
              <a:rPr lang="en-US" altLang="zh-CN" sz="1773" b="1" kern="0" spc="-7" dirty="0">
                <a:latin typeface="Times NR MT Pro" charset="0"/>
                <a:ea typeface="Times NR MT Pro" charset="0"/>
                <a:cs typeface="Times New Roman" charset="0"/>
              </a:rPr>
              <a:t>ENGINEERING</a:t>
            </a:r>
            <a:r>
              <a:rPr lang="en-US" altLang="zh-CN" sz="1773" b="1" kern="0" spc="-34" dirty="0">
                <a:latin typeface="Times NR MT Pro" charset="0"/>
                <a:ea typeface="Times NR MT Pro" charset="0"/>
                <a:cs typeface="Times New Roman" charset="0"/>
              </a:rPr>
              <a:t> </a:t>
            </a:r>
            <a:r>
              <a:rPr lang="en-US" altLang="zh-CN" sz="1773" b="1" kern="0" spc="-7" dirty="0">
                <a:latin typeface="Times NR MT Pro" charset="0"/>
                <a:ea typeface="Times NR MT Pro" charset="0"/>
                <a:cs typeface="Times New Roman" charset="0"/>
              </a:rPr>
              <a:t>COLLEGE</a:t>
            </a:r>
            <a:endParaRPr lang="zh-CN" altLang="en-US" sz="1773" b="1" i="1" u="sng" kern="0" dirty="0">
              <a:latin typeface="Times New Roman" charset="0"/>
              <a:ea typeface="宋体" charset="0"/>
              <a:cs typeface="Times New Roman" charset="0"/>
            </a:endParaRPr>
          </a:p>
        </p:txBody>
      </p:sp>
      <p:sp>
        <p:nvSpPr>
          <p:cNvPr id="13" name="矩形"/>
          <p:cNvSpPr>
            <a:spLocks/>
          </p:cNvSpPr>
          <p:nvPr/>
        </p:nvSpPr>
        <p:spPr>
          <a:xfrm>
            <a:off x="5071918" y="1235289"/>
            <a:ext cx="2451726" cy="176610"/>
          </a:xfrm>
          <a:prstGeom prst="rect">
            <a:avLst/>
          </a:prstGeom>
          <a:noFill/>
          <a:ln w="12700" cap="flat" cmpd="sng">
            <a:noFill/>
            <a:prstDash val="solid"/>
            <a:miter/>
          </a:ln>
        </p:spPr>
        <p:txBody>
          <a:bodyPr vert="horz" wrap="square" lIns="0" tIns="8659" rIns="0" bIns="0" anchor="t" anchorCtr="0">
            <a:prstTxWarp prst="textNoShape">
              <a:avLst/>
            </a:prstTxWarp>
            <a:spAutoFit/>
          </a:bodyPr>
          <a:lstStyle/>
          <a:p>
            <a:pPr marL="8659" algn="just">
              <a:spcBef>
                <a:spcPts val="68"/>
              </a:spcBef>
            </a:pPr>
            <a:r>
              <a:rPr lang="en-US" altLang="zh-CN" sz="1091" kern="0" dirty="0">
                <a:latin typeface="Times NR MT Pro" charset="0"/>
                <a:ea typeface="Times NR MT Pro" charset="0"/>
                <a:cs typeface="Times New Roman" charset="0"/>
              </a:rPr>
              <a:t>KAZHAKUTTOM,</a:t>
            </a:r>
            <a:r>
              <a:rPr lang="en-US" altLang="zh-CN" sz="1091" kern="0" spc="-68" dirty="0">
                <a:latin typeface="Times NR MT Pro" charset="0"/>
                <a:ea typeface="Times NR MT Pro" charset="0"/>
                <a:cs typeface="Times New Roman" charset="0"/>
              </a:rPr>
              <a:t> </a:t>
            </a:r>
            <a:r>
              <a:rPr lang="en-US" altLang="zh-CN" sz="1091" kern="0" spc="-7" dirty="0">
                <a:latin typeface="Times NR MT Pro" charset="0"/>
                <a:ea typeface="Times NR MT Pro" charset="0"/>
                <a:cs typeface="Times New Roman" charset="0"/>
              </a:rPr>
              <a:t>TRIVANDRUM</a:t>
            </a:r>
            <a:endParaRPr lang="zh-CN" altLang="en-US" sz="1091" kern="0" dirty="0">
              <a:latin typeface="Times NR MT Pro" charset="0"/>
              <a:ea typeface="Times NR MT Pro" charset="0"/>
              <a:cs typeface="Times New Roman" charset="0"/>
            </a:endParaRPr>
          </a:p>
        </p:txBody>
      </p:sp>
      <p:sp>
        <p:nvSpPr>
          <p:cNvPr id="14" name="矩形"/>
          <p:cNvSpPr>
            <a:spLocks/>
          </p:cNvSpPr>
          <p:nvPr/>
        </p:nvSpPr>
        <p:spPr>
          <a:xfrm>
            <a:off x="4498637" y="3726801"/>
            <a:ext cx="3194772" cy="815946"/>
          </a:xfrm>
          <a:prstGeom prst="rect">
            <a:avLst/>
          </a:prstGeom>
          <a:noFill/>
          <a:ln w="12700" cap="flat" cmpd="sng">
            <a:noFill/>
            <a:prstDash val="solid"/>
            <a:miter/>
          </a:ln>
        </p:spPr>
        <p:txBody>
          <a:bodyPr vert="horz" wrap="square" lIns="0" tIns="87457" rIns="0" bIns="0" anchor="t" anchorCtr="0">
            <a:prstTxWarp prst="textNoShape">
              <a:avLst/>
            </a:prstTxWarp>
            <a:spAutoFit/>
          </a:bodyPr>
          <a:lstStyle/>
          <a:p>
            <a:pPr algn="just">
              <a:spcBef>
                <a:spcPts val="689"/>
              </a:spcBef>
            </a:pPr>
            <a:r>
              <a:rPr lang="en-US" altLang="zh-CN" sz="1500" kern="0" spc="-14">
                <a:latin typeface="Times NR MT Pro" charset="0"/>
                <a:ea typeface="Times NR MT Pro" charset="0"/>
                <a:cs typeface="Times New Roman" charset="0"/>
              </a:rPr>
              <a:t>REPORT</a:t>
            </a:r>
            <a:r>
              <a:rPr lang="en-US" altLang="zh-CN" sz="1500" kern="0" spc="-55">
                <a:latin typeface="Times NR MT Pro" charset="0"/>
                <a:ea typeface="Times NR MT Pro" charset="0"/>
                <a:cs typeface="Times New Roman" charset="0"/>
              </a:rPr>
              <a:t> </a:t>
            </a:r>
            <a:r>
              <a:rPr lang="en-US" altLang="zh-CN" sz="1500" kern="0" spc="-17">
                <a:latin typeface="Times NR MT Pro" charset="0"/>
                <a:ea typeface="Times NR MT Pro" charset="0"/>
                <a:cs typeface="Times New Roman" charset="0"/>
              </a:rPr>
              <a:t>OF</a:t>
            </a:r>
            <a:endParaRPr lang="en-US" altLang="zh-CN" sz="1500" kern="0">
              <a:latin typeface="Times NR MT Pro" charset="0"/>
              <a:ea typeface="Times NR MT Pro" charset="0"/>
              <a:cs typeface="Times New Roman" charset="0"/>
            </a:endParaRPr>
          </a:p>
          <a:p>
            <a:pPr marL="8659" algn="just">
              <a:spcBef>
                <a:spcPts val="555"/>
              </a:spcBef>
            </a:pPr>
            <a:r>
              <a:rPr lang="en-US" altLang="zh-CN" sz="1364" b="1" kern="0" spc="-34">
                <a:latin typeface="Times NR MT Pro" charset="0"/>
                <a:ea typeface="Times NR MT Pro" charset="0"/>
                <a:cs typeface="Times New Roman" charset="0"/>
              </a:rPr>
              <a:t>INNOVATION</a:t>
            </a:r>
            <a:r>
              <a:rPr lang="en-US" altLang="zh-CN" sz="1364" b="1" kern="0" spc="-17">
                <a:latin typeface="Times NR MT Pro" charset="0"/>
                <a:ea typeface="Times NR MT Pro" charset="0"/>
                <a:cs typeface="Times New Roman" charset="0"/>
              </a:rPr>
              <a:t> </a:t>
            </a:r>
            <a:r>
              <a:rPr lang="en-US" altLang="zh-CN" sz="1364" b="1" kern="0">
                <a:latin typeface="Times NR MT Pro" charset="0"/>
                <a:ea typeface="Times NR MT Pro" charset="0"/>
                <a:cs typeface="Times New Roman" charset="0"/>
              </a:rPr>
              <a:t>&amp;</a:t>
            </a:r>
            <a:r>
              <a:rPr lang="en-US" altLang="zh-CN" sz="1364" b="1" kern="0" spc="-14">
                <a:latin typeface="Times NR MT Pro" charset="0"/>
                <a:ea typeface="Times NR MT Pro" charset="0"/>
                <a:cs typeface="Times New Roman" charset="0"/>
              </a:rPr>
              <a:t> </a:t>
            </a:r>
            <a:r>
              <a:rPr lang="en-US" altLang="zh-CN" sz="1364" b="1" kern="0" spc="-7">
                <a:latin typeface="Times NR MT Pro" charset="0"/>
                <a:ea typeface="Times NR MT Pro" charset="0"/>
                <a:cs typeface="Times New Roman" charset="0"/>
              </a:rPr>
              <a:t>ENTREPRENEURSHIP DEVELOPMENT</a:t>
            </a:r>
            <a:r>
              <a:rPr lang="en-US" altLang="zh-CN" sz="1364" b="1" kern="0" spc="-65">
                <a:latin typeface="Times NR MT Pro" charset="0"/>
                <a:ea typeface="Times NR MT Pro" charset="0"/>
                <a:cs typeface="Times New Roman" charset="0"/>
              </a:rPr>
              <a:t> </a:t>
            </a:r>
            <a:r>
              <a:rPr lang="en-US" altLang="zh-CN" sz="1364" b="1" kern="0">
                <a:latin typeface="Times NR MT Pro" charset="0"/>
                <a:ea typeface="Times NR MT Pro" charset="0"/>
                <a:cs typeface="Times New Roman" charset="0"/>
              </a:rPr>
              <a:t>CENTER</a:t>
            </a:r>
            <a:r>
              <a:rPr lang="en-US" altLang="zh-CN" sz="1364" b="1" kern="0" spc="-61">
                <a:latin typeface="Times NR MT Pro" charset="0"/>
                <a:ea typeface="Times NR MT Pro" charset="0"/>
                <a:cs typeface="Times New Roman" charset="0"/>
              </a:rPr>
              <a:t> </a:t>
            </a:r>
            <a:r>
              <a:rPr lang="en-US" altLang="zh-CN" sz="1364" b="1" kern="0" spc="-7">
                <a:latin typeface="Times NR MT Pro" charset="0"/>
                <a:ea typeface="Times NR MT Pro" charset="0"/>
                <a:cs typeface="Times New Roman" charset="0"/>
              </a:rPr>
              <a:t>(IEDC)</a:t>
            </a:r>
            <a:endParaRPr lang="zh-CN" altLang="en-US" sz="1364" kern="0">
              <a:latin typeface="Times NR MT Pro" charset="0"/>
              <a:ea typeface="Times NR MT Pro" charset="0"/>
              <a:cs typeface="Times New Roman" charset="0"/>
            </a:endParaRPr>
          </a:p>
        </p:txBody>
      </p:sp>
      <p:sp>
        <p:nvSpPr>
          <p:cNvPr id="15" name="矩形"/>
          <p:cNvSpPr>
            <a:spLocks/>
          </p:cNvSpPr>
          <p:nvPr/>
        </p:nvSpPr>
        <p:spPr>
          <a:xfrm>
            <a:off x="5179610" y="5805449"/>
            <a:ext cx="1833130" cy="176610"/>
          </a:xfrm>
          <a:prstGeom prst="rect">
            <a:avLst/>
          </a:prstGeom>
          <a:noFill/>
          <a:ln w="12700" cap="flat" cmpd="sng">
            <a:noFill/>
            <a:prstDash val="solid"/>
            <a:miter/>
          </a:ln>
        </p:spPr>
        <p:txBody>
          <a:bodyPr vert="horz" wrap="square" lIns="0" tIns="8659" rIns="0" bIns="0" anchor="t" anchorCtr="0">
            <a:prstTxWarp prst="textNoShape">
              <a:avLst/>
            </a:prstTxWarp>
            <a:spAutoFit/>
          </a:bodyPr>
          <a:lstStyle/>
          <a:p>
            <a:pPr marL="8659" algn="just">
              <a:spcBef>
                <a:spcPts val="68"/>
              </a:spcBef>
            </a:pPr>
            <a:r>
              <a:rPr lang="en-US" altLang="zh-CN" sz="1091" b="1" kern="0" dirty="0">
                <a:latin typeface="Times NR MT Pro" charset="0"/>
                <a:ea typeface="Times NR MT Pro" charset="0"/>
                <a:cs typeface="Times New Roman" charset="0"/>
              </a:rPr>
              <a:t>For</a:t>
            </a:r>
            <a:r>
              <a:rPr lang="en-US" altLang="zh-CN" sz="1091" b="1" kern="0" spc="-27" dirty="0">
                <a:latin typeface="Times NR MT Pro" charset="0"/>
                <a:ea typeface="Times NR MT Pro" charset="0"/>
                <a:cs typeface="Times New Roman" charset="0"/>
              </a:rPr>
              <a:t> </a:t>
            </a:r>
            <a:r>
              <a:rPr lang="en-US" altLang="zh-CN" sz="1091" b="1" kern="0" dirty="0">
                <a:latin typeface="Times NR MT Pro" charset="0"/>
                <a:ea typeface="Times NR MT Pro" charset="0"/>
                <a:cs typeface="Times New Roman" charset="0"/>
              </a:rPr>
              <a:t>the</a:t>
            </a:r>
            <a:r>
              <a:rPr lang="en-US" altLang="zh-CN" sz="1091" b="1" kern="0" spc="-24" dirty="0">
                <a:latin typeface="Times NR MT Pro" charset="0"/>
                <a:ea typeface="Times NR MT Pro" charset="0"/>
                <a:cs typeface="Times New Roman" charset="0"/>
              </a:rPr>
              <a:t> </a:t>
            </a:r>
            <a:r>
              <a:rPr lang="en-US" altLang="zh-CN" sz="1091" b="1" kern="0" dirty="0">
                <a:latin typeface="Times NR MT Pro" charset="0"/>
                <a:ea typeface="Times NR MT Pro" charset="0"/>
                <a:cs typeface="Times New Roman" charset="0"/>
              </a:rPr>
              <a:t>academic</a:t>
            </a:r>
            <a:r>
              <a:rPr lang="en-US" altLang="zh-CN" sz="1091" b="1" kern="0" spc="-27" dirty="0">
                <a:latin typeface="Times NR MT Pro" charset="0"/>
                <a:ea typeface="Times NR MT Pro" charset="0"/>
                <a:cs typeface="Times New Roman" charset="0"/>
              </a:rPr>
              <a:t> </a:t>
            </a:r>
            <a:r>
              <a:rPr lang="en-US" altLang="zh-CN" sz="1091" b="1" kern="0" dirty="0">
                <a:latin typeface="Times NR MT Pro" charset="0"/>
                <a:ea typeface="Times NR MT Pro" charset="0"/>
                <a:cs typeface="Times New Roman" charset="0"/>
              </a:rPr>
              <a:t>year</a:t>
            </a:r>
            <a:r>
              <a:rPr lang="en-US" altLang="zh-CN" sz="1091" b="1" kern="0" spc="-24" dirty="0">
                <a:latin typeface="Times NR MT Pro" charset="0"/>
                <a:ea typeface="Times NR MT Pro" charset="0"/>
                <a:cs typeface="Times New Roman" charset="0"/>
              </a:rPr>
              <a:t> </a:t>
            </a:r>
            <a:r>
              <a:rPr lang="en-US" altLang="zh-CN" sz="1091" b="1" kern="0" spc="-7" dirty="0">
                <a:latin typeface="Times NR MT Pro" charset="0"/>
                <a:ea typeface="Times NR MT Pro" charset="0"/>
                <a:cs typeface="Times New Roman" charset="0"/>
              </a:rPr>
              <a:t>202</a:t>
            </a:r>
            <a:r>
              <a:rPr lang="en-US" altLang="zh-CN" sz="1091" b="1" kern="0" spc="-17" dirty="0">
                <a:latin typeface="Times NR MT Pro" charset="0"/>
                <a:ea typeface="Times NR MT Pro" charset="0"/>
                <a:cs typeface="Times New Roman" charset="0"/>
              </a:rPr>
              <a:t>5</a:t>
            </a:r>
            <a:endParaRPr lang="zh-CN" altLang="en-US" sz="1091" kern="0" dirty="0">
              <a:latin typeface="Times NR MT Pro" charset="0"/>
              <a:ea typeface="Times NR MT Pro" charset="0"/>
              <a:cs typeface="Times New Roman" charset="0"/>
            </a:endParaRPr>
          </a:p>
        </p:txBody>
      </p:sp>
      <p:pic>
        <p:nvPicPr>
          <p:cNvPr id="16" name="图片"/>
          <p:cNvPicPr>
            <a:picLocks/>
          </p:cNvPicPr>
          <p:nvPr/>
        </p:nvPicPr>
        <p:blipFill>
          <a:blip r:embed="rId2" cstate="print"/>
          <a:stretch>
            <a:fillRect/>
          </a:stretch>
        </p:blipFill>
        <p:spPr>
          <a:xfrm>
            <a:off x="4478914" y="1613004"/>
            <a:ext cx="3286123" cy="2032722"/>
          </a:xfrm>
          <a:prstGeom prst="rect">
            <a:avLst/>
          </a:prstGeom>
          <a:noFill/>
          <a:ln w="12700" cap="flat" cmpd="sng">
            <a:noFill/>
            <a:prstDash val="solid"/>
            <a:miter/>
          </a:ln>
        </p:spPr>
      </p:pic>
      <p:pic>
        <p:nvPicPr>
          <p:cNvPr id="17" name="图片"/>
          <p:cNvPicPr>
            <a:picLocks/>
          </p:cNvPicPr>
          <p:nvPr/>
        </p:nvPicPr>
        <p:blipFill>
          <a:blip r:embed="rId3" cstate="print"/>
          <a:stretch>
            <a:fillRect/>
          </a:stretch>
        </p:blipFill>
        <p:spPr>
          <a:xfrm>
            <a:off x="5764790" y="4626873"/>
            <a:ext cx="662420" cy="1097538"/>
          </a:xfrm>
          <a:prstGeom prst="rect">
            <a:avLst/>
          </a:prstGeom>
          <a:noFill/>
          <a:ln w="12700" cap="flat" cmpd="sng">
            <a:noFill/>
            <a:prstDash val="solid"/>
            <a:miter/>
          </a:ln>
        </p:spPr>
      </p:pic>
    </p:spTree>
    <p:extLst>
      <p:ext uri="{BB962C8B-B14F-4D97-AF65-F5344CB8AC3E}">
        <p14:creationId xmlns:p14="http://schemas.microsoft.com/office/powerpoint/2010/main" val="235770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29A2-CFAB-DC72-AFCE-20559D1B4309}"/>
              </a:ext>
            </a:extLst>
          </p:cNvPr>
          <p:cNvSpPr>
            <a:spLocks noGrp="1"/>
          </p:cNvSpPr>
          <p:nvPr>
            <p:ph type="title"/>
          </p:nvPr>
        </p:nvSpPr>
        <p:spPr>
          <a:xfrm>
            <a:off x="381000" y="187843"/>
            <a:ext cx="10515600" cy="1325563"/>
          </a:xfrm>
        </p:spPr>
        <p:txBody>
          <a:bodyPr/>
          <a:lstStyle/>
          <a:p>
            <a:pPr algn="ctr"/>
            <a:r>
              <a:rPr lang="en-US" b="1" u="sng" dirty="0" err="1">
                <a:latin typeface="Times New Roman" panose="02020603050405020304" pitchFamily="18" charset="0"/>
                <a:cs typeface="Times New Roman" panose="02020603050405020304" pitchFamily="18" charset="0"/>
              </a:rPr>
              <a:t>DesignX</a:t>
            </a:r>
            <a:endParaRPr lang="en-US"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F42AFDA-CD60-0713-FE48-D2367809E825}"/>
              </a:ext>
            </a:extLst>
          </p:cNvPr>
          <p:cNvSpPr>
            <a:spLocks noGrp="1"/>
          </p:cNvSpPr>
          <p:nvPr>
            <p:ph idx="1"/>
          </p:nvPr>
        </p:nvSpPr>
        <p:spPr>
          <a:xfrm>
            <a:off x="950167" y="1741649"/>
            <a:ext cx="10515600" cy="4351338"/>
          </a:xfrm>
        </p:spPr>
        <p:txBody>
          <a:bodyPr/>
          <a:lstStyle/>
          <a:p>
            <a:pPr marL="0" indent="0">
              <a:buNone/>
            </a:pPr>
            <a:r>
              <a:rPr lang="en-US" sz="1800" dirty="0" err="1">
                <a:latin typeface="Times New Roman" panose="02020603050405020304" pitchFamily="18" charset="0"/>
                <a:cs typeface="Times New Roman" panose="02020603050405020304" pitchFamily="18" charset="0"/>
              </a:rPr>
              <a:t>DesignX</a:t>
            </a:r>
            <a:r>
              <a:rPr lang="en-US" sz="1800" dirty="0">
                <a:latin typeface="Times New Roman" panose="02020603050405020304" pitchFamily="18" charset="0"/>
                <a:cs typeface="Times New Roman" panose="02020603050405020304" pitchFamily="18" charset="0"/>
              </a:rPr>
              <a:t> was conducted on 18th July 2025 at the IEDC Hall, Marian Engineering College, organized by the IEDC CSE department in association with Marian IEDC. The event challenged 60 participants to redesign outdated websites, encouraging creativity, aesthetic sense, and problem-solving skills. Overall, </a:t>
            </a:r>
            <a:r>
              <a:rPr lang="en-US" sz="1800" dirty="0" err="1">
                <a:latin typeface="Times New Roman" panose="02020603050405020304" pitchFamily="18" charset="0"/>
                <a:cs typeface="Times New Roman" panose="02020603050405020304" pitchFamily="18" charset="0"/>
              </a:rPr>
              <a:t>DesignX</a:t>
            </a:r>
            <a:r>
              <a:rPr lang="en-US" sz="1800" dirty="0">
                <a:latin typeface="Times New Roman" panose="02020603050405020304" pitchFamily="18" charset="0"/>
                <a:cs typeface="Times New Roman" panose="02020603050405020304" pitchFamily="18" charset="0"/>
              </a:rPr>
              <a:t> provided an engaging platform for students to showcase their design talent and innovative thinking</a:t>
            </a:r>
            <a:r>
              <a:rPr lang="en-US" dirty="0"/>
              <a:t>.</a:t>
            </a:r>
          </a:p>
        </p:txBody>
      </p:sp>
      <p:pic>
        <p:nvPicPr>
          <p:cNvPr id="5" name="Picture 4">
            <a:extLst>
              <a:ext uri="{FF2B5EF4-FFF2-40B4-BE49-F238E27FC236}">
                <a16:creationId xmlns:a16="http://schemas.microsoft.com/office/drawing/2014/main" id="{7CC06A0D-DEDF-CCAB-6B90-B8DACEABD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672" y="3338026"/>
            <a:ext cx="4764833" cy="2680219"/>
          </a:xfrm>
          <a:prstGeom prst="rect">
            <a:avLst/>
          </a:prstGeom>
        </p:spPr>
      </p:pic>
    </p:spTree>
    <p:extLst>
      <p:ext uri="{BB962C8B-B14F-4D97-AF65-F5344CB8AC3E}">
        <p14:creationId xmlns:p14="http://schemas.microsoft.com/office/powerpoint/2010/main" val="314189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FD4C-1C23-2B75-E085-8A1BE900A6B4}"/>
              </a:ext>
            </a:extLst>
          </p:cNvPr>
          <p:cNvSpPr>
            <a:spLocks noGrp="1"/>
          </p:cNvSpPr>
          <p:nvPr>
            <p:ph type="title"/>
          </p:nvPr>
        </p:nvSpPr>
        <p:spPr>
          <a:xfrm>
            <a:off x="4142791" y="227837"/>
            <a:ext cx="7192347" cy="1325563"/>
          </a:xfrm>
        </p:spPr>
        <p:txBody>
          <a:bodyPr>
            <a:normAutofit/>
          </a:bodyPr>
          <a:lstStyle/>
          <a:p>
            <a:pPr algn="just"/>
            <a:r>
              <a:rPr lang="en-US" sz="3200" b="1" u="sng" dirty="0">
                <a:latin typeface="Times New Roman" panose="02020603050405020304" pitchFamily="18" charset="0"/>
                <a:cs typeface="Times New Roman" panose="02020603050405020304" pitchFamily="18" charset="0"/>
              </a:rPr>
              <a:t>IOT Unplugged</a:t>
            </a:r>
          </a:p>
        </p:txBody>
      </p:sp>
      <p:sp>
        <p:nvSpPr>
          <p:cNvPr id="3" name="Content Placeholder 2">
            <a:extLst>
              <a:ext uri="{FF2B5EF4-FFF2-40B4-BE49-F238E27FC236}">
                <a16:creationId xmlns:a16="http://schemas.microsoft.com/office/drawing/2014/main" id="{A3798218-43C3-CA1B-5441-AF975AA6EBEA}"/>
              </a:ext>
            </a:extLst>
          </p:cNvPr>
          <p:cNvSpPr>
            <a:spLocks noGrp="1"/>
          </p:cNvSpPr>
          <p:nvPr>
            <p:ph idx="1"/>
          </p:nvPr>
        </p:nvSpPr>
        <p:spPr>
          <a:xfrm>
            <a:off x="922175" y="1616043"/>
            <a:ext cx="10515600" cy="4351338"/>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IoT Unplugged: Build, Code, Connect was successfully organized from 2nd to 20th June 2025 at Bishop Pereira Hall, Marian Engineering College, in collaboration with Inspira Marian IEDC and the Electronics Association. The event aimed to introduce students to the world of IoT through hands-on learning, expert talks, and interactive sessions that highlighted real-world applications and innovation. Overall, the program was engaging and informative, inspiring participants to explore technology with creativity, collaboration, and social responsibility.</a:t>
            </a:r>
          </a:p>
        </p:txBody>
      </p:sp>
      <p:pic>
        <p:nvPicPr>
          <p:cNvPr id="5" name="Picture 4">
            <a:extLst>
              <a:ext uri="{FF2B5EF4-FFF2-40B4-BE49-F238E27FC236}">
                <a16:creationId xmlns:a16="http://schemas.microsoft.com/office/drawing/2014/main" id="{FE62E2A7-1FF2-B3F6-607A-6178360B9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122" y="3565590"/>
            <a:ext cx="5411755" cy="3001930"/>
          </a:xfrm>
          <a:prstGeom prst="rect">
            <a:avLst/>
          </a:prstGeom>
        </p:spPr>
      </p:pic>
    </p:spTree>
    <p:extLst>
      <p:ext uri="{BB962C8B-B14F-4D97-AF65-F5344CB8AC3E}">
        <p14:creationId xmlns:p14="http://schemas.microsoft.com/office/powerpoint/2010/main" val="10367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4000" b="1"/>
            </a:pPr>
            <a:r>
              <a:rPr u="sng" dirty="0">
                <a:latin typeface="Times New Roman" panose="02020603050405020304" pitchFamily="18" charset="0"/>
                <a:cs typeface="Times New Roman" panose="02020603050405020304" pitchFamily="18" charset="0"/>
              </a:rPr>
              <a:t>Career Compass</a:t>
            </a:r>
          </a:p>
        </p:txBody>
      </p:sp>
      <p:sp>
        <p:nvSpPr>
          <p:cNvPr id="3" name="Content Placeholder 2"/>
          <p:cNvSpPr>
            <a:spLocks noGrp="1"/>
          </p:cNvSpPr>
          <p:nvPr>
            <p:ph idx="1"/>
          </p:nvPr>
        </p:nvSpPr>
        <p:spPr/>
        <p:txBody>
          <a:bodyPr wrap="square"/>
          <a:lstStyle/>
          <a:p>
            <a:pPr marL="0" indent="0" algn="just">
              <a:buNone/>
              <a:defRPr sz="1800"/>
            </a:pPr>
            <a:r>
              <a:rPr dirty="0">
                <a:latin typeface="Times New Roman" panose="02020603050405020304" pitchFamily="18" charset="0"/>
                <a:cs typeface="Times New Roman" panose="02020603050405020304" pitchFamily="18" charset="0"/>
              </a:rPr>
              <a:t>Inspira Marian IEDC hosted Career Compass on 11th July 2025 with Ms. Joan Liz </a:t>
            </a:r>
            <a:r>
              <a:rPr dirty="0" err="1">
                <a:latin typeface="Times New Roman" panose="02020603050405020304" pitchFamily="18" charset="0"/>
                <a:cs typeface="Times New Roman" panose="02020603050405020304" pitchFamily="18" charset="0"/>
              </a:rPr>
              <a:t>Geogy</a:t>
            </a:r>
            <a:r>
              <a:rPr dirty="0">
                <a:latin typeface="Times New Roman" panose="02020603050405020304" pitchFamily="18" charset="0"/>
                <a:cs typeface="Times New Roman" panose="02020603050405020304" pitchFamily="18" charset="0"/>
              </a:rPr>
              <a:t>, ex-IEDC lead and HR professional at UST, guiding students on technical recruitment, essential skills, and final-year project management. The session included an interactive Q&amp;A and a resume-building segment, equipping participants with practical strategies to align their preparation with industry expectations.</a:t>
            </a:r>
          </a:p>
        </p:txBody>
      </p:sp>
      <p:pic>
        <p:nvPicPr>
          <p:cNvPr id="5" name="Picture 4">
            <a:extLst>
              <a:ext uri="{FF2B5EF4-FFF2-40B4-BE49-F238E27FC236}">
                <a16:creationId xmlns:a16="http://schemas.microsoft.com/office/drawing/2014/main" id="{815E6F43-8B73-1ECF-C1BA-C095BD300536}"/>
              </a:ext>
            </a:extLst>
          </p:cNvPr>
          <p:cNvPicPr>
            <a:picLocks noChangeAspect="1"/>
          </p:cNvPicPr>
          <p:nvPr/>
        </p:nvPicPr>
        <p:blipFill>
          <a:blip r:embed="rId2"/>
          <a:stretch>
            <a:fillRect/>
          </a:stretch>
        </p:blipFill>
        <p:spPr>
          <a:xfrm>
            <a:off x="4281091" y="3429000"/>
            <a:ext cx="4420458" cy="2879725"/>
          </a:xfrm>
          <a:prstGeom prst="rect">
            <a:avLst/>
          </a:prstGeom>
        </p:spPr>
      </p:pic>
    </p:spTree>
    <p:extLst>
      <p:ext uri="{BB962C8B-B14F-4D97-AF65-F5344CB8AC3E}">
        <p14:creationId xmlns:p14="http://schemas.microsoft.com/office/powerpoint/2010/main" val="103191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4000" b="1"/>
            </a:pPr>
            <a:r>
              <a:rPr u="sng" dirty="0">
                <a:latin typeface="Times New Roman" panose="02020603050405020304" pitchFamily="18" charset="0"/>
                <a:cs typeface="Times New Roman" panose="02020603050405020304" pitchFamily="18" charset="0"/>
              </a:rPr>
              <a:t>Campus Innovator Talk</a:t>
            </a:r>
          </a:p>
        </p:txBody>
      </p:sp>
      <p:sp>
        <p:nvSpPr>
          <p:cNvPr id="3" name="Content Placeholder 2"/>
          <p:cNvSpPr>
            <a:spLocks noGrp="1"/>
          </p:cNvSpPr>
          <p:nvPr>
            <p:ph idx="1"/>
          </p:nvPr>
        </p:nvSpPr>
        <p:spPr/>
        <p:txBody>
          <a:bodyPr wrap="square"/>
          <a:lstStyle/>
          <a:p>
            <a:pPr marL="0" indent="0" algn="just">
              <a:buNone/>
              <a:defRPr sz="1800"/>
            </a:pPr>
            <a:r>
              <a:rPr dirty="0">
                <a:latin typeface="Times New Roman" panose="02020603050405020304" pitchFamily="18" charset="0"/>
                <a:cs typeface="Times New Roman" panose="02020603050405020304" pitchFamily="18" charset="0"/>
              </a:rPr>
              <a:t>The Campus Innovator Talk was held on 15th July 2025 and featured alumni entrepreneurs Mr. Vimal Victor and Mr. Aswin of </a:t>
            </a:r>
            <a:r>
              <a:rPr dirty="0" err="1">
                <a:latin typeface="Times New Roman" panose="02020603050405020304" pitchFamily="18" charset="0"/>
                <a:cs typeface="Times New Roman" panose="02020603050405020304" pitchFamily="18" charset="0"/>
              </a:rPr>
              <a:t>TetherUp</a:t>
            </a:r>
            <a:r>
              <a:rPr dirty="0">
                <a:latin typeface="Times New Roman" panose="02020603050405020304" pitchFamily="18" charset="0"/>
                <a:cs typeface="Times New Roman" panose="02020603050405020304" pitchFamily="18" charset="0"/>
              </a:rPr>
              <a:t>, who shared their journey from Marian Engineering College students to startup founders. They emphasized the role of IEDC in fostering innovation, the importance of market research, effective pitching, intellectual property, and exploring emerging industries, inspiring students to consider entrepreneurship as a meaningful career path.</a:t>
            </a:r>
          </a:p>
        </p:txBody>
      </p:sp>
      <p:pic>
        <p:nvPicPr>
          <p:cNvPr id="7" name="Picture 6">
            <a:extLst>
              <a:ext uri="{FF2B5EF4-FFF2-40B4-BE49-F238E27FC236}">
                <a16:creationId xmlns:a16="http://schemas.microsoft.com/office/drawing/2014/main" id="{B2498690-F17C-06B1-140A-080A801892FB}"/>
              </a:ext>
            </a:extLst>
          </p:cNvPr>
          <p:cNvPicPr>
            <a:picLocks noChangeAspect="1"/>
          </p:cNvPicPr>
          <p:nvPr/>
        </p:nvPicPr>
        <p:blipFill>
          <a:blip r:embed="rId2"/>
          <a:stretch>
            <a:fillRect/>
          </a:stretch>
        </p:blipFill>
        <p:spPr>
          <a:xfrm>
            <a:off x="3119948" y="3638940"/>
            <a:ext cx="5746831" cy="2777708"/>
          </a:xfrm>
          <a:prstGeom prst="rect">
            <a:avLst/>
          </a:prstGeom>
        </p:spPr>
      </p:pic>
    </p:spTree>
    <p:extLst>
      <p:ext uri="{BB962C8B-B14F-4D97-AF65-F5344CB8AC3E}">
        <p14:creationId xmlns:p14="http://schemas.microsoft.com/office/powerpoint/2010/main" val="174294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4000" b="1"/>
            </a:pPr>
            <a:r>
              <a:rPr u="sng" dirty="0">
                <a:latin typeface="Times New Roman" panose="02020603050405020304" pitchFamily="18" charset="0"/>
                <a:cs typeface="Times New Roman" panose="02020603050405020304" pitchFamily="18" charset="0"/>
              </a:rPr>
              <a:t>Spark and Scale</a:t>
            </a:r>
          </a:p>
        </p:txBody>
      </p:sp>
      <p:sp>
        <p:nvSpPr>
          <p:cNvPr id="3" name="Content Placeholder 2"/>
          <p:cNvSpPr>
            <a:spLocks noGrp="1"/>
          </p:cNvSpPr>
          <p:nvPr>
            <p:ph idx="1"/>
          </p:nvPr>
        </p:nvSpPr>
        <p:spPr/>
        <p:txBody>
          <a:bodyPr wrap="square"/>
          <a:lstStyle/>
          <a:p>
            <a:pPr marL="0" indent="0" algn="just">
              <a:buNone/>
              <a:defRPr sz="1800"/>
            </a:pPr>
            <a:r>
              <a:rPr dirty="0">
                <a:latin typeface="Times New Roman" panose="02020603050405020304" pitchFamily="18" charset="0"/>
                <a:cs typeface="Times New Roman" panose="02020603050405020304" pitchFamily="18" charset="0"/>
              </a:rPr>
              <a:t>Spark and Scale took place on 21st July 2025 and was led by Dr. Pradeep Raj R, providing a hands-on entrepreneurship experience where students brainstormed, pitched, and developed product ideas in teams. The session covered core concepts of innovation, refining ideas, customer feedback, marketing strategies, and cross-functional collaboration, equipping students with practical skills and motivation to pursue startups confidently.</a:t>
            </a:r>
          </a:p>
        </p:txBody>
      </p:sp>
      <p:pic>
        <p:nvPicPr>
          <p:cNvPr id="5" name="Picture 4">
            <a:extLst>
              <a:ext uri="{FF2B5EF4-FFF2-40B4-BE49-F238E27FC236}">
                <a16:creationId xmlns:a16="http://schemas.microsoft.com/office/drawing/2014/main" id="{CD312F66-5107-8826-C794-93774752F113}"/>
              </a:ext>
            </a:extLst>
          </p:cNvPr>
          <p:cNvPicPr>
            <a:picLocks noChangeAspect="1"/>
          </p:cNvPicPr>
          <p:nvPr/>
        </p:nvPicPr>
        <p:blipFill>
          <a:blip r:embed="rId2"/>
          <a:stretch>
            <a:fillRect/>
          </a:stretch>
        </p:blipFill>
        <p:spPr>
          <a:xfrm>
            <a:off x="3251200" y="3331029"/>
            <a:ext cx="5699761" cy="2772837"/>
          </a:xfrm>
          <a:prstGeom prst="rect">
            <a:avLst/>
          </a:prstGeom>
        </p:spPr>
      </p:pic>
    </p:spTree>
    <p:extLst>
      <p:ext uri="{BB962C8B-B14F-4D97-AF65-F5344CB8AC3E}">
        <p14:creationId xmlns:p14="http://schemas.microsoft.com/office/powerpoint/2010/main" val="228171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0"/>
            <a:ext cx="10515600" cy="1325563"/>
          </a:xfrm>
        </p:spPr>
        <p:txBody>
          <a:bodyPr/>
          <a:lstStyle/>
          <a:p>
            <a:pPr algn="ctr">
              <a:defRPr sz="4000" b="1"/>
            </a:pPr>
            <a:r>
              <a:rPr u="sng" dirty="0" err="1">
                <a:latin typeface="Times New Roman" panose="02020603050405020304" pitchFamily="18" charset="0"/>
                <a:cs typeface="Times New Roman" panose="02020603050405020304" pitchFamily="18" charset="0"/>
              </a:rPr>
              <a:t>Blendin</a:t>
            </a:r>
            <a:r>
              <a:rPr u="sng" dirty="0">
                <a:latin typeface="Times New Roman" panose="02020603050405020304" pitchFamily="18" charset="0"/>
                <a:cs typeface="Times New Roman" panose="02020603050405020304" pitchFamily="18" charset="0"/>
              </a:rPr>
              <a:t> Within – Let’s 3D This!</a:t>
            </a:r>
          </a:p>
        </p:txBody>
      </p:sp>
      <p:sp>
        <p:nvSpPr>
          <p:cNvPr id="3" name="Content Placeholder 2"/>
          <p:cNvSpPr>
            <a:spLocks noGrp="1"/>
          </p:cNvSpPr>
          <p:nvPr>
            <p:ph idx="1"/>
          </p:nvPr>
        </p:nvSpPr>
        <p:spPr>
          <a:xfrm>
            <a:off x="968829" y="1325563"/>
            <a:ext cx="10515600" cy="4351338"/>
          </a:xfrm>
        </p:spPr>
        <p:txBody>
          <a:bodyPr wrap="square"/>
          <a:lstStyle/>
          <a:p>
            <a:pPr marL="0" indent="0" algn="just">
              <a:buNone/>
              <a:defRPr sz="1800"/>
            </a:pPr>
            <a:r>
              <a:rPr dirty="0">
                <a:latin typeface="Times New Roman" panose="02020603050405020304" pitchFamily="18" charset="0"/>
                <a:cs typeface="Times New Roman" panose="02020603050405020304" pitchFamily="18" charset="0"/>
              </a:rPr>
              <a:t>The 4-day immersive sprint </a:t>
            </a:r>
            <a:r>
              <a:rPr dirty="0" err="1">
                <a:latin typeface="Times New Roman" panose="02020603050405020304" pitchFamily="18" charset="0"/>
                <a:cs typeface="Times New Roman" panose="02020603050405020304" pitchFamily="18" charset="0"/>
              </a:rPr>
              <a:t>Blendin</a:t>
            </a:r>
            <a:r>
              <a:rPr dirty="0">
                <a:latin typeface="Times New Roman" panose="02020603050405020304" pitchFamily="18" charset="0"/>
                <a:cs typeface="Times New Roman" panose="02020603050405020304" pitchFamily="18" charset="0"/>
              </a:rPr>
              <a:t> Within – Let’s 3D This! began on 28th July 2025 and introduced 42 Marian students to 3D design and animation using Blender. Led by Mr. Akhilesh K S, participants learned modeling, keyframing, and animation workflows through hands-on offline and online sessions. The program combined creativity with technical skills, providing industry insights and sparking interest in digital content creation and animation.</a:t>
            </a:r>
          </a:p>
        </p:txBody>
      </p:sp>
      <p:pic>
        <p:nvPicPr>
          <p:cNvPr id="5" name="Picture 4">
            <a:extLst>
              <a:ext uri="{FF2B5EF4-FFF2-40B4-BE49-F238E27FC236}">
                <a16:creationId xmlns:a16="http://schemas.microsoft.com/office/drawing/2014/main" id="{C0C3368D-34AC-2C59-7F42-55A6C9986143}"/>
              </a:ext>
            </a:extLst>
          </p:cNvPr>
          <p:cNvPicPr>
            <a:picLocks noChangeAspect="1"/>
          </p:cNvPicPr>
          <p:nvPr/>
        </p:nvPicPr>
        <p:blipFill>
          <a:blip r:embed="rId2"/>
          <a:stretch>
            <a:fillRect/>
          </a:stretch>
        </p:blipFill>
        <p:spPr>
          <a:xfrm>
            <a:off x="3387296" y="2856400"/>
            <a:ext cx="5204092" cy="3684360"/>
          </a:xfrm>
          <a:prstGeom prst="rect">
            <a:avLst/>
          </a:prstGeom>
        </p:spPr>
      </p:pic>
    </p:spTree>
    <p:extLst>
      <p:ext uri="{BB962C8B-B14F-4D97-AF65-F5344CB8AC3E}">
        <p14:creationId xmlns:p14="http://schemas.microsoft.com/office/powerpoint/2010/main" val="194127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68" y="18255"/>
            <a:ext cx="10515600" cy="1325563"/>
          </a:xfrm>
        </p:spPr>
        <p:txBody>
          <a:bodyPr/>
          <a:lstStyle/>
          <a:p>
            <a:pPr algn="ctr">
              <a:defRPr sz="4000" b="1"/>
            </a:pPr>
            <a:r>
              <a:rPr u="sng" dirty="0" err="1">
                <a:latin typeface="Times New Roman" panose="02020603050405020304" pitchFamily="18" charset="0"/>
                <a:cs typeface="Times New Roman" panose="02020603050405020304" pitchFamily="18" charset="0"/>
              </a:rPr>
              <a:t>Shalyam</a:t>
            </a:r>
            <a:r>
              <a:rPr u="sng" dirty="0">
                <a:latin typeface="Times New Roman" panose="02020603050405020304" pitchFamily="18" charset="0"/>
                <a:cs typeface="Times New Roman" panose="02020603050405020304" pitchFamily="18" charset="0"/>
              </a:rPr>
              <a:t> 2.0</a:t>
            </a:r>
          </a:p>
        </p:txBody>
      </p:sp>
      <p:sp>
        <p:nvSpPr>
          <p:cNvPr id="3" name="Content Placeholder 2"/>
          <p:cNvSpPr>
            <a:spLocks noGrp="1"/>
          </p:cNvSpPr>
          <p:nvPr>
            <p:ph idx="1"/>
          </p:nvPr>
        </p:nvSpPr>
        <p:spPr>
          <a:xfrm>
            <a:off x="838200" y="1471062"/>
            <a:ext cx="10515600" cy="4351338"/>
          </a:xfrm>
        </p:spPr>
        <p:txBody>
          <a:bodyPr wrap="square"/>
          <a:lstStyle/>
          <a:p>
            <a:pPr marL="0" indent="0" algn="just">
              <a:buNone/>
              <a:defRPr sz="1800"/>
            </a:pPr>
            <a:r>
              <a:rPr dirty="0" err="1">
                <a:latin typeface="Times New Roman" panose="02020603050405020304" pitchFamily="18" charset="0"/>
                <a:cs typeface="Times New Roman" panose="02020603050405020304" pitchFamily="18" charset="0"/>
              </a:rPr>
              <a:t>Shalyam</a:t>
            </a:r>
            <a:r>
              <a:rPr dirty="0">
                <a:latin typeface="Times New Roman" panose="02020603050405020304" pitchFamily="18" charset="0"/>
                <a:cs typeface="Times New Roman" panose="02020603050405020304" pitchFamily="18" charset="0"/>
              </a:rPr>
              <a:t> 2.0 was held on 1st August 2025 as a one-day </a:t>
            </a:r>
            <a:r>
              <a:rPr dirty="0" err="1">
                <a:latin typeface="Times New Roman" panose="02020603050405020304" pitchFamily="18" charset="0"/>
                <a:cs typeface="Times New Roman" panose="02020603050405020304" pitchFamily="18" charset="0"/>
              </a:rPr>
              <a:t>ideathon</a:t>
            </a:r>
            <a:r>
              <a:rPr dirty="0">
                <a:latin typeface="Times New Roman" panose="02020603050405020304" pitchFamily="18" charset="0"/>
                <a:cs typeface="Times New Roman" panose="02020603050405020304" pitchFamily="18" charset="0"/>
              </a:rPr>
              <a:t>, enabling 13 student teams to pitch innovative solutions to real-world problems before judges Dr. M Manoj and Mr. Abhishek J B. The event encouraged creativity, practical problem-solving, public speaking, and entrepreneurial thinking, fostering a supportive environment for aspiring innovators to develop and refine their ideas.</a:t>
            </a:r>
          </a:p>
        </p:txBody>
      </p:sp>
      <p:pic>
        <p:nvPicPr>
          <p:cNvPr id="5" name="Picture 4">
            <a:extLst>
              <a:ext uri="{FF2B5EF4-FFF2-40B4-BE49-F238E27FC236}">
                <a16:creationId xmlns:a16="http://schemas.microsoft.com/office/drawing/2014/main" id="{1532896C-83DA-6945-1ACE-5939921B2764}"/>
              </a:ext>
            </a:extLst>
          </p:cNvPr>
          <p:cNvPicPr>
            <a:picLocks noChangeAspect="1"/>
          </p:cNvPicPr>
          <p:nvPr/>
        </p:nvPicPr>
        <p:blipFill>
          <a:blip r:embed="rId2"/>
          <a:srcRect l="1" r="-2155" b="19994"/>
          <a:stretch>
            <a:fillRect/>
          </a:stretch>
        </p:blipFill>
        <p:spPr>
          <a:xfrm>
            <a:off x="3707364" y="3010500"/>
            <a:ext cx="4777272" cy="2939144"/>
          </a:xfrm>
          <a:prstGeom prst="rect">
            <a:avLst/>
          </a:prstGeom>
        </p:spPr>
      </p:pic>
    </p:spTree>
    <p:extLst>
      <p:ext uri="{BB962C8B-B14F-4D97-AF65-F5344CB8AC3E}">
        <p14:creationId xmlns:p14="http://schemas.microsoft.com/office/powerpoint/2010/main" val="421239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sz="4000" b="1"/>
            </a:pPr>
            <a:r>
              <a:rPr u="sng" dirty="0">
                <a:latin typeface="Times New Roman" panose="02020603050405020304" pitchFamily="18" charset="0"/>
                <a:cs typeface="Times New Roman" panose="02020603050405020304" pitchFamily="18" charset="0"/>
              </a:rPr>
              <a:t>Founders’ Formula</a:t>
            </a:r>
          </a:p>
        </p:txBody>
      </p:sp>
      <p:sp>
        <p:nvSpPr>
          <p:cNvPr id="3" name="Content Placeholder 2"/>
          <p:cNvSpPr>
            <a:spLocks noGrp="1"/>
          </p:cNvSpPr>
          <p:nvPr>
            <p:ph idx="1"/>
          </p:nvPr>
        </p:nvSpPr>
        <p:spPr/>
        <p:txBody>
          <a:bodyPr wrap="square"/>
          <a:lstStyle/>
          <a:p>
            <a:pPr marL="0" indent="0" algn="just">
              <a:buNone/>
              <a:defRPr sz="1800"/>
            </a:pPr>
            <a:r>
              <a:rPr dirty="0">
                <a:latin typeface="Times New Roman" panose="02020603050405020304" pitchFamily="18" charset="0"/>
                <a:cs typeface="Times New Roman" panose="02020603050405020304" pitchFamily="18" charset="0"/>
              </a:rPr>
              <a:t>Founders’ Formula took place on 29th September 2025 and focused on refining startup ideas and evaluating entrepreneurial potential. Conducted by Pramod S, the session involved interactive group discussions, case studies, and scenario-based exercises, helping students strengthen concepts, analyze real-world challenges, and strategize market entry, equipping them to turn innovative ideas into viable ventures.</a:t>
            </a:r>
          </a:p>
        </p:txBody>
      </p:sp>
      <p:pic>
        <p:nvPicPr>
          <p:cNvPr id="5" name="Picture 4">
            <a:extLst>
              <a:ext uri="{FF2B5EF4-FFF2-40B4-BE49-F238E27FC236}">
                <a16:creationId xmlns:a16="http://schemas.microsoft.com/office/drawing/2014/main" id="{83DF0452-724F-91B0-82FA-2A62E98C9011}"/>
              </a:ext>
            </a:extLst>
          </p:cNvPr>
          <p:cNvPicPr>
            <a:picLocks noChangeAspect="1"/>
          </p:cNvPicPr>
          <p:nvPr/>
        </p:nvPicPr>
        <p:blipFill>
          <a:blip r:embed="rId2"/>
          <a:stretch>
            <a:fillRect/>
          </a:stretch>
        </p:blipFill>
        <p:spPr>
          <a:xfrm>
            <a:off x="3832976" y="3429000"/>
            <a:ext cx="4335349" cy="2537004"/>
          </a:xfrm>
          <a:prstGeom prst="rect">
            <a:avLst/>
          </a:prstGeom>
        </p:spPr>
      </p:pic>
    </p:spTree>
    <p:extLst>
      <p:ext uri="{BB962C8B-B14F-4D97-AF65-F5344CB8AC3E}">
        <p14:creationId xmlns:p14="http://schemas.microsoft.com/office/powerpoint/2010/main" val="296433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b="1" u="sng" dirty="0">
                <a:latin typeface="Times New Roman" panose="02020603050405020304" pitchFamily="18" charset="0"/>
                <a:cs typeface="Times New Roman" panose="02020603050405020304" pitchFamily="18" charset="0"/>
              </a:rPr>
              <a:t>Chatbot Building and Ideation Workshop</a:t>
            </a:r>
          </a:p>
        </p:txBody>
      </p:sp>
      <p:sp>
        <p:nvSpPr>
          <p:cNvPr id="3" name="Content Placeholder 2"/>
          <p:cNvSpPr>
            <a:spLocks noGrp="1"/>
          </p:cNvSpPr>
          <p:nvPr>
            <p:ph idx="1"/>
          </p:nvPr>
        </p:nvSpPr>
        <p:spPr/>
        <p:txBody>
          <a:bodyPr>
            <a:noAutofit/>
          </a:bodyPr>
          <a:lstStyle/>
          <a:p>
            <a:pPr marL="0" indent="0">
              <a:buNone/>
            </a:pPr>
            <a:r>
              <a:rPr sz="1800" dirty="0">
                <a:latin typeface="Times New Roman" panose="02020603050405020304" pitchFamily="18" charset="0"/>
                <a:cs typeface="Times New Roman" panose="02020603050405020304" pitchFamily="18" charset="0"/>
              </a:rPr>
              <a:t>The Chatbot Building and Ideation Workshop was conducted on 18th September 2025 at the IEDC Hall, Marian Engineering College, organized by the I</a:t>
            </a:r>
            <a:r>
              <a:rPr lang="en-US" sz="1800" dirty="0">
                <a:latin typeface="Times New Roman" panose="02020603050405020304" pitchFamily="18" charset="0"/>
                <a:cs typeface="Times New Roman" panose="02020603050405020304" pitchFamily="18" charset="0"/>
              </a:rPr>
              <a:t>nspira Marian</a:t>
            </a:r>
            <a:r>
              <a:rPr sz="1800" dirty="0">
                <a:latin typeface="Times New Roman" panose="02020603050405020304" pitchFamily="18" charset="0"/>
                <a:cs typeface="Times New Roman" panose="02020603050405020304" pitchFamily="18" charset="0"/>
              </a:rPr>
              <a:t> IEDC, CSE Department. The session began with an introduction by Dr. M. Manoj, IEDC Nodal Officer. The technical session on chatbot development using Python was led by Ms. </a:t>
            </a:r>
            <a:r>
              <a:rPr sz="1800" dirty="0" err="1">
                <a:latin typeface="Times New Roman" panose="02020603050405020304" pitchFamily="18" charset="0"/>
                <a:cs typeface="Times New Roman" panose="02020603050405020304" pitchFamily="18" charset="0"/>
              </a:rPr>
              <a:t>Manupriya</a:t>
            </a:r>
            <a:r>
              <a:rPr sz="1800" dirty="0">
                <a:latin typeface="Times New Roman" panose="02020603050405020304" pitchFamily="18" charset="0"/>
                <a:cs typeface="Times New Roman" panose="02020603050405020304" pitchFamily="18" charset="0"/>
              </a:rPr>
              <a:t> Dhanush </a:t>
            </a:r>
            <a:r>
              <a:rPr sz="1800" dirty="0" err="1">
                <a:latin typeface="Times New Roman" panose="02020603050405020304" pitchFamily="18" charset="0"/>
                <a:cs typeface="Times New Roman" panose="02020603050405020304" pitchFamily="18" charset="0"/>
              </a:rPr>
              <a:t>Vayalambron</a:t>
            </a:r>
            <a:r>
              <a:rPr sz="1800" dirty="0">
                <a:latin typeface="Times New Roman" panose="02020603050405020304" pitchFamily="18" charset="0"/>
                <a:cs typeface="Times New Roman" panose="02020603050405020304" pitchFamily="18" charset="0"/>
              </a:rPr>
              <a:t> from LBSITW, followed by an ideation and soft skills session conducted by Mr. </a:t>
            </a:r>
            <a:r>
              <a:rPr sz="1800" dirty="0" err="1">
                <a:latin typeface="Times New Roman" panose="02020603050405020304" pitchFamily="18" charset="0"/>
                <a:cs typeface="Times New Roman" panose="02020603050405020304" pitchFamily="18" charset="0"/>
              </a:rPr>
              <a:t>Druvajith</a:t>
            </a:r>
            <a:r>
              <a:rPr sz="1800" dirty="0">
                <a:latin typeface="Times New Roman" panose="02020603050405020304" pitchFamily="18" charset="0"/>
                <a:cs typeface="Times New Roman" panose="02020603050405020304" pitchFamily="18" charset="0"/>
              </a:rPr>
              <a:t> Kalita, a certified life skills trainer. The workshop provided hands-on technical exposure while fostering creativity, teamwork, and problem-solving skills among participants from the AI and CSE departments</a:t>
            </a:r>
            <a:r>
              <a:rPr sz="1800" dirty="0"/>
              <a:t>.</a:t>
            </a:r>
          </a:p>
        </p:txBody>
      </p:sp>
      <p:pic>
        <p:nvPicPr>
          <p:cNvPr id="4" name="Picture 3" descr="IMG-20251229-WA0018.jpg"/>
          <p:cNvPicPr>
            <a:picLocks noChangeAspect="1"/>
          </p:cNvPicPr>
          <p:nvPr/>
        </p:nvPicPr>
        <p:blipFill>
          <a:blip r:embed="rId2"/>
          <a:stretch>
            <a:fillRect/>
          </a:stretch>
        </p:blipFill>
        <p:spPr>
          <a:xfrm>
            <a:off x="3315384" y="3915485"/>
            <a:ext cx="5032203" cy="2517270"/>
          </a:xfrm>
          <a:prstGeom prst="rect">
            <a:avLst/>
          </a:prstGeom>
        </p:spPr>
      </p:pic>
    </p:spTree>
    <p:extLst>
      <p:ext uri="{BB962C8B-B14F-4D97-AF65-F5344CB8AC3E}">
        <p14:creationId xmlns:p14="http://schemas.microsoft.com/office/powerpoint/2010/main" val="1667058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sz="4000" b="1" u="sng" dirty="0">
                <a:latin typeface="Times New Roman" panose="02020603050405020304" pitchFamily="18" charset="0"/>
                <a:cs typeface="Times New Roman" panose="02020603050405020304" pitchFamily="18" charset="0"/>
              </a:rPr>
              <a:t>Meeting with STPI Director</a:t>
            </a:r>
          </a:p>
        </p:txBody>
      </p:sp>
      <p:sp>
        <p:nvSpPr>
          <p:cNvPr id="3" name="Content Placeholder 2"/>
          <p:cNvSpPr>
            <a:spLocks noGrp="1"/>
          </p:cNvSpPr>
          <p:nvPr>
            <p:ph idx="1"/>
          </p:nvPr>
        </p:nvSpPr>
        <p:spPr/>
        <p:txBody>
          <a:bodyPr>
            <a:normAutofit/>
          </a:bodyPr>
          <a:lstStyle/>
          <a:p>
            <a:pPr marL="0" indent="0">
              <a:buNone/>
            </a:pPr>
            <a:r>
              <a:rPr sz="1800" dirty="0">
                <a:latin typeface="Times New Roman" panose="02020603050405020304" pitchFamily="18" charset="0"/>
                <a:cs typeface="Times New Roman" panose="02020603050405020304" pitchFamily="18" charset="0"/>
              </a:rPr>
              <a:t>A meeting with Shri. Ganesh Nayak, Director of the Software Technology Park of India (STPI), was held on 13th September 2025 to discuss the establishment of a Center of Entrepreneurship in collaboration with STPI. Representatives from Marian Engineering College participated in the discussion, which focused on potential areas of partnership, support mechanisms, and opportunities to strengthen the entrepreneurial ecosystem. The meeting marked an important step toward enhancing industry–institution collaboration.</a:t>
            </a:r>
          </a:p>
        </p:txBody>
      </p:sp>
      <p:pic>
        <p:nvPicPr>
          <p:cNvPr id="4" name="Picture 3" descr="IMG-20251229-WA0015.jpg"/>
          <p:cNvPicPr>
            <a:picLocks noChangeAspect="1"/>
          </p:cNvPicPr>
          <p:nvPr/>
        </p:nvPicPr>
        <p:blipFill>
          <a:blip r:embed="rId2"/>
          <a:stretch>
            <a:fillRect/>
          </a:stretch>
        </p:blipFill>
        <p:spPr>
          <a:xfrm>
            <a:off x="3288890" y="3429000"/>
            <a:ext cx="5614219" cy="2747963"/>
          </a:xfrm>
          <a:prstGeom prst="rect">
            <a:avLst/>
          </a:prstGeom>
        </p:spPr>
      </p:pic>
    </p:spTree>
    <p:extLst>
      <p:ext uri="{BB962C8B-B14F-4D97-AF65-F5344CB8AC3E}">
        <p14:creationId xmlns:p14="http://schemas.microsoft.com/office/powerpoint/2010/main" val="90315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p:cNvSpPr>
            <a:spLocks/>
          </p:cNvSpPr>
          <p:nvPr/>
        </p:nvSpPr>
        <p:spPr>
          <a:xfrm>
            <a:off x="4204169" y="856805"/>
            <a:ext cx="4038167" cy="4105990"/>
          </a:xfrm>
          <a:prstGeom prst="rect">
            <a:avLst/>
          </a:prstGeom>
          <a:noFill/>
          <a:ln w="12700" cap="flat" cmpd="sng">
            <a:noFill/>
            <a:prstDash val="solid"/>
            <a:miter/>
          </a:ln>
        </p:spPr>
        <p:txBody>
          <a:bodyPr vert="horz" wrap="square" lIns="0" tIns="7360" rIns="0" bIns="0" anchor="t" anchorCtr="0">
            <a:prstTxWarp prst="textNoShape">
              <a:avLst/>
            </a:prstTxWarp>
            <a:spAutoFit/>
          </a:bodyPr>
          <a:lstStyle/>
          <a:p>
            <a:pPr marL="8659" algn="just">
              <a:spcBef>
                <a:spcPts val="58"/>
              </a:spcBef>
            </a:pPr>
            <a:r>
              <a:rPr lang="en-US" altLang="zh-CN" sz="1100" b="1" kern="0" dirty="0">
                <a:latin typeface="Times New Roman" charset="0"/>
                <a:ea typeface="Droid Sans" charset="0"/>
                <a:cs typeface="Times New Roman" charset="0"/>
              </a:rPr>
              <a:t>VISIO</a:t>
            </a:r>
            <a:r>
              <a:rPr lang="en-US" altLang="zh-CN" sz="1100" b="1" kern="0" dirty="0">
                <a:latin typeface="Times NR MT Pro" charset="0"/>
                <a:ea typeface="Times NR MT Pro" charset="0"/>
                <a:cs typeface="Times New Roman" charset="0"/>
              </a:rPr>
              <a:t>N:</a:t>
            </a:r>
            <a:r>
              <a:rPr lang="en-US" altLang="zh-CN" sz="1100" b="1" kern="0" spc="-4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Inspira</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Marian</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IEDC</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envisions</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creating</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a:t>
            </a:r>
            <a:r>
              <a:rPr lang="en-US" altLang="zh-CN" sz="1100" kern="0" spc="-3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dynamic</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ecosystem</a:t>
            </a:r>
            <a:r>
              <a:rPr lang="en-US" altLang="zh-CN" sz="1100" kern="0" spc="-3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where </a:t>
            </a:r>
            <a:r>
              <a:rPr lang="en-US" altLang="zh-CN" sz="1100" kern="0" dirty="0">
                <a:latin typeface="Times NR MT Pro" charset="0"/>
                <a:ea typeface="Times NR MT Pro" charset="0"/>
                <a:cs typeface="Times New Roman" charset="0"/>
              </a:rPr>
              <a:t>innovation</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thrives,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students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are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inspired</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transform</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their</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ideas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into</a:t>
            </a:r>
            <a:r>
              <a:rPr lang="en-US" altLang="zh-CN" sz="1100" kern="0" spc="-2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impactful </a:t>
            </a:r>
            <a:r>
              <a:rPr lang="en-US" altLang="zh-CN" sz="1100" kern="0" dirty="0">
                <a:latin typeface="Times NR MT Pro" charset="0"/>
                <a:ea typeface="Times NR MT Pro" charset="0"/>
                <a:cs typeface="Times New Roman" charset="0"/>
              </a:rPr>
              <a:t>solutions.</a:t>
            </a:r>
            <a:r>
              <a:rPr lang="en-US" altLang="zh-CN" sz="1100" kern="0" spc="-20" dirty="0">
                <a:latin typeface="Times NR MT Pro" charset="0"/>
                <a:ea typeface="Times NR MT Pro" charset="0"/>
                <a:cs typeface="Times New Roman" charset="0"/>
              </a:rPr>
              <a:t> </a:t>
            </a:r>
            <a:r>
              <a:rPr lang="en-US" altLang="zh-CN" sz="1100" kern="0" spc="-37" dirty="0">
                <a:latin typeface="Times NR MT Pro" charset="0"/>
                <a:ea typeface="Times NR MT Pro" charset="0"/>
                <a:cs typeface="Times New Roman" charset="0"/>
              </a:rPr>
              <a:t>We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aim</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cultivate</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a:t>
            </a:r>
            <a:r>
              <a:rPr lang="en-US" altLang="zh-CN" sz="1100" kern="0" spc="-1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entrepreneurial</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mindset</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that</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drives</a:t>
            </a:r>
            <a:r>
              <a:rPr lang="en-US" altLang="zh-CN" sz="1100" kern="0" spc="-1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positive </a:t>
            </a:r>
            <a:r>
              <a:rPr lang="en-US" altLang="zh-CN" sz="1100" kern="0" dirty="0">
                <a:latin typeface="Times NR MT Pro" charset="0"/>
                <a:ea typeface="Times NR MT Pro" charset="0"/>
                <a:cs typeface="Times New Roman" charset="0"/>
              </a:rPr>
              <a:t>change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society</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shapes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future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led</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by</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creative</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thinkers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problem-solvers.</a:t>
            </a:r>
            <a:endParaRPr lang="en-US" altLang="zh-CN" sz="1100" kern="0" dirty="0">
              <a:latin typeface="Times NR MT Pro" charset="0"/>
              <a:ea typeface="Times NR MT Pro" charset="0"/>
              <a:cs typeface="Times New Roman" charset="0"/>
            </a:endParaRPr>
          </a:p>
          <a:p>
            <a:pPr marL="8659" algn="just">
              <a:spcBef>
                <a:spcPts val="805"/>
              </a:spcBef>
            </a:pPr>
            <a:r>
              <a:rPr lang="en-US" altLang="zh-CN" sz="1100" b="1" kern="0" dirty="0">
                <a:latin typeface="Times NR MT Pro" charset="0"/>
                <a:ea typeface="Times NR MT Pro" charset="0"/>
                <a:cs typeface="Times New Roman" charset="0"/>
              </a:rPr>
              <a:t>MISSION:</a:t>
            </a:r>
            <a:r>
              <a:rPr lang="en-US" altLang="zh-CN" sz="1100" b="1"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Our</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mission</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is</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empower</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students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with</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skills,</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resources,</a:t>
            </a:r>
            <a:r>
              <a:rPr lang="en-US" altLang="zh-CN" sz="1100" kern="0" spc="-27" dirty="0">
                <a:latin typeface="Times NR MT Pro" charset="0"/>
                <a:ea typeface="Times NR MT Pro" charset="0"/>
                <a:cs typeface="Times New Roman" charset="0"/>
              </a:rPr>
              <a:t> </a:t>
            </a:r>
            <a:r>
              <a:rPr lang="en-US" altLang="zh-CN" sz="1100" kern="0" spc="-17" dirty="0">
                <a:latin typeface="Times NR MT Pro" charset="0"/>
                <a:ea typeface="Times NR MT Pro" charset="0"/>
                <a:cs typeface="Times New Roman" charset="0"/>
              </a:rPr>
              <a:t>and </a:t>
            </a:r>
            <a:r>
              <a:rPr lang="en-US" altLang="zh-CN" sz="1100" kern="0" dirty="0">
                <a:latin typeface="Times NR MT Pro" charset="0"/>
                <a:ea typeface="Times NR MT Pro" charset="0"/>
                <a:cs typeface="Times New Roman" charset="0"/>
              </a:rPr>
              <a:t>mentorship</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needed</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turn</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their</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entrepreneurial</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dreams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into</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reality.</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By</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fostering</a:t>
            </a:r>
            <a:r>
              <a:rPr lang="en-US" altLang="zh-CN" sz="1100" kern="0" spc="-20" dirty="0">
                <a:latin typeface="Times NR MT Pro" charset="0"/>
                <a:ea typeface="Times NR MT Pro" charset="0"/>
                <a:cs typeface="Times New Roman" charset="0"/>
              </a:rPr>
              <a:t> </a:t>
            </a:r>
            <a:r>
              <a:rPr lang="en-US" altLang="zh-CN" sz="1100" kern="0" spc="-34" dirty="0">
                <a:latin typeface="Times NR MT Pro" charset="0"/>
                <a:ea typeface="Times NR MT Pro" charset="0"/>
                <a:cs typeface="Times New Roman" charset="0"/>
              </a:rPr>
              <a:t>a </a:t>
            </a:r>
            <a:r>
              <a:rPr lang="en-US" altLang="zh-CN" sz="1100" kern="0" dirty="0">
                <a:latin typeface="Times NR MT Pro" charset="0"/>
                <a:ea typeface="Times NR MT Pro" charset="0"/>
                <a:cs typeface="Times New Roman" charset="0"/>
              </a:rPr>
              <a:t>culture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of</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collaboration,</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critical</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thinking,</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continuous</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learning,</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Inspira</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Marian </a:t>
            </a:r>
            <a:r>
              <a:rPr lang="en-US" altLang="zh-CN" sz="1100" kern="0" dirty="0">
                <a:latin typeface="Times NR MT Pro" charset="0"/>
                <a:ea typeface="Times NR MT Pro" charset="0"/>
                <a:cs typeface="Times New Roman" charset="0"/>
              </a:rPr>
              <a:t>IEDC</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strives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support</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growth</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of</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sustainable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startups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nurture</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future </a:t>
            </a:r>
            <a:r>
              <a:rPr lang="en-US" altLang="zh-CN" sz="1100" kern="0" dirty="0">
                <a:latin typeface="Times NR MT Pro" charset="0"/>
                <a:ea typeface="Times NR MT Pro" charset="0"/>
                <a:cs typeface="Times New Roman" charset="0"/>
              </a:rPr>
              <a:t>leaders</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who</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can</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make</a:t>
            </a:r>
            <a:r>
              <a:rPr lang="en-US" altLang="zh-CN" sz="1100" kern="0" spc="-1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a:t>
            </a:r>
            <a:r>
              <a:rPr lang="en-US" altLang="zh-CN" sz="1100" kern="0" spc="-1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difference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a:t>
            </a:r>
            <a:r>
              <a:rPr lang="en-US" altLang="zh-CN" sz="1100" kern="0" spc="-1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1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world.</a:t>
            </a:r>
            <a:endParaRPr lang="en-US" altLang="zh-CN" sz="1100" kern="0" dirty="0">
              <a:latin typeface="Times NR MT Pro" charset="0"/>
              <a:ea typeface="Times NR MT Pro" charset="0"/>
              <a:cs typeface="Times New Roman" charset="0"/>
            </a:endParaRPr>
          </a:p>
          <a:p>
            <a:pPr marL="8659" algn="just">
              <a:spcBef>
                <a:spcPts val="818"/>
              </a:spcBef>
            </a:pPr>
            <a:r>
              <a:rPr lang="en-US" altLang="zh-CN" sz="1100" kern="0" dirty="0">
                <a:latin typeface="Times NR MT Pro" charset="0"/>
                <a:ea typeface="Times NR MT Pro" charset="0"/>
                <a:cs typeface="Times New Roman" charset="0"/>
              </a:rPr>
              <a:t>At</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Inspira</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Marian</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IEDC,</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believe</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1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transformative</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power</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of</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ideas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17" dirty="0">
                <a:latin typeface="Times NR MT Pro" charset="0"/>
                <a:ea typeface="Times NR MT Pro" charset="0"/>
                <a:cs typeface="Times New Roman" charset="0"/>
              </a:rPr>
              <a:t> the </a:t>
            </a:r>
            <a:r>
              <a:rPr lang="en-US" altLang="zh-CN" sz="1100" kern="0" dirty="0">
                <a:latin typeface="Times NR MT Pro" charset="0"/>
                <a:ea typeface="Times NR MT Pro" charset="0"/>
                <a:cs typeface="Times New Roman" charset="0"/>
              </a:rPr>
              <a:t>potential</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of</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every</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student</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become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innovator</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leader.</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Through</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workshops, </a:t>
            </a:r>
            <a:r>
              <a:rPr lang="en-US" altLang="zh-CN" sz="1100" kern="0" dirty="0">
                <a:latin typeface="Times NR MT Pro" charset="0"/>
                <a:ea typeface="Times NR MT Pro" charset="0"/>
                <a:cs typeface="Times New Roman" charset="0"/>
              </a:rPr>
              <a:t>mentorship</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programs,</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networking</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opportunities,</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access</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3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cutting-</a:t>
            </a:r>
            <a:r>
              <a:rPr lang="en-US" altLang="zh-CN" sz="1100" kern="0" spc="-14" dirty="0">
                <a:latin typeface="Times NR MT Pro" charset="0"/>
                <a:ea typeface="Times NR MT Pro" charset="0"/>
                <a:cs typeface="Times New Roman" charset="0"/>
              </a:rPr>
              <a:t>edge </a:t>
            </a:r>
            <a:r>
              <a:rPr lang="en-US" altLang="zh-CN" sz="1100" kern="0" dirty="0">
                <a:latin typeface="Times NR MT Pro" charset="0"/>
                <a:ea typeface="Times NR MT Pro" charset="0"/>
                <a:cs typeface="Times New Roman" charset="0"/>
              </a:rPr>
              <a:t>resources,</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we</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create</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environment</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where</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creativity</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3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entrepreneurship </a:t>
            </a:r>
            <a:r>
              <a:rPr lang="en-US" altLang="zh-CN" sz="1100" kern="0" dirty="0">
                <a:latin typeface="Times NR MT Pro" charset="0"/>
                <a:ea typeface="Times NR MT Pro" charset="0"/>
                <a:cs typeface="Times New Roman" charset="0"/>
              </a:rPr>
              <a:t>flourish.</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Our</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initiatives</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are</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designed</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encourage</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students</a:t>
            </a:r>
            <a:r>
              <a:rPr lang="en-US" altLang="zh-CN" sz="1100" kern="0" spc="-31"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think</a:t>
            </a:r>
            <a:r>
              <a:rPr lang="en-US" altLang="zh-CN" sz="1100" kern="0" spc="-2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beyond </a:t>
            </a:r>
            <a:r>
              <a:rPr lang="en-US" altLang="zh-CN" sz="1100" kern="0" dirty="0">
                <a:latin typeface="Times NR MT Pro" charset="0"/>
                <a:ea typeface="Times NR MT Pro" charset="0"/>
                <a:cs typeface="Times New Roman" charset="0"/>
              </a:rPr>
              <a:t>traditional</a:t>
            </a:r>
            <a:r>
              <a:rPr lang="en-US" altLang="zh-CN" sz="1100" kern="0" spc="-3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boundaries,</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embrace</a:t>
            </a:r>
            <a:r>
              <a:rPr lang="en-US" altLang="zh-CN" sz="1100" kern="0" spc="-3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challenges,</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3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develop</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solutions</a:t>
            </a:r>
            <a:r>
              <a:rPr lang="en-US" altLang="zh-CN" sz="1100" kern="0" spc="-3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that</a:t>
            </a:r>
            <a:r>
              <a:rPr lang="en-US" altLang="zh-CN" sz="1100" kern="0" spc="-3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have</a:t>
            </a:r>
            <a:r>
              <a:rPr lang="en-US" altLang="zh-CN" sz="1100" kern="0" spc="-34" dirty="0">
                <a:latin typeface="Times NR MT Pro" charset="0"/>
                <a:ea typeface="Times NR MT Pro" charset="0"/>
                <a:cs typeface="Times New Roman" charset="0"/>
              </a:rPr>
              <a:t> a </a:t>
            </a:r>
            <a:r>
              <a:rPr lang="en-US" altLang="zh-CN" sz="1100" kern="0" dirty="0">
                <a:latin typeface="Times NR MT Pro" charset="0"/>
                <a:ea typeface="Times NR MT Pro" charset="0"/>
                <a:cs typeface="Times New Roman" charset="0"/>
              </a:rPr>
              <a:t>lasting</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impact</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on</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their</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communities</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world.</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By</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building</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strong</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industry </a:t>
            </a:r>
            <a:r>
              <a:rPr lang="en-US" altLang="zh-CN" sz="1100" kern="0" dirty="0">
                <a:latin typeface="Times NR MT Pro" charset="0"/>
                <a:ea typeface="Times NR MT Pro" charset="0"/>
                <a:cs typeface="Times New Roman" charset="0"/>
              </a:rPr>
              <a:t>connections</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fostering</a:t>
            </a:r>
            <a:r>
              <a:rPr lang="en-US" altLang="zh-CN" sz="1100" kern="0" spc="-1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spirit</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of</a:t>
            </a:r>
            <a:r>
              <a:rPr lang="en-US" altLang="zh-CN" sz="1100" kern="0" spc="-1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collaboration,</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aim</a:t>
            </a:r>
            <a:r>
              <a:rPr lang="en-US" altLang="zh-CN" sz="1100" kern="0" spc="-1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bridge</a:t>
            </a:r>
            <a:r>
              <a:rPr lang="en-US" altLang="zh-CN" sz="1100" kern="0" spc="-1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17" dirty="0">
                <a:latin typeface="Times NR MT Pro" charset="0"/>
                <a:ea typeface="Times NR MT Pro" charset="0"/>
                <a:cs typeface="Times New Roman" charset="0"/>
              </a:rPr>
              <a:t> gap </a:t>
            </a:r>
            <a:r>
              <a:rPr lang="en-US" altLang="zh-CN" sz="1100" kern="0" dirty="0">
                <a:latin typeface="Times NR MT Pro" charset="0"/>
                <a:ea typeface="Times NR MT Pro" charset="0"/>
                <a:cs typeface="Times New Roman" charset="0"/>
              </a:rPr>
              <a:t>between</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academic</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learning</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and</a:t>
            </a:r>
            <a:r>
              <a:rPr lang="en-US" altLang="zh-CN" sz="1100" kern="0" spc="-24"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real-</a:t>
            </a:r>
            <a:r>
              <a:rPr lang="en-US" altLang="zh-CN" sz="1100" kern="0" dirty="0">
                <a:latin typeface="Times NR MT Pro" charset="0"/>
                <a:ea typeface="Times NR MT Pro" charset="0"/>
                <a:cs typeface="Times New Roman" charset="0"/>
              </a:rPr>
              <a:t>world</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applications,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ensuring</a:t>
            </a:r>
            <a:r>
              <a:rPr lang="en-US" altLang="zh-CN" sz="1100" kern="0" spc="-24"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that</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our</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students </a:t>
            </a:r>
            <a:r>
              <a:rPr lang="en-US" altLang="zh-CN" sz="1100" kern="0" dirty="0">
                <a:latin typeface="Times NR MT Pro" charset="0"/>
                <a:ea typeface="Times NR MT Pro" charset="0"/>
                <a:cs typeface="Times New Roman" charset="0"/>
              </a:rPr>
              <a:t>are</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well-</a:t>
            </a:r>
            <a:r>
              <a:rPr lang="en-US" altLang="zh-CN" sz="1100" kern="0" dirty="0">
                <a:latin typeface="Times NR MT Pro" charset="0"/>
                <a:ea typeface="Times NR MT Pro" charset="0"/>
                <a:cs typeface="Times New Roman" charset="0"/>
              </a:rPr>
              <a:t>equipped</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to</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lead</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in</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rapidly</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evolving</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global</a:t>
            </a:r>
            <a:r>
              <a:rPr lang="en-US" altLang="zh-CN" sz="1100" kern="0" spc="-17"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landscape.</a:t>
            </a:r>
            <a:endParaRPr lang="zh-CN" altLang="en-US" sz="1100" kern="0" dirty="0">
              <a:latin typeface="Times NR MT Pro" charset="0"/>
              <a:ea typeface="Times NR MT Pro" charset="0"/>
              <a:cs typeface="Times New Roman" charset="0"/>
            </a:endParaRPr>
          </a:p>
        </p:txBody>
      </p:sp>
      <p:sp>
        <p:nvSpPr>
          <p:cNvPr id="22" name="曲线"/>
          <p:cNvSpPr>
            <a:spLocks/>
          </p:cNvSpPr>
          <p:nvPr/>
        </p:nvSpPr>
        <p:spPr>
          <a:xfrm>
            <a:off x="4095750" y="5424917"/>
            <a:ext cx="4000500" cy="0"/>
          </a:xfrm>
          <a:custGeom>
            <a:avLst/>
            <a:gdLst>
              <a:gd name="T1" fmla="*/ 0 w 21600"/>
              <a:gd name="T2" fmla="*/ 0 h 21600"/>
              <a:gd name="T3" fmla="*/ 21600 w 21600"/>
              <a:gd name="T4" fmla="*/ 0 h 21600"/>
            </a:gdLst>
            <a:ahLst/>
            <a:cxnLst/>
            <a:rect l="T1" t="T2" r="T3" b="T4"/>
            <a:pathLst>
              <a:path w="21600" h="21600">
                <a:moveTo>
                  <a:pt x="0" y="0"/>
                </a:moveTo>
                <a:lnTo>
                  <a:pt x="21600" y="0"/>
                </a:lnTo>
              </a:path>
            </a:pathLst>
          </a:custGeom>
          <a:noFill/>
          <a:ln w="12699" cap="flat" cmpd="sng">
            <a:solidFill>
              <a:srgbClr val="878787"/>
            </a:solidFill>
            <a:prstDash val="solid"/>
            <a:round/>
          </a:ln>
        </p:spPr>
        <p:txBody>
          <a:bodyPr/>
          <a:lstStyle/>
          <a:p>
            <a:endParaRPr lang="en-US"/>
          </a:p>
        </p:txBody>
      </p:sp>
    </p:spTree>
    <p:extLst>
      <p:ext uri="{BB962C8B-B14F-4D97-AF65-F5344CB8AC3E}">
        <p14:creationId xmlns:p14="http://schemas.microsoft.com/office/powerpoint/2010/main" val="159996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sz="4000" b="1" u="sng" dirty="0">
                <a:latin typeface="Times New Roman" panose="02020603050405020304" pitchFamily="18" charset="0"/>
                <a:cs typeface="Times New Roman" panose="02020603050405020304" pitchFamily="18" charset="0"/>
              </a:rPr>
              <a:t>Visit from Chinmaya Institute of Management and Technology</a:t>
            </a:r>
          </a:p>
        </p:txBody>
      </p:sp>
      <p:sp>
        <p:nvSpPr>
          <p:cNvPr id="3" name="Content Placeholder 2"/>
          <p:cNvSpPr>
            <a:spLocks noGrp="1"/>
          </p:cNvSpPr>
          <p:nvPr>
            <p:ph idx="1"/>
          </p:nvPr>
        </p:nvSpPr>
        <p:spPr/>
        <p:txBody>
          <a:bodyPr>
            <a:noAutofit/>
          </a:bodyPr>
          <a:lstStyle/>
          <a:p>
            <a:pPr marL="0" indent="0">
              <a:buNone/>
            </a:pPr>
            <a:r>
              <a:rPr sz="1800" dirty="0">
                <a:latin typeface="Times New Roman" panose="02020603050405020304" pitchFamily="18" charset="0"/>
                <a:cs typeface="Times New Roman" panose="02020603050405020304" pitchFamily="18" charset="0"/>
              </a:rPr>
              <a:t>A visit from the students and faculty of Chinmaya Institute of Management and Technology was organized on 24th September 2025 at Marian Engineering College by Inspira Marian IEDC. The session began with an overview of the IEDC ecosystem by Dr. M. Manoj, IEDC Nodal Officer, and was graced by Rev. Fr. Dr. A. R. John and Dr. Abdul Nizar, Principal of Marian Engineering College. The visiting delegates interacted with incubated startups and the IEDC </a:t>
            </a:r>
            <a:r>
              <a:rPr sz="1800" dirty="0" err="1">
                <a:latin typeface="Times New Roman" panose="02020603050405020304" pitchFamily="18" charset="0"/>
                <a:cs typeface="Times New Roman" panose="02020603050405020304" pitchFamily="18" charset="0"/>
              </a:rPr>
              <a:t>Execom</a:t>
            </a:r>
            <a:r>
              <a:rPr sz="1800" dirty="0">
                <a:latin typeface="Times New Roman" panose="02020603050405020304" pitchFamily="18" charset="0"/>
                <a:cs typeface="Times New Roman" panose="02020603050405020304" pitchFamily="18" charset="0"/>
              </a:rPr>
              <a:t> team, gaining valuable insights into the institution’s innovation and entrepreneurial ecosystem.</a:t>
            </a:r>
          </a:p>
        </p:txBody>
      </p:sp>
      <p:pic>
        <p:nvPicPr>
          <p:cNvPr id="4" name="Picture 3" descr="IMG-20251229-WA0014.jpg"/>
          <p:cNvPicPr>
            <a:picLocks noChangeAspect="1"/>
          </p:cNvPicPr>
          <p:nvPr/>
        </p:nvPicPr>
        <p:blipFill>
          <a:blip r:embed="rId2"/>
          <a:stretch>
            <a:fillRect/>
          </a:stretch>
        </p:blipFill>
        <p:spPr>
          <a:xfrm>
            <a:off x="3549690" y="3666056"/>
            <a:ext cx="4705393" cy="2645844"/>
          </a:xfrm>
          <a:prstGeom prst="rect">
            <a:avLst/>
          </a:prstGeom>
        </p:spPr>
      </p:pic>
    </p:spTree>
    <p:extLst>
      <p:ext uri="{BB962C8B-B14F-4D97-AF65-F5344CB8AC3E}">
        <p14:creationId xmlns:p14="http://schemas.microsoft.com/office/powerpoint/2010/main" val="99201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p:cNvSpPr>
            <a:spLocks noGrp="1"/>
          </p:cNvSpPr>
          <p:nvPr>
            <p:ph type="title"/>
          </p:nvPr>
        </p:nvSpPr>
        <p:spPr>
          <a:xfrm>
            <a:off x="3331029" y="222320"/>
            <a:ext cx="7332306" cy="501186"/>
          </a:xfrm>
          <a:prstGeom prst="rect">
            <a:avLst/>
          </a:prstGeom>
          <a:noFill/>
          <a:ln w="12700" cap="flat" cmpd="sng">
            <a:noFill/>
            <a:prstDash val="solid"/>
            <a:miter/>
          </a:ln>
        </p:spPr>
        <p:txBody>
          <a:bodyPr vert="horz" wrap="square" lIns="0" tIns="8659" rIns="0" bIns="0" rtlCol="0" anchor="t" anchorCtr="0">
            <a:prstTxWarp prst="textNoShape">
              <a:avLst/>
            </a:prstTxWarp>
            <a:spAutoFit/>
          </a:bodyPr>
          <a:lstStyle/>
          <a:p>
            <a:pPr marL="887533" algn="just">
              <a:lnSpc>
                <a:spcPct val="100000"/>
              </a:lnSpc>
              <a:spcBef>
                <a:spcPts val="68"/>
              </a:spcBef>
            </a:pPr>
            <a:r>
              <a:rPr lang="en-US" altLang="zh-CN" sz="3200" b="1" i="1" u="sng" kern="0" spc="-7" dirty="0">
                <a:latin typeface="Times New Roman" panose="02020603050405020304" pitchFamily="18" charset="0"/>
                <a:ea typeface="Times NR MT Pro" charset="0"/>
                <a:cs typeface="Times New Roman" panose="02020603050405020304" pitchFamily="18" charset="0"/>
              </a:rPr>
              <a:t>ACHIEVEMENTS</a:t>
            </a:r>
            <a:endParaRPr lang="zh-CN" altLang="en-US" sz="3200" b="1" i="1" u="sng" kern="0" spc="-7" dirty="0">
              <a:latin typeface="Times New Roman" panose="02020603050405020304" pitchFamily="18" charset="0"/>
              <a:ea typeface="Times NR MT Pro"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D55DF808-62D3-AAB9-428F-014ED7E1F2E1}"/>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PluggedIn was founded in Trivandrum by five Computer Science students to make IoT technology affordable and practical for everyday </a:t>
            </a:r>
            <a:r>
              <a:rPr lang="en-US" sz="1800" dirty="0" err="1">
                <a:latin typeface="Times New Roman" panose="02020603050405020304" pitchFamily="18" charset="0"/>
                <a:cs typeface="Times New Roman" panose="02020603050405020304" pitchFamily="18" charset="0"/>
              </a:rPr>
              <a:t>use.The</a:t>
            </a:r>
            <a:r>
              <a:rPr lang="en-US" sz="1800" dirty="0">
                <a:latin typeface="Times New Roman" panose="02020603050405020304" pitchFamily="18" charset="0"/>
                <a:cs typeface="Times New Roman" panose="02020603050405020304" pitchFamily="18" charset="0"/>
              </a:rPr>
              <a:t> startup began at Marian Engineering College, focusing on reliable, AI-driven solutions that improve lives through automation and </a:t>
            </a:r>
            <a:r>
              <a:rPr lang="en-US" sz="1800" dirty="0" err="1">
                <a:latin typeface="Times New Roman" panose="02020603050405020304" pitchFamily="18" charset="0"/>
                <a:cs typeface="Times New Roman" panose="02020603050405020304" pitchFamily="18" charset="0"/>
              </a:rPr>
              <a:t>connectivity.Virtually</a:t>
            </a:r>
            <a:r>
              <a:rPr lang="en-US" sz="1800" dirty="0">
                <a:latin typeface="Times New Roman" panose="02020603050405020304" pitchFamily="18" charset="0"/>
                <a:cs typeface="Times New Roman" panose="02020603050405020304" pitchFamily="18" charset="0"/>
              </a:rPr>
              <a:t> incubated at Marian TBI, PluggedIn has received DPIIT recognition under the Startup India initiative.</a:t>
            </a:r>
          </a:p>
        </p:txBody>
      </p:sp>
      <p:sp>
        <p:nvSpPr>
          <p:cNvPr id="45" name="矩形"/>
          <p:cNvSpPr>
            <a:spLocks/>
          </p:cNvSpPr>
          <p:nvPr/>
        </p:nvSpPr>
        <p:spPr>
          <a:xfrm>
            <a:off x="5072342" y="1054750"/>
            <a:ext cx="1766996" cy="439631"/>
          </a:xfrm>
          <a:prstGeom prst="rect">
            <a:avLst/>
          </a:prstGeom>
          <a:noFill/>
          <a:ln w="12700" cap="flat" cmpd="sng">
            <a:noFill/>
            <a:prstDash val="solid"/>
            <a:miter/>
          </a:ln>
        </p:spPr>
        <p:txBody>
          <a:bodyPr vert="horz" wrap="square" lIns="0" tIns="8659" rIns="0" bIns="0" anchor="t" anchorCtr="0">
            <a:prstTxWarp prst="textNoShape">
              <a:avLst/>
            </a:prstTxWarp>
            <a:spAutoFit/>
          </a:bodyPr>
          <a:lstStyle/>
          <a:p>
            <a:pPr marL="8659" algn="just">
              <a:spcBef>
                <a:spcPts val="68"/>
              </a:spcBef>
            </a:pPr>
            <a:r>
              <a:rPr lang="en-US" altLang="zh-CN" sz="955" u="sng" kern="0" spc="-41" dirty="0">
                <a:uFill>
                  <a:solidFill>
                    <a:srgbClr val="000000"/>
                  </a:solidFill>
                </a:uFill>
                <a:latin typeface="Times New Roman" charset="0"/>
                <a:ea typeface="Droid Sans" charset="0"/>
                <a:cs typeface="Times New Roman" charset="0"/>
              </a:rPr>
              <a:t> </a:t>
            </a:r>
            <a:r>
              <a:rPr lang="en-US" altLang="zh-CN" sz="2800" b="1" i="1" u="sng" kern="0" spc="-41" dirty="0">
                <a:uFill>
                  <a:solidFill>
                    <a:srgbClr val="000000"/>
                  </a:solidFill>
                </a:uFill>
                <a:latin typeface="Times New Roman" panose="02020603050405020304" pitchFamily="18" charset="0"/>
                <a:ea typeface="Droid Sans" charset="0"/>
                <a:cs typeface="Times New Roman" panose="02020603050405020304" pitchFamily="18" charset="0"/>
              </a:rPr>
              <a:t>PluggedIn</a:t>
            </a:r>
            <a:endParaRPr lang="zh-CN" altLang="en-US" sz="2800" kern="0" dirty="0">
              <a:latin typeface="Times New Roman" panose="02020603050405020304" pitchFamily="18" charset="0"/>
              <a:ea typeface="Times NR MT Pro" charset="0"/>
              <a:cs typeface="Times New Roman" panose="02020603050405020304" pitchFamily="18" charset="0"/>
            </a:endParaRPr>
          </a:p>
        </p:txBody>
      </p:sp>
      <p:pic>
        <p:nvPicPr>
          <p:cNvPr id="7" name="Picture 6">
            <a:extLst>
              <a:ext uri="{FF2B5EF4-FFF2-40B4-BE49-F238E27FC236}">
                <a16:creationId xmlns:a16="http://schemas.microsoft.com/office/drawing/2014/main" id="{AF1B6375-74BB-793A-C524-A1BA63C4E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211" y="3320606"/>
            <a:ext cx="3913258" cy="2575950"/>
          </a:xfrm>
          <a:prstGeom prst="rect">
            <a:avLst/>
          </a:prstGeom>
        </p:spPr>
      </p:pic>
    </p:spTree>
    <p:extLst>
      <p:ext uri="{BB962C8B-B14F-4D97-AF65-F5344CB8AC3E}">
        <p14:creationId xmlns:p14="http://schemas.microsoft.com/office/powerpoint/2010/main" val="136989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p:cNvSpPr>
            <a:spLocks/>
          </p:cNvSpPr>
          <p:nvPr/>
        </p:nvSpPr>
        <p:spPr>
          <a:xfrm>
            <a:off x="3885770" y="974107"/>
            <a:ext cx="4066742" cy="639750"/>
          </a:xfrm>
          <a:prstGeom prst="rect">
            <a:avLst/>
          </a:prstGeom>
          <a:noFill/>
          <a:ln w="12700" cap="flat" cmpd="sng">
            <a:noFill/>
            <a:prstDash val="solid"/>
            <a:miter/>
          </a:ln>
        </p:spPr>
        <p:txBody>
          <a:bodyPr vert="horz" wrap="square" lIns="0" tIns="8659" rIns="0" bIns="0" anchor="t" anchorCtr="0">
            <a:prstTxWarp prst="textNoShape">
              <a:avLst/>
            </a:prstTxWarp>
            <a:spAutoFit/>
          </a:bodyPr>
          <a:lstStyle/>
          <a:p>
            <a:pPr marL="8659" indent="311719" algn="just">
              <a:lnSpc>
                <a:spcPct val="142000"/>
              </a:lnSpc>
              <a:spcBef>
                <a:spcPts val="68"/>
              </a:spcBef>
            </a:pPr>
            <a:r>
              <a:rPr lang="en-US" altLang="zh-CN" sz="1000" kern="0" dirty="0">
                <a:latin typeface="Times NR MT Pro" charset="0"/>
                <a:ea typeface="Times NR MT Pro" charset="0"/>
                <a:cs typeface="Times New Roman" charset="0"/>
              </a:rPr>
              <a:t>The</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activities</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of</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Marian</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IEDC</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was</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initiated</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by</a:t>
            </a:r>
            <a:r>
              <a:rPr lang="en-US" altLang="zh-CN" sz="1000" kern="0" spc="3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formulating</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the</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IEDC</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core</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committee</a:t>
            </a:r>
            <a:r>
              <a:rPr lang="en-US" altLang="zh-CN" sz="1000" kern="0" spc="3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of</a:t>
            </a:r>
            <a:r>
              <a:rPr lang="en-US" altLang="zh-CN" sz="1000" kern="0" spc="-14"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faculty </a:t>
            </a:r>
            <a:r>
              <a:rPr lang="en-US" altLang="zh-CN" sz="1000" kern="0" dirty="0">
                <a:latin typeface="Times NR MT Pro" charset="0"/>
                <a:ea typeface="Times NR MT Pro" charset="0"/>
                <a:cs typeface="Times New Roman" charset="0"/>
              </a:rPr>
              <a:t>members</a:t>
            </a:r>
            <a:r>
              <a:rPr lang="en-US" altLang="zh-CN" sz="1000" kern="0" spc="-1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for</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the</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year</a:t>
            </a:r>
            <a:r>
              <a:rPr lang="en-US" altLang="zh-CN" sz="1000" kern="0" spc="-14"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202</a:t>
            </a:r>
            <a:r>
              <a:rPr lang="en-US" altLang="zh-CN" sz="1000" kern="0" dirty="0">
                <a:latin typeface="Times NR MT Pro" charset="0"/>
                <a:ea typeface="Times NR MT Pro" charset="0"/>
                <a:cs typeface="Times New Roman" charset="0"/>
              </a:rPr>
              <a:t>5.</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Heads</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of</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the</a:t>
            </a:r>
            <a:r>
              <a:rPr lang="en-US" altLang="zh-CN" sz="1000" kern="0" spc="-1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Departments</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of</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various</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departments</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nominated</a:t>
            </a:r>
            <a:r>
              <a:rPr lang="en-US" altLang="zh-CN" sz="1000" kern="0" spc="-1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the</a:t>
            </a:r>
            <a:r>
              <a:rPr lang="en-US" altLang="zh-CN" sz="1000" kern="0" spc="-14"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following </a:t>
            </a:r>
            <a:r>
              <a:rPr lang="en-US" altLang="zh-CN" sz="1000" kern="0" dirty="0">
                <a:latin typeface="Times NR MT Pro" charset="0"/>
                <a:ea typeface="Times NR MT Pro" charset="0"/>
                <a:cs typeface="Times New Roman" charset="0"/>
              </a:rPr>
              <a:t>faculty</a:t>
            </a:r>
            <a:r>
              <a:rPr lang="en-US" altLang="zh-CN" sz="1000" kern="0" spc="-20"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members.</a:t>
            </a:r>
            <a:endParaRPr lang="zh-CN" altLang="en-US" sz="1000" kern="0" dirty="0">
              <a:latin typeface="Times NR MT Pro" charset="0"/>
              <a:ea typeface="Times NR MT Pro" charset="0"/>
              <a:cs typeface="Times New Roman" charset="0"/>
            </a:endParaRPr>
          </a:p>
        </p:txBody>
      </p:sp>
      <p:graphicFrame>
        <p:nvGraphicFramePr>
          <p:cNvPr id="24" name="Table"/>
          <p:cNvGraphicFramePr>
            <a:graphicFrameLocks noGrp="1"/>
          </p:cNvGraphicFramePr>
          <p:nvPr>
            <p:extLst>
              <p:ext uri="{D42A27DB-BD31-4B8C-83A1-F6EECF244321}">
                <p14:modId xmlns:p14="http://schemas.microsoft.com/office/powerpoint/2010/main" val="1037858917"/>
              </p:ext>
            </p:extLst>
          </p:nvPr>
        </p:nvGraphicFramePr>
        <p:xfrm>
          <a:off x="3985347" y="1762114"/>
          <a:ext cx="4052090" cy="1821313"/>
        </p:xfrm>
        <a:graphic>
          <a:graphicData uri="http://schemas.openxmlformats.org/drawingml/2006/table">
            <a:tbl>
              <a:tblPr bandRow="1">
                <a:noFill/>
              </a:tblPr>
              <a:tblGrid>
                <a:gridCol w="623359">
                  <a:extLst>
                    <a:ext uri="{9D8B030D-6E8A-4147-A177-3AD203B41FA5}">
                      <a16:colId xmlns:a16="http://schemas.microsoft.com/office/drawing/2014/main" val="20000"/>
                    </a:ext>
                  </a:extLst>
                </a:gridCol>
                <a:gridCol w="1402677">
                  <a:extLst>
                    <a:ext uri="{9D8B030D-6E8A-4147-A177-3AD203B41FA5}">
                      <a16:colId xmlns:a16="http://schemas.microsoft.com/office/drawing/2014/main" val="20001"/>
                    </a:ext>
                  </a:extLst>
                </a:gridCol>
                <a:gridCol w="1013027">
                  <a:extLst>
                    <a:ext uri="{9D8B030D-6E8A-4147-A177-3AD203B41FA5}">
                      <a16:colId xmlns:a16="http://schemas.microsoft.com/office/drawing/2014/main" val="20002"/>
                    </a:ext>
                  </a:extLst>
                </a:gridCol>
                <a:gridCol w="1013027">
                  <a:extLst>
                    <a:ext uri="{9D8B030D-6E8A-4147-A177-3AD203B41FA5}">
                      <a16:colId xmlns:a16="http://schemas.microsoft.com/office/drawing/2014/main" val="20003"/>
                    </a:ext>
                  </a:extLst>
                </a:gridCol>
              </a:tblGrid>
              <a:tr h="184818">
                <a:tc>
                  <a:txBody>
                    <a:bodyPr/>
                    <a:lstStyle/>
                    <a:p>
                      <a:pPr marL="0" indent="0" algn="ctr">
                        <a:lnSpc>
                          <a:spcPct val="100000"/>
                        </a:lnSpc>
                        <a:spcBef>
                          <a:spcPts val="40"/>
                        </a:spcBef>
                        <a:spcAft>
                          <a:spcPts val="0"/>
                        </a:spcAft>
                        <a:buNone/>
                      </a:pPr>
                      <a:r>
                        <a:rPr lang="en-US" altLang="zh-CN" sz="700" b="1" i="0" u="none" strike="noStrike" kern="0" cap="none" spc="0" baseline="0">
                          <a:solidFill>
                            <a:schemeClr val="tx1"/>
                          </a:solidFill>
                          <a:latin typeface="Times New Roman" charset="0"/>
                          <a:ea typeface="宋体" charset="0"/>
                          <a:cs typeface="Times New Roman" charset="0"/>
                        </a:rPr>
                        <a:t>Sl</a:t>
                      </a:r>
                      <a:r>
                        <a:rPr lang="en-US" altLang="zh-CN" sz="700" b="1" i="0" u="none" strike="noStrike" kern="0" cap="none" spc="-15" baseline="0">
                          <a:solidFill>
                            <a:schemeClr val="tx1"/>
                          </a:solidFill>
                          <a:latin typeface="Times New Roman" charset="0"/>
                          <a:ea typeface="宋体" charset="0"/>
                          <a:cs typeface="Times New Roman" charset="0"/>
                        </a:rPr>
                        <a:t> </a:t>
                      </a:r>
                      <a:r>
                        <a:rPr lang="en-US" altLang="zh-CN" sz="700" b="1" i="0" u="none" strike="noStrike" kern="0" cap="none" spc="-25" baseline="0">
                          <a:solidFill>
                            <a:schemeClr val="tx1"/>
                          </a:solidFill>
                          <a:latin typeface="Times New Roman" charset="0"/>
                          <a:ea typeface="宋体" charset="0"/>
                          <a:cs typeface="Times New Roman" charset="0"/>
                        </a:rPr>
                        <a:t>No</a:t>
                      </a:r>
                      <a:endParaRPr lang="zh-CN" altLang="en-US" sz="700" b="0" i="0" u="none" strike="noStrike" kern="0" cap="none" spc="0" baseline="0">
                        <a:solidFill>
                          <a:schemeClr val="tx1"/>
                        </a:solidFill>
                        <a:latin typeface="Times New Roman" charset="0"/>
                        <a:ea typeface="宋体" charset="0"/>
                        <a:cs typeface="Times New Roman" charset="0"/>
                      </a:endParaRPr>
                    </a:p>
                  </a:txBody>
                  <a:tcPr marL="0" marR="0" marT="3464"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40"/>
                        </a:spcBef>
                        <a:spcAft>
                          <a:spcPts val="0"/>
                        </a:spcAft>
                        <a:buNone/>
                      </a:pPr>
                      <a:r>
                        <a:rPr lang="en-US" altLang="zh-CN" sz="700" b="1" i="0" u="none" strike="noStrike" kern="0" cap="none" spc="-20" baseline="0">
                          <a:solidFill>
                            <a:schemeClr val="tx1"/>
                          </a:solidFill>
                          <a:latin typeface="Times New Roman" charset="0"/>
                          <a:ea typeface="宋体" charset="0"/>
                          <a:cs typeface="Times New Roman" charset="0"/>
                        </a:rPr>
                        <a:t>Name</a:t>
                      </a:r>
                      <a:endParaRPr lang="zh-CN" altLang="en-US" sz="700" b="0" i="0" u="none" strike="noStrike" kern="0" cap="none" spc="0" baseline="0">
                        <a:solidFill>
                          <a:schemeClr val="tx1"/>
                        </a:solidFill>
                        <a:latin typeface="Times New Roman" charset="0"/>
                        <a:ea typeface="宋体" charset="0"/>
                        <a:cs typeface="Times New Roman" charset="0"/>
                      </a:endParaRPr>
                    </a:p>
                  </a:txBody>
                  <a:tcPr marL="0" marR="0" marT="3464"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40"/>
                        </a:spcBef>
                        <a:spcAft>
                          <a:spcPts val="0"/>
                        </a:spcAft>
                        <a:buNone/>
                      </a:pPr>
                      <a:r>
                        <a:rPr lang="en-US" altLang="zh-CN" sz="700" b="1" i="0" u="none" strike="noStrike" kern="0" cap="none" spc="-10" baseline="0">
                          <a:solidFill>
                            <a:schemeClr val="tx1"/>
                          </a:solidFill>
                          <a:latin typeface="Times New Roman" charset="0"/>
                          <a:ea typeface="宋体" charset="0"/>
                          <a:cs typeface="Times New Roman" charset="0"/>
                        </a:rPr>
                        <a:t>Designation</a:t>
                      </a:r>
                      <a:endParaRPr lang="zh-CN" altLang="en-US" sz="700" b="0" i="0" u="none" strike="noStrike" kern="0" cap="none" spc="0" baseline="0">
                        <a:solidFill>
                          <a:schemeClr val="tx1"/>
                        </a:solidFill>
                        <a:latin typeface="Times New Roman" charset="0"/>
                        <a:ea typeface="宋体" charset="0"/>
                        <a:cs typeface="Times New Roman" charset="0"/>
                      </a:endParaRPr>
                    </a:p>
                  </a:txBody>
                  <a:tcPr marL="0" marR="0" marT="3464"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40"/>
                        </a:spcBef>
                        <a:spcAft>
                          <a:spcPts val="0"/>
                        </a:spcAft>
                        <a:buNone/>
                      </a:pPr>
                      <a:r>
                        <a:rPr lang="en-US" altLang="zh-CN" sz="700" b="1" i="0" u="none" strike="noStrike" kern="0" cap="none" spc="-10" baseline="0">
                          <a:solidFill>
                            <a:schemeClr val="tx1"/>
                          </a:solidFill>
                          <a:latin typeface="Times New Roman" charset="0"/>
                          <a:ea typeface="宋体" charset="0"/>
                          <a:cs typeface="Times New Roman" charset="0"/>
                        </a:rPr>
                        <a:t>Department</a:t>
                      </a:r>
                      <a:endParaRPr lang="zh-CN" altLang="en-US" sz="700" b="0" i="0" u="none" strike="noStrike" kern="0" cap="none" spc="0" baseline="0">
                        <a:solidFill>
                          <a:schemeClr val="tx1"/>
                        </a:solidFill>
                        <a:latin typeface="Times New Roman" charset="0"/>
                        <a:ea typeface="宋体" charset="0"/>
                        <a:cs typeface="Times New Roman" charset="0"/>
                      </a:endParaRPr>
                    </a:p>
                  </a:txBody>
                  <a:tcPr marL="0" marR="0" marT="3464"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0"/>
                  </a:ext>
                </a:extLst>
              </a:tr>
              <a:tr h="183085">
                <a:tc>
                  <a:txBody>
                    <a:bodyPr/>
                    <a:lstStyle/>
                    <a:p>
                      <a:pPr marL="0" indent="0" algn="ctr">
                        <a:lnSpc>
                          <a:spcPct val="100000"/>
                        </a:lnSpc>
                        <a:spcBef>
                          <a:spcPts val="15"/>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1</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299"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ct val="100000"/>
                        </a:lnSpc>
                        <a:spcBef>
                          <a:spcPts val="15"/>
                        </a:spcBef>
                        <a:spcAft>
                          <a:spcPts val="0"/>
                        </a:spcAft>
                        <a:buNone/>
                      </a:pPr>
                      <a:r>
                        <a:rPr lang="en-US" altLang="zh-CN" sz="700" b="0" i="0" u="none" strike="noStrike" kern="0" cap="none" spc="-10" baseline="0">
                          <a:solidFill>
                            <a:schemeClr val="tx1"/>
                          </a:solidFill>
                          <a:latin typeface="Times NR MT Pro" charset="0"/>
                          <a:ea typeface="Times NR MT Pro" charset="0"/>
                          <a:cs typeface="Times New Roman" charset="0"/>
                        </a:rPr>
                        <a:t>Dr.</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0" baseline="0">
                          <a:solidFill>
                            <a:schemeClr val="tx1"/>
                          </a:solidFill>
                          <a:latin typeface="Times NR MT Pro" charset="0"/>
                          <a:ea typeface="Times NR MT Pro" charset="0"/>
                          <a:cs typeface="Times New Roman" charset="0"/>
                        </a:rPr>
                        <a:t>M.</a:t>
                      </a:r>
                      <a:r>
                        <a:rPr lang="en-US" altLang="zh-CN" sz="700" b="0" i="0" u="none" strike="noStrike" kern="0" cap="none" spc="-30" baseline="0">
                          <a:solidFill>
                            <a:schemeClr val="tx1"/>
                          </a:solidFill>
                          <a:latin typeface="Times NR MT Pro" charset="0"/>
                          <a:ea typeface="Times NR MT Pro" charset="0"/>
                          <a:cs typeface="Times New Roman" charset="0"/>
                        </a:rPr>
                        <a:t> Manoj</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299"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15"/>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Nodal</a:t>
                      </a:r>
                      <a:r>
                        <a:rPr lang="en-US" altLang="zh-CN" sz="700" b="0" i="0" u="none" strike="noStrike" kern="0" cap="none" spc="-4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Officer</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299"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1"/>
                  </a:ext>
                </a:extLst>
              </a:tr>
              <a:tr h="181786">
                <a:tc>
                  <a:txBody>
                    <a:bodyPr/>
                    <a:lstStyle/>
                    <a:p>
                      <a:pPr marL="0" indent="0" algn="ctr">
                        <a:lnSpc>
                          <a:spcPts val="1310"/>
                        </a:lnSpc>
                        <a:spcBef>
                          <a:spcPct val="2000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2</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ts val="1310"/>
                        </a:lnSpc>
                        <a:spcBef>
                          <a:spcPct val="20000"/>
                        </a:spcBef>
                        <a:spcAft>
                          <a:spcPts val="0"/>
                        </a:spcAft>
                        <a:buNone/>
                      </a:pPr>
                      <a:r>
                        <a:rPr lang="en-US" altLang="zh-CN" sz="700" b="0" i="0" u="none" strike="noStrike" kern="0" cap="none" spc="0" baseline="0" dirty="0">
                          <a:solidFill>
                            <a:schemeClr val="tx1"/>
                          </a:solidFill>
                          <a:latin typeface="Times NR MT Pro" charset="0"/>
                          <a:ea typeface="Times NR MT Pro" charset="0"/>
                          <a:cs typeface="Times New Roman" charset="0"/>
                        </a:rPr>
                        <a:t>Abishek</a:t>
                      </a:r>
                      <a:endParaRPr lang="zh-CN" altLang="en-US" sz="700" b="0" i="0" u="none" strike="noStrike" kern="0" cap="none" spc="0" baseline="0" dirty="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ts val="1310"/>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Assistant</a:t>
                      </a:r>
                      <a:r>
                        <a:rPr lang="en-US" altLang="zh-CN" sz="700" b="0" i="0" u="none" strike="noStrike" kern="0" cap="none" spc="-40" baseline="0">
                          <a:solidFill>
                            <a:schemeClr val="tx1"/>
                          </a:solidFill>
                          <a:latin typeface="Times NR MT Pro" charset="0"/>
                          <a:ea typeface="Times NR MT Pro" charset="0"/>
                          <a:cs typeface="Times New Roman" charset="0"/>
                        </a:rPr>
                        <a:t> </a:t>
                      </a:r>
                      <a:r>
                        <a:rPr lang="en-US" altLang="zh-CN" sz="700" b="0" i="0" u="none" strike="noStrike" kern="0" cap="none" spc="0" baseline="0">
                          <a:solidFill>
                            <a:schemeClr val="tx1"/>
                          </a:solidFill>
                          <a:latin typeface="Times NR MT Pro" charset="0"/>
                          <a:ea typeface="Times NR MT Pro" charset="0"/>
                          <a:cs typeface="Times New Roman" charset="0"/>
                        </a:rPr>
                        <a:t>Nodal</a:t>
                      </a:r>
                      <a:r>
                        <a:rPr lang="en-US" altLang="zh-CN" sz="700" b="0" i="0" u="none" strike="noStrike" kern="0" cap="none" spc="-35"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Officer</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2"/>
                  </a:ext>
                </a:extLst>
              </a:tr>
              <a:tr h="172694">
                <a:tc>
                  <a:txBody>
                    <a:bodyPr/>
                    <a:lstStyle/>
                    <a:p>
                      <a:pPr marL="0" indent="0" algn="ctr">
                        <a:lnSpc>
                          <a:spcPts val="1280"/>
                        </a:lnSpc>
                        <a:spcBef>
                          <a:spcPct val="2000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3</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ts val="1280"/>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Sreena</a:t>
                      </a:r>
                      <a:r>
                        <a:rPr lang="en-US" altLang="zh-CN" sz="700" b="0" i="0" u="none" strike="noStrike" kern="0" cap="none" spc="-35"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Ragul</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ts val="1280"/>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ts val="1280"/>
                        </a:lnSpc>
                        <a:spcBef>
                          <a:spcPct val="20000"/>
                        </a:spcBef>
                        <a:spcAft>
                          <a:spcPts val="0"/>
                        </a:spcAft>
                        <a:buNone/>
                      </a:pPr>
                      <a:r>
                        <a:rPr lang="en-US" altLang="zh-CN" sz="700" b="0" i="0" u="none" strike="noStrike" kern="0" cap="none" spc="-25" baseline="0">
                          <a:solidFill>
                            <a:schemeClr val="tx1"/>
                          </a:solidFill>
                          <a:latin typeface="Times NR MT Pro" charset="0"/>
                          <a:ea typeface="Times NR MT Pro" charset="0"/>
                          <a:cs typeface="Times New Roman" charset="0"/>
                        </a:rPr>
                        <a:t>ECE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3"/>
                  </a:ext>
                </a:extLst>
              </a:tr>
              <a:tr h="184383">
                <a:tc>
                  <a:txBody>
                    <a:bodyPr/>
                    <a:lstStyle/>
                    <a:p>
                      <a:pPr marL="0" indent="0" algn="ctr">
                        <a:lnSpc>
                          <a:spcPct val="100000"/>
                        </a:lnSpc>
                        <a:spcBef>
                          <a:spcPts val="3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4</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2598"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ct val="100000"/>
                        </a:lnSpc>
                        <a:spcBef>
                          <a:spcPts val="3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Sonia</a:t>
                      </a:r>
                      <a:r>
                        <a:rPr lang="en-US" altLang="zh-CN" sz="700" b="0" i="0" u="none" strike="noStrike" kern="0" cap="none" spc="-20" baseline="0">
                          <a:solidFill>
                            <a:schemeClr val="tx1"/>
                          </a:solidFill>
                          <a:latin typeface="Times NR MT Pro" charset="0"/>
                          <a:ea typeface="Times NR MT Pro" charset="0"/>
                          <a:cs typeface="Times New Roman" charset="0"/>
                        </a:rPr>
                        <a:t> </a:t>
                      </a:r>
                      <a:r>
                        <a:rPr lang="en-US" altLang="zh-CN" sz="700" b="0" i="0" u="none" strike="noStrike" kern="0" cap="none" spc="0" baseline="0">
                          <a:solidFill>
                            <a:schemeClr val="tx1"/>
                          </a:solidFill>
                          <a:latin typeface="Times NR MT Pro" charset="0"/>
                          <a:ea typeface="Times NR MT Pro" charset="0"/>
                          <a:cs typeface="Times New Roman" charset="0"/>
                        </a:rPr>
                        <a:t>S</a:t>
                      </a:r>
                      <a:r>
                        <a:rPr lang="en-US" altLang="zh-CN" sz="700" b="0" i="0" u="none" strike="noStrike" kern="0" cap="none" spc="-20" baseline="0">
                          <a:solidFill>
                            <a:schemeClr val="tx1"/>
                          </a:solidFill>
                          <a:latin typeface="Times NR MT Pro" charset="0"/>
                          <a:ea typeface="Times NR MT Pro" charset="0"/>
                          <a:cs typeface="Times New Roman" charset="0"/>
                        </a:rPr>
                        <a:t> </a:t>
                      </a:r>
                      <a:r>
                        <a:rPr lang="en-US" altLang="zh-CN" sz="700" b="0" i="0" u="none" strike="noStrike" kern="0" cap="none" spc="-25" baseline="0">
                          <a:solidFill>
                            <a:schemeClr val="tx1"/>
                          </a:solidFill>
                          <a:latin typeface="Times NR MT Pro" charset="0"/>
                          <a:ea typeface="Times NR MT Pro" charset="0"/>
                          <a:cs typeface="Times New Roman" charset="0"/>
                        </a:rPr>
                        <a:t>Raj</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2598"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3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2598"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30"/>
                        </a:spcBef>
                        <a:spcAft>
                          <a:spcPts val="0"/>
                        </a:spcAft>
                        <a:buNone/>
                      </a:pPr>
                      <a:r>
                        <a:rPr lang="en-US" altLang="zh-CN" sz="700" b="0" i="0" u="none" strike="noStrike" kern="0" cap="none" spc="-25" baseline="0">
                          <a:solidFill>
                            <a:schemeClr val="tx1"/>
                          </a:solidFill>
                          <a:latin typeface="Times NR MT Pro" charset="0"/>
                          <a:ea typeface="Times NR MT Pro" charset="0"/>
                          <a:cs typeface="Times New Roman" charset="0"/>
                        </a:rPr>
                        <a:t>ME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2598"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4"/>
                  </a:ext>
                </a:extLst>
              </a:tr>
              <a:tr h="181786">
                <a:tc>
                  <a:txBody>
                    <a:bodyPr/>
                    <a:lstStyle/>
                    <a:p>
                      <a:pPr marL="0" indent="0" algn="ctr">
                        <a:lnSpc>
                          <a:spcPct val="100000"/>
                        </a:lnSpc>
                        <a:spcBef>
                          <a:spcPts val="5"/>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5</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ct val="100000"/>
                        </a:lnSpc>
                        <a:spcBef>
                          <a:spcPts val="5"/>
                        </a:spcBef>
                        <a:spcAft>
                          <a:spcPts val="0"/>
                        </a:spcAft>
                        <a:buNone/>
                      </a:pPr>
                      <a:r>
                        <a:rPr lang="en-US" altLang="zh-CN" sz="700" b="0" i="0" u="none" strike="noStrike" kern="0" cap="none" spc="-10" baseline="0">
                          <a:solidFill>
                            <a:schemeClr val="tx1"/>
                          </a:solidFill>
                          <a:latin typeface="Times NR MT Pro" charset="0"/>
                          <a:ea typeface="Times NR MT Pro" charset="0"/>
                          <a:cs typeface="Times New Roman" charset="0"/>
                        </a:rPr>
                        <a:t>Keerthi</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5"/>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5"/>
                        </a:spcBef>
                        <a:spcAft>
                          <a:spcPts val="0"/>
                        </a:spcAft>
                        <a:buNone/>
                      </a:pPr>
                      <a:r>
                        <a:rPr lang="en-US" altLang="zh-CN" sz="700" b="0" i="0" u="none" strike="noStrike" kern="0" cap="none" spc="-25" baseline="0">
                          <a:solidFill>
                            <a:schemeClr val="tx1"/>
                          </a:solidFill>
                          <a:latin typeface="Times NR MT Pro" charset="0"/>
                          <a:ea typeface="Times NR MT Pro" charset="0"/>
                          <a:cs typeface="Times New Roman" charset="0"/>
                        </a:rPr>
                        <a:t>CSE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5"/>
                  </a:ext>
                </a:extLst>
              </a:tr>
              <a:tr h="173129">
                <a:tc>
                  <a:txBody>
                    <a:bodyPr/>
                    <a:lstStyle/>
                    <a:p>
                      <a:pPr marL="0" indent="0" algn="ctr">
                        <a:lnSpc>
                          <a:spcPts val="1300"/>
                        </a:lnSpc>
                        <a:spcBef>
                          <a:spcPct val="2000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6</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ts val="1300"/>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Asha</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Davood</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ts val="1300"/>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350" indent="0" algn="ctr">
                        <a:lnSpc>
                          <a:spcPts val="1300"/>
                        </a:lnSpc>
                        <a:spcBef>
                          <a:spcPct val="20000"/>
                        </a:spcBef>
                        <a:spcAft>
                          <a:spcPts val="0"/>
                        </a:spcAft>
                        <a:buNone/>
                      </a:pPr>
                      <a:r>
                        <a:rPr lang="en-US" altLang="zh-CN" sz="700" b="0" i="0" u="none" strike="noStrike" kern="0" cap="none" spc="-25" baseline="0">
                          <a:solidFill>
                            <a:schemeClr val="tx1"/>
                          </a:solidFill>
                          <a:latin typeface="Times NR MT Pro" charset="0"/>
                          <a:ea typeface="Times NR MT Pro" charset="0"/>
                          <a:cs typeface="Times New Roman" charset="0"/>
                        </a:rPr>
                        <a:t>CE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6"/>
                  </a:ext>
                </a:extLst>
              </a:tr>
              <a:tr h="185682">
                <a:tc>
                  <a:txBody>
                    <a:bodyPr/>
                    <a:lstStyle/>
                    <a:p>
                      <a:pPr marL="0" indent="0" algn="ctr">
                        <a:lnSpc>
                          <a:spcPct val="100000"/>
                        </a:lnSpc>
                        <a:spcBef>
                          <a:spcPts val="5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7</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ct val="100000"/>
                        </a:lnSpc>
                        <a:spcBef>
                          <a:spcPts val="5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Sumithra</a:t>
                      </a:r>
                      <a:r>
                        <a:rPr lang="en-US" altLang="zh-CN" sz="700" b="0" i="0" u="none" strike="noStrike" kern="0" cap="none" spc="-40" baseline="0">
                          <a:solidFill>
                            <a:schemeClr val="tx1"/>
                          </a:solidFill>
                          <a:latin typeface="Times NR MT Pro" charset="0"/>
                          <a:ea typeface="Times NR MT Pro" charset="0"/>
                          <a:cs typeface="Times New Roman" charset="0"/>
                        </a:rPr>
                        <a:t> </a:t>
                      </a:r>
                      <a:r>
                        <a:rPr lang="en-US" altLang="zh-CN" sz="700" b="0" i="0" u="none" strike="noStrike" kern="0" cap="none" spc="-50" baseline="0">
                          <a:solidFill>
                            <a:schemeClr val="tx1"/>
                          </a:solidFill>
                          <a:latin typeface="Times NR MT Pro" charset="0"/>
                          <a:ea typeface="Times NR MT Pro" charset="0"/>
                          <a:cs typeface="Times New Roman" charset="0"/>
                        </a:rPr>
                        <a:t>K</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5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50"/>
                        </a:spcBef>
                        <a:spcAft>
                          <a:spcPts val="0"/>
                        </a:spcAft>
                        <a:buNone/>
                      </a:pPr>
                      <a:r>
                        <a:rPr lang="en-US" altLang="zh-CN" sz="700" b="0" i="0" u="none" strike="noStrike" kern="0" cap="none" spc="-25" baseline="0">
                          <a:solidFill>
                            <a:schemeClr val="tx1"/>
                          </a:solidFill>
                          <a:latin typeface="Times NR MT Pro" charset="0"/>
                          <a:ea typeface="Times NR MT Pro" charset="0"/>
                          <a:cs typeface="Times New Roman" charset="0"/>
                        </a:rPr>
                        <a:t>EEE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433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7"/>
                  </a:ext>
                </a:extLst>
              </a:tr>
              <a:tr h="183507">
                <a:tc>
                  <a:txBody>
                    <a:bodyPr/>
                    <a:lstStyle/>
                    <a:p>
                      <a:pPr marL="0" indent="0" algn="ctr">
                        <a:lnSpc>
                          <a:spcPct val="100000"/>
                        </a:lnSpc>
                        <a:spcBef>
                          <a:spcPts val="2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8</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732"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ct val="100000"/>
                        </a:lnSpc>
                        <a:spcBef>
                          <a:spcPts val="20"/>
                        </a:spcBef>
                        <a:spcAft>
                          <a:spcPts val="0"/>
                        </a:spcAft>
                        <a:buNone/>
                      </a:pPr>
                      <a:r>
                        <a:rPr lang="en-US" altLang="zh-CN" sz="700" b="0" i="0" u="none" strike="noStrike" kern="0" cap="none" spc="-10" baseline="0">
                          <a:solidFill>
                            <a:schemeClr val="tx1"/>
                          </a:solidFill>
                          <a:latin typeface="Times NR MT Pro" charset="0"/>
                          <a:ea typeface="Times NR MT Pro" charset="0"/>
                          <a:cs typeface="Times New Roman" charset="0"/>
                        </a:rPr>
                        <a:t>Abishek</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732"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2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732"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ct val="100000"/>
                        </a:lnSpc>
                        <a:spcBef>
                          <a:spcPts val="20"/>
                        </a:spcBef>
                        <a:spcAft>
                          <a:spcPts val="0"/>
                        </a:spcAft>
                        <a:buNone/>
                      </a:pPr>
                      <a:r>
                        <a:rPr lang="en-US" altLang="zh-CN" sz="700" b="0" i="0" u="none" strike="noStrike" kern="0" cap="none" spc="-25" baseline="0">
                          <a:solidFill>
                            <a:schemeClr val="tx1"/>
                          </a:solidFill>
                          <a:latin typeface="Times NR MT Pro" charset="0"/>
                          <a:ea typeface="Times NR MT Pro" charset="0"/>
                          <a:cs typeface="Times New Roman" charset="0"/>
                        </a:rPr>
                        <a:t>ES</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1732"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8"/>
                  </a:ext>
                </a:extLst>
              </a:tr>
              <a:tr h="190443">
                <a:tc>
                  <a:txBody>
                    <a:bodyPr/>
                    <a:lstStyle/>
                    <a:p>
                      <a:pPr marL="0" indent="0" algn="ctr">
                        <a:lnSpc>
                          <a:spcPts val="1315"/>
                        </a:lnSpc>
                        <a:spcBef>
                          <a:spcPct val="20000"/>
                        </a:spcBef>
                        <a:spcAft>
                          <a:spcPts val="0"/>
                        </a:spcAft>
                        <a:buNone/>
                      </a:pPr>
                      <a:r>
                        <a:rPr lang="en-US" altLang="zh-CN" sz="700" b="0" i="0" u="none" strike="noStrike" kern="0" cap="none" spc="-50" baseline="0">
                          <a:solidFill>
                            <a:schemeClr val="tx1"/>
                          </a:solidFill>
                          <a:latin typeface="Times NR MT Pro" charset="0"/>
                          <a:ea typeface="Times NR MT Pro" charset="0"/>
                          <a:cs typeface="Times New Roman" charset="0"/>
                        </a:rPr>
                        <a:t>9</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69215" indent="0" algn="l">
                        <a:lnSpc>
                          <a:spcPts val="1315"/>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Ashwathy</a:t>
                      </a:r>
                      <a:r>
                        <a:rPr lang="en-US" altLang="zh-CN" sz="700" b="0" i="0" u="none" strike="noStrike" kern="0" cap="none" spc="-35" baseline="0">
                          <a:solidFill>
                            <a:schemeClr val="tx1"/>
                          </a:solidFill>
                          <a:latin typeface="Times NR MT Pro" charset="0"/>
                          <a:ea typeface="Times NR MT Pro" charset="0"/>
                          <a:cs typeface="Times New Roman" charset="0"/>
                        </a:rPr>
                        <a:t> </a:t>
                      </a:r>
                      <a:r>
                        <a:rPr lang="en-US" altLang="zh-CN" sz="700" b="0" i="0" u="none" strike="noStrike" kern="0" cap="none" spc="0" baseline="0">
                          <a:solidFill>
                            <a:schemeClr val="tx1"/>
                          </a:solidFill>
                          <a:latin typeface="Times NR MT Pro" charset="0"/>
                          <a:ea typeface="Times NR MT Pro" charset="0"/>
                          <a:cs typeface="Times New Roman" charset="0"/>
                        </a:rPr>
                        <a:t>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50" baseline="0">
                          <a:solidFill>
                            <a:schemeClr val="tx1"/>
                          </a:solidFill>
                          <a:latin typeface="Times NR MT Pro" charset="0"/>
                          <a:ea typeface="Times NR MT Pro" charset="0"/>
                          <a:cs typeface="Times New Roman" charset="0"/>
                        </a:rPr>
                        <a:t>K</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ts val="1315"/>
                        </a:lnSpc>
                        <a:spcBef>
                          <a:spcPct val="20000"/>
                        </a:spcBef>
                        <a:spcAft>
                          <a:spcPts val="0"/>
                        </a:spcAft>
                        <a:buNone/>
                      </a:pPr>
                      <a:r>
                        <a:rPr lang="en-US" altLang="zh-CN" sz="700" b="0" i="0" u="none" strike="noStrike" kern="0" cap="none" spc="0" baseline="0">
                          <a:solidFill>
                            <a:schemeClr val="tx1"/>
                          </a:solidFill>
                          <a:latin typeface="Times NR MT Pro" charset="0"/>
                          <a:ea typeface="Times NR MT Pro" charset="0"/>
                          <a:cs typeface="Times New Roman" charset="0"/>
                        </a:rPr>
                        <a:t>Dept.</a:t>
                      </a:r>
                      <a:r>
                        <a:rPr lang="en-US" altLang="zh-CN" sz="700" b="0" i="0" u="none" strike="noStrike" kern="0" cap="none" spc="-30" baseline="0">
                          <a:solidFill>
                            <a:schemeClr val="tx1"/>
                          </a:solidFill>
                          <a:latin typeface="Times NR MT Pro" charset="0"/>
                          <a:ea typeface="Times NR MT Pro" charset="0"/>
                          <a:cs typeface="Times New Roman" charset="0"/>
                        </a:rPr>
                        <a:t> </a:t>
                      </a:r>
                      <a:r>
                        <a:rPr lang="en-US" altLang="zh-CN" sz="700" b="0" i="0" u="none" strike="noStrike" kern="0" cap="none" spc="-10" baseline="0">
                          <a:solidFill>
                            <a:schemeClr val="tx1"/>
                          </a:solidFill>
                          <a:latin typeface="Times NR MT Pro" charset="0"/>
                          <a:ea typeface="Times NR MT Pro" charset="0"/>
                          <a:cs typeface="Times New Roman" charset="0"/>
                        </a:rPr>
                        <a:t>Representative</a:t>
                      </a:r>
                      <a:endParaRPr lang="zh-CN" altLang="en-US" sz="700" b="0" i="0" u="none" strike="noStrike" kern="0" cap="none" spc="0" baseline="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a:lnSpc>
                          <a:spcPts val="1315"/>
                        </a:lnSpc>
                        <a:spcBef>
                          <a:spcPct val="20000"/>
                        </a:spcBef>
                        <a:spcAft>
                          <a:spcPts val="0"/>
                        </a:spcAft>
                        <a:buNone/>
                      </a:pPr>
                      <a:r>
                        <a:rPr lang="en-US" altLang="zh-CN" sz="700" b="0" i="0" u="none" strike="noStrike" kern="0" cap="none" spc="-25" baseline="0" dirty="0">
                          <a:solidFill>
                            <a:schemeClr val="tx1"/>
                          </a:solidFill>
                          <a:latin typeface="Times NR MT Pro" charset="0"/>
                          <a:ea typeface="Times NR MT Pro" charset="0"/>
                          <a:cs typeface="Times New Roman" charset="0"/>
                        </a:rPr>
                        <a:t>AH</a:t>
                      </a:r>
                      <a:endParaRPr lang="zh-CN" altLang="en-US" sz="700" b="0" i="0" u="none" strike="noStrike" kern="0" cap="none" spc="0" baseline="0" dirty="0">
                        <a:solidFill>
                          <a:schemeClr val="tx1"/>
                        </a:solidFill>
                        <a:latin typeface="Times NR MT Pro" charset="0"/>
                        <a:ea typeface="Times NR MT Pro" charset="0"/>
                        <a:cs typeface="Times New Roman" charset="0"/>
                      </a:endParaRPr>
                    </a:p>
                  </a:txBody>
                  <a:tcPr marL="0" marR="0" marT="0" marB="0">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extLst>
                  <a:ext uri="{0D108BD9-81ED-4DB2-BD59-A6C34878D82A}">
                    <a16:rowId xmlns:a16="http://schemas.microsoft.com/office/drawing/2014/main" val="10009"/>
                  </a:ext>
                </a:extLst>
              </a:tr>
            </a:tbl>
          </a:graphicData>
        </a:graphic>
      </p:graphicFrame>
      <p:sp>
        <p:nvSpPr>
          <p:cNvPr id="25" name="矩形"/>
          <p:cNvSpPr>
            <a:spLocks/>
          </p:cNvSpPr>
          <p:nvPr/>
        </p:nvSpPr>
        <p:spPr>
          <a:xfrm>
            <a:off x="3983183" y="3724465"/>
            <a:ext cx="4065876" cy="858271"/>
          </a:xfrm>
          <a:prstGeom prst="rect">
            <a:avLst/>
          </a:prstGeom>
          <a:noFill/>
          <a:ln w="12700" cap="flat" cmpd="sng">
            <a:noFill/>
            <a:prstDash val="solid"/>
            <a:miter/>
          </a:ln>
        </p:spPr>
        <p:txBody>
          <a:bodyPr vert="horz" wrap="square" lIns="0" tIns="8659" rIns="0" bIns="0" anchor="t" anchorCtr="0">
            <a:prstTxWarp prst="textNoShape">
              <a:avLst/>
            </a:prstTxWarp>
            <a:spAutoFit/>
          </a:bodyPr>
          <a:lstStyle/>
          <a:p>
            <a:pPr marL="8659" indent="397875" algn="just">
              <a:lnSpc>
                <a:spcPct val="142000"/>
              </a:lnSpc>
              <a:spcBef>
                <a:spcPts val="68"/>
              </a:spcBef>
            </a:pPr>
            <a:r>
              <a:rPr lang="en-US" altLang="zh-CN" sz="1000" kern="0" dirty="0">
                <a:latin typeface="Times NR MT Pro" charset="0"/>
                <a:ea typeface="Times NR MT Pro" charset="0"/>
                <a:cs typeface="Times New Roman" charset="0"/>
              </a:rPr>
              <a:t>Department</a:t>
            </a:r>
            <a:r>
              <a:rPr lang="en-US" altLang="zh-CN" sz="1000" kern="0" spc="130"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representatives</a:t>
            </a:r>
            <a:r>
              <a:rPr lang="en-US" altLang="zh-CN" sz="1000" kern="0" spc="130"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addressed</a:t>
            </a:r>
            <a:r>
              <a:rPr lang="en-US" altLang="zh-CN" sz="1000" kern="0" spc="130"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all</a:t>
            </a:r>
            <a:r>
              <a:rPr lang="en-US" altLang="zh-CN" sz="1000" kern="0" spc="130"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classes</a:t>
            </a:r>
            <a:r>
              <a:rPr lang="en-US" altLang="zh-CN" sz="1000" kern="0" spc="82"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in</a:t>
            </a:r>
            <a:r>
              <a:rPr lang="en-US" altLang="zh-CN" sz="1000" kern="0" spc="85"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their</a:t>
            </a:r>
            <a:r>
              <a:rPr lang="en-US" altLang="zh-CN" sz="1000" kern="0" spc="82"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respective</a:t>
            </a:r>
            <a:r>
              <a:rPr lang="en-US" altLang="zh-CN" sz="1000" kern="0" spc="82"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departments</a:t>
            </a:r>
            <a:r>
              <a:rPr lang="en-US" altLang="zh-CN" sz="1000" kern="0" spc="82"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and</a:t>
            </a:r>
            <a:r>
              <a:rPr lang="en-US" altLang="zh-CN" sz="1000" kern="0" spc="82"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invited </a:t>
            </a:r>
            <a:r>
              <a:rPr lang="en-US" altLang="zh-CN" sz="1000" kern="0" dirty="0">
                <a:latin typeface="Times NR MT Pro" charset="0"/>
                <a:ea typeface="Times NR MT Pro" charset="0"/>
                <a:cs typeface="Times New Roman" charset="0"/>
              </a:rPr>
              <a:t>membership</a:t>
            </a:r>
            <a:r>
              <a:rPr lang="en-US" altLang="zh-CN" sz="1000" kern="0" spc="75"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from</a:t>
            </a:r>
            <a:r>
              <a:rPr lang="en-US" altLang="zh-CN" sz="1000" kern="0" spc="2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interested</a:t>
            </a:r>
            <a:r>
              <a:rPr lang="en-US" altLang="zh-CN" sz="1000" kern="0" spc="31"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students.</a:t>
            </a:r>
            <a:r>
              <a:rPr lang="en-US" altLang="zh-CN" sz="1000" kern="0" spc="2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Class</a:t>
            </a:r>
            <a:r>
              <a:rPr lang="en-US" altLang="zh-CN" sz="1000" kern="0" spc="31"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representatives</a:t>
            </a:r>
            <a:r>
              <a:rPr lang="en-US" altLang="zh-CN" sz="1000" kern="0" spc="2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were</a:t>
            </a:r>
            <a:r>
              <a:rPr lang="en-US" altLang="zh-CN" sz="1000" kern="0" spc="31"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selected</a:t>
            </a:r>
            <a:r>
              <a:rPr lang="en-US" altLang="zh-CN" sz="1000" kern="0" spc="2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and</a:t>
            </a:r>
            <a:r>
              <a:rPr lang="en-US" altLang="zh-CN" sz="1000" kern="0" spc="31"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through</a:t>
            </a:r>
            <a:r>
              <a:rPr lang="en-US" altLang="zh-CN" sz="1000" kern="0" spc="27"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interview</a:t>
            </a:r>
            <a:r>
              <a:rPr lang="en-US" altLang="zh-CN" sz="1000" kern="0" spc="31"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process </a:t>
            </a:r>
            <a:r>
              <a:rPr lang="en-US" altLang="zh-CN" sz="1000" kern="0" dirty="0">
                <a:latin typeface="Times NR MT Pro" charset="0"/>
                <a:ea typeface="Times NR MT Pro" charset="0"/>
                <a:cs typeface="Times New Roman" charset="0"/>
              </a:rPr>
              <a:t>office</a:t>
            </a:r>
            <a:r>
              <a:rPr lang="en-US" altLang="zh-CN" sz="1000" kern="0" spc="-24"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bearers</a:t>
            </a:r>
            <a:r>
              <a:rPr lang="en-US" altLang="zh-CN" sz="1000" kern="0" spc="-20" dirty="0">
                <a:latin typeface="Times NR MT Pro" charset="0"/>
                <a:ea typeface="Times NR MT Pro" charset="0"/>
                <a:cs typeface="Times New Roman" charset="0"/>
              </a:rPr>
              <a:t> </a:t>
            </a:r>
            <a:r>
              <a:rPr lang="en-US" altLang="zh-CN" sz="1000" kern="0" dirty="0">
                <a:latin typeface="Times NR MT Pro" charset="0"/>
                <a:ea typeface="Times NR MT Pro" charset="0"/>
                <a:cs typeface="Times New Roman" charset="0"/>
              </a:rPr>
              <a:t>were</a:t>
            </a:r>
            <a:r>
              <a:rPr lang="en-US" altLang="zh-CN" sz="1000" kern="0" spc="-20" dirty="0">
                <a:latin typeface="Times NR MT Pro" charset="0"/>
                <a:ea typeface="Times NR MT Pro" charset="0"/>
                <a:cs typeface="Times New Roman" charset="0"/>
              </a:rPr>
              <a:t> </a:t>
            </a:r>
            <a:r>
              <a:rPr lang="en-US" altLang="zh-CN" sz="1000" kern="0" spc="-7" dirty="0">
                <a:latin typeface="Times NR MT Pro" charset="0"/>
                <a:ea typeface="Times NR MT Pro" charset="0"/>
                <a:cs typeface="Times New Roman" charset="0"/>
              </a:rPr>
              <a:t>selected</a:t>
            </a:r>
            <a:endParaRPr lang="zh-CN" altLang="en-US" sz="1000" kern="0" dirty="0">
              <a:latin typeface="Times NR MT Pro" charset="0"/>
              <a:ea typeface="Times NR MT Pro" charset="0"/>
              <a:cs typeface="Times New Roman" charset="0"/>
            </a:endParaRPr>
          </a:p>
        </p:txBody>
      </p:sp>
    </p:spTree>
    <p:extLst>
      <p:ext uri="{BB962C8B-B14F-4D97-AF65-F5344CB8AC3E}">
        <p14:creationId xmlns:p14="http://schemas.microsoft.com/office/powerpoint/2010/main" val="378737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p:cNvSpPr>
            <a:spLocks/>
          </p:cNvSpPr>
          <p:nvPr/>
        </p:nvSpPr>
        <p:spPr>
          <a:xfrm>
            <a:off x="4227872" y="832202"/>
            <a:ext cx="3330344" cy="347298"/>
          </a:xfrm>
          <a:prstGeom prst="rect">
            <a:avLst/>
          </a:prstGeom>
          <a:noFill/>
          <a:ln w="12700" cap="flat" cmpd="sng">
            <a:noFill/>
            <a:prstDash val="solid"/>
            <a:miter/>
          </a:ln>
        </p:spPr>
        <p:txBody>
          <a:bodyPr vert="horz" wrap="square" lIns="0" tIns="8659" rIns="0" bIns="0" anchor="t" anchorCtr="0">
            <a:prstTxWarp prst="textNoShape">
              <a:avLst/>
            </a:prstTxWarp>
            <a:spAutoFit/>
          </a:bodyPr>
          <a:lstStyle/>
          <a:p>
            <a:pPr marL="8659" algn="ctr">
              <a:spcBef>
                <a:spcPts val="68"/>
              </a:spcBef>
            </a:pPr>
            <a:r>
              <a:rPr lang="en-US" altLang="zh-CN" sz="1100" kern="0" dirty="0">
                <a:latin typeface="Times NR MT Pro" charset="0"/>
                <a:ea typeface="Times NR MT Pro" charset="0"/>
                <a:cs typeface="Times New Roman" charset="0"/>
              </a:rPr>
              <a:t>The</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following</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students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were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selected</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as</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Officer</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Bearers</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for</a:t>
            </a:r>
            <a:r>
              <a:rPr lang="en-US" altLang="zh-CN" sz="1100" kern="0" spc="-20"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one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the</a:t>
            </a:r>
            <a:r>
              <a:rPr lang="en-US" altLang="zh-CN" sz="1100" kern="0" spc="-17" dirty="0">
                <a:latin typeface="Times NR MT Pro" charset="0"/>
                <a:ea typeface="Times NR MT Pro" charset="0"/>
                <a:cs typeface="Times New Roman" charset="0"/>
              </a:rPr>
              <a:t> </a:t>
            </a:r>
            <a:r>
              <a:rPr lang="en-US" altLang="zh-CN" sz="1100" kern="0" dirty="0">
                <a:latin typeface="Times NR MT Pro" charset="0"/>
                <a:ea typeface="Times NR MT Pro" charset="0"/>
                <a:cs typeface="Times New Roman" charset="0"/>
              </a:rPr>
              <a:t>upcoming</a:t>
            </a:r>
            <a:r>
              <a:rPr lang="en-US" altLang="zh-CN" sz="1100" kern="0" spc="-20" dirty="0">
                <a:latin typeface="Times NR MT Pro" charset="0"/>
                <a:ea typeface="Times NR MT Pro" charset="0"/>
                <a:cs typeface="Times New Roman" charset="0"/>
              </a:rPr>
              <a:t> </a:t>
            </a:r>
            <a:r>
              <a:rPr lang="en-US" altLang="zh-CN" sz="1100" kern="0" spc="-7" dirty="0">
                <a:latin typeface="Times NR MT Pro" charset="0"/>
                <a:ea typeface="Times NR MT Pro" charset="0"/>
                <a:cs typeface="Times New Roman" charset="0"/>
              </a:rPr>
              <a:t>year.</a:t>
            </a:r>
            <a:endParaRPr lang="zh-CN" altLang="en-US" sz="1100" kern="0" dirty="0">
              <a:latin typeface="Times NR MT Pro" charset="0"/>
              <a:ea typeface="Times NR MT Pro" charset="0"/>
              <a:cs typeface="Times New Roman" charset="0"/>
            </a:endParaRPr>
          </a:p>
        </p:txBody>
      </p:sp>
      <p:graphicFrame>
        <p:nvGraphicFramePr>
          <p:cNvPr id="27" name="Table"/>
          <p:cNvGraphicFramePr>
            <a:graphicFrameLocks noGrp="1"/>
          </p:cNvGraphicFramePr>
          <p:nvPr>
            <p:extLst>
              <p:ext uri="{D42A27DB-BD31-4B8C-83A1-F6EECF244321}">
                <p14:modId xmlns:p14="http://schemas.microsoft.com/office/powerpoint/2010/main" val="2876017462"/>
              </p:ext>
            </p:extLst>
          </p:nvPr>
        </p:nvGraphicFramePr>
        <p:xfrm>
          <a:off x="4227872" y="1543665"/>
          <a:ext cx="3340174" cy="2663968"/>
        </p:xfrm>
        <a:graphic>
          <a:graphicData uri="http://schemas.openxmlformats.org/drawingml/2006/table">
            <a:tbl>
              <a:tblPr bandRow="1">
                <a:noFill/>
              </a:tblPr>
              <a:tblGrid>
                <a:gridCol w="444955">
                  <a:extLst>
                    <a:ext uri="{9D8B030D-6E8A-4147-A177-3AD203B41FA5}">
                      <a16:colId xmlns:a16="http://schemas.microsoft.com/office/drawing/2014/main" val="20000"/>
                    </a:ext>
                  </a:extLst>
                </a:gridCol>
                <a:gridCol w="885519">
                  <a:extLst>
                    <a:ext uri="{9D8B030D-6E8A-4147-A177-3AD203B41FA5}">
                      <a16:colId xmlns:a16="http://schemas.microsoft.com/office/drawing/2014/main" val="20001"/>
                    </a:ext>
                  </a:extLst>
                </a:gridCol>
                <a:gridCol w="885519">
                  <a:extLst>
                    <a:ext uri="{9D8B030D-6E8A-4147-A177-3AD203B41FA5}">
                      <a16:colId xmlns:a16="http://schemas.microsoft.com/office/drawing/2014/main" val="20002"/>
                    </a:ext>
                  </a:extLst>
                </a:gridCol>
                <a:gridCol w="1124181">
                  <a:extLst>
                    <a:ext uri="{9D8B030D-6E8A-4147-A177-3AD203B41FA5}">
                      <a16:colId xmlns:a16="http://schemas.microsoft.com/office/drawing/2014/main" val="20003"/>
                    </a:ext>
                  </a:extLst>
                </a:gridCol>
              </a:tblGrid>
              <a:tr h="294566">
                <a:tc>
                  <a:txBody>
                    <a:bodyPr/>
                    <a:lstStyle/>
                    <a:p>
                      <a:pPr marL="0" indent="0" algn="l">
                        <a:lnSpc>
                          <a:spcPct val="100000"/>
                        </a:lnSpc>
                        <a:spcBef>
                          <a:spcPts val="0"/>
                        </a:spcBef>
                        <a:spcAft>
                          <a:spcPts val="0"/>
                        </a:spcAft>
                        <a:buNone/>
                      </a:pPr>
                      <a:endParaRPr lang="zh-CN" altLang="en-US" sz="1200" b="0" i="0" u="none" strike="noStrike" kern="0" cap="none" spc="0" baseline="0" dirty="0">
                        <a:solidFill>
                          <a:srgbClr val="FFFFFF"/>
                        </a:solidFill>
                        <a:latin typeface="Calibri" charset="0"/>
                        <a:ea typeface="宋体" charset="0"/>
                        <a:cs typeface="Lucida Sans" charset="0"/>
                      </a:endParaRPr>
                    </a:p>
                  </a:txBody>
                  <a:tcPr marL="46759" marR="46759" marT="0" marB="0">
                    <a:lnL>
                      <a:noFill/>
                    </a:lnL>
                    <a:lnR w="6350">
                      <a:solidFill>
                        <a:srgbClr val="FFFFFF"/>
                      </a:solidFill>
                      <a:prstDash val="solid"/>
                      <a:headEnd type="none" w="med" len="med"/>
                      <a:tailEnd type="none" w="med" len="med"/>
                    </a:lnR>
                    <a:lnT>
                      <a:noFill/>
                    </a:lnT>
                    <a:lnB w="6350">
                      <a:solidFill>
                        <a:srgbClr val="FFFFFF"/>
                      </a:solidFill>
                      <a:prstDash val="solid"/>
                      <a:headEnd type="none" w="med" len="med"/>
                      <a:tailEnd type="none" w="med" len="med"/>
                    </a:lnB>
                    <a:solidFill>
                      <a:srgbClr val="4472C5"/>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FFFFFF"/>
                          </a:solidFill>
                          <a:latin typeface="Calibri" charset="0"/>
                          <a:ea typeface="宋体" charset="0"/>
                          <a:cs typeface="Lucida Sans" charset="0"/>
                        </a:rPr>
                        <a:t>NAME</a:t>
                      </a:r>
                      <a:endParaRPr lang="zh-CN" altLang="en-US" sz="1200" b="0" i="0" u="none" strike="noStrike" kern="0" cap="none" spc="0" baseline="0">
                        <a:solidFill>
                          <a:srgbClr val="FFFFFF"/>
                        </a:solidFill>
                        <a:latin typeface="Calibri" charset="0"/>
                        <a:ea typeface="宋体"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a:noFill/>
                    </a:lnT>
                    <a:lnB w="6350">
                      <a:solidFill>
                        <a:srgbClr val="FFFFFF"/>
                      </a:solidFill>
                      <a:prstDash val="solid"/>
                      <a:headEnd type="none" w="med" len="med"/>
                      <a:tailEnd type="none" w="med" len="med"/>
                    </a:lnB>
                    <a:solidFill>
                      <a:srgbClr val="4472C5"/>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FFFFFF"/>
                          </a:solidFill>
                          <a:latin typeface="Calibri" charset="0"/>
                          <a:ea typeface="宋体" charset="0"/>
                          <a:cs typeface="Lucida Sans" charset="0"/>
                        </a:rPr>
                        <a:t>YEAR</a:t>
                      </a:r>
                      <a:endParaRPr lang="zh-CN" altLang="en-US" sz="1200" b="0" i="0" u="none" strike="noStrike" kern="0" cap="none" spc="0" baseline="0">
                        <a:solidFill>
                          <a:srgbClr val="FFFFFF"/>
                        </a:solidFill>
                        <a:latin typeface="Calibri" charset="0"/>
                        <a:ea typeface="宋体"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a:noFill/>
                    </a:lnT>
                    <a:lnB w="6350">
                      <a:solidFill>
                        <a:srgbClr val="FFFFFF"/>
                      </a:solidFill>
                      <a:prstDash val="solid"/>
                      <a:headEnd type="none" w="med" len="med"/>
                      <a:tailEnd type="none" w="med" len="med"/>
                    </a:lnB>
                    <a:solidFill>
                      <a:srgbClr val="4472C5"/>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FFFFFF"/>
                          </a:solidFill>
                          <a:latin typeface="Calibri" charset="0"/>
                          <a:ea typeface="宋体" charset="0"/>
                          <a:cs typeface="Lucida Sans" charset="0"/>
                        </a:rPr>
                        <a:t>SPECIALISATION </a:t>
                      </a:r>
                      <a:endParaRPr lang="zh-CN" altLang="en-US" sz="1200" b="0" i="0" u="none" strike="noStrike" kern="0" cap="none" spc="0" baseline="0">
                        <a:solidFill>
                          <a:srgbClr val="FFFFFF"/>
                        </a:solidFill>
                        <a:latin typeface="Calibri" charset="0"/>
                        <a:ea typeface="宋体" charset="0"/>
                        <a:cs typeface="Lucida Sans" charset="0"/>
                      </a:endParaRPr>
                    </a:p>
                  </a:txBody>
                  <a:tcPr marL="46759" marR="46759" marT="0" marB="0">
                    <a:lnL w="6350">
                      <a:solidFill>
                        <a:srgbClr val="FFFFFF"/>
                      </a:solidFill>
                      <a:prstDash val="solid"/>
                      <a:headEnd type="none" w="med" len="med"/>
                      <a:tailEnd type="none" w="med" len="med"/>
                    </a:lnL>
                    <a:lnR>
                      <a:noFill/>
                    </a:lnR>
                    <a:lnT>
                      <a:noFill/>
                    </a:lnT>
                    <a:lnB w="6350">
                      <a:solidFill>
                        <a:srgbClr val="FFFFFF"/>
                      </a:solidFill>
                      <a:prstDash val="solid"/>
                      <a:headEnd type="none" w="med" len="med"/>
                      <a:tailEnd type="none" w="med" len="med"/>
                    </a:lnB>
                    <a:solidFill>
                      <a:srgbClr val="4472C5"/>
                    </a:solidFill>
                  </a:tcPr>
                </a:tc>
                <a:extLst>
                  <a:ext uri="{0D108BD9-81ED-4DB2-BD59-A6C34878D82A}">
                    <a16:rowId xmlns:a16="http://schemas.microsoft.com/office/drawing/2014/main" val="10000"/>
                  </a:ext>
                </a:extLst>
              </a:tr>
              <a:tr h="303089">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CEO</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Adithya </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000000"/>
                          </a:solidFill>
                          <a:latin typeface="Times NR MT Pro" charset="0"/>
                          <a:ea typeface="Times NR MT Pro" charset="0"/>
                          <a:cs typeface="Lucida Sans" charset="0"/>
                        </a:rPr>
                        <a:t>4th</a:t>
                      </a:r>
                      <a:endParaRPr lang="zh-CN" altLang="en-US" sz="1200" b="0" i="0" u="none" strike="noStrike" kern="0" cap="none" spc="0" baseline="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000000"/>
                          </a:solidFill>
                          <a:latin typeface="Times NR MT Pro" charset="0"/>
                          <a:ea typeface="Times NR MT Pro" charset="0"/>
                          <a:cs typeface="Lucida Sans" charset="0"/>
                        </a:rPr>
                        <a:t>CSE</a:t>
                      </a:r>
                      <a:endParaRPr lang="zh-CN" altLang="en-US" sz="1200" b="0" i="0" u="none" strike="noStrike" kern="0" cap="none" spc="0" baseline="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extLst>
                  <a:ext uri="{0D108BD9-81ED-4DB2-BD59-A6C34878D82A}">
                    <a16:rowId xmlns:a16="http://schemas.microsoft.com/office/drawing/2014/main" val="10001"/>
                  </a:ext>
                </a:extLst>
              </a:tr>
              <a:tr h="303089">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COO</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Anas</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000000"/>
                          </a:solidFill>
                          <a:latin typeface="Times NR MT Pro" charset="0"/>
                          <a:ea typeface="Times NR MT Pro" charset="0"/>
                          <a:cs typeface="Lucida Sans" charset="0"/>
                        </a:rPr>
                        <a:t>4th</a:t>
                      </a:r>
                      <a:endParaRPr lang="zh-CN" altLang="en-US" sz="1200" b="0" i="0" u="none" strike="noStrike" kern="0" cap="none" spc="0" baseline="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AH</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extLst>
                  <a:ext uri="{0D108BD9-81ED-4DB2-BD59-A6C34878D82A}">
                    <a16:rowId xmlns:a16="http://schemas.microsoft.com/office/drawing/2014/main" val="10002"/>
                  </a:ext>
                </a:extLst>
              </a:tr>
              <a:tr h="303089">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CCO</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Arjun </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4th</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AH</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B5C7E7"/>
                    </a:solidFill>
                  </a:tcPr>
                </a:tc>
                <a:extLst>
                  <a:ext uri="{0D108BD9-81ED-4DB2-BD59-A6C34878D82A}">
                    <a16:rowId xmlns:a16="http://schemas.microsoft.com/office/drawing/2014/main" val="10003"/>
                  </a:ext>
                </a:extLst>
              </a:tr>
              <a:tr h="304203">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CTO</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err="1">
                          <a:solidFill>
                            <a:srgbClr val="000000"/>
                          </a:solidFill>
                          <a:latin typeface="Times NR MT Pro" charset="0"/>
                          <a:ea typeface="Times NR MT Pro" charset="0"/>
                          <a:cs typeface="Lucida Sans" charset="0"/>
                        </a:rPr>
                        <a:t>Shibinsha</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4th</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CSE</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extLst>
                  <a:ext uri="{0D108BD9-81ED-4DB2-BD59-A6C34878D82A}">
                    <a16:rowId xmlns:a16="http://schemas.microsoft.com/office/drawing/2014/main" val="10004"/>
                  </a:ext>
                </a:extLst>
              </a:tr>
              <a:tr h="304203">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CFO</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Vaishnav</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4th</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ECE</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extLst>
                  <a:ext uri="{0D108BD9-81ED-4DB2-BD59-A6C34878D82A}">
                    <a16:rowId xmlns:a16="http://schemas.microsoft.com/office/drawing/2014/main" val="10005"/>
                  </a:ext>
                </a:extLst>
              </a:tr>
              <a:tr h="303089">
                <a:tc>
                  <a:txBody>
                    <a:bodyPr/>
                    <a:lstStyle/>
                    <a:p>
                      <a:pPr marL="0" indent="0" algn="l">
                        <a:lnSpc>
                          <a:spcPct val="100000"/>
                        </a:lnSpc>
                        <a:spcBef>
                          <a:spcPts val="0"/>
                        </a:spcBef>
                        <a:spcAft>
                          <a:spcPts val="0"/>
                        </a:spcAft>
                        <a:buNone/>
                      </a:pPr>
                      <a:r>
                        <a:rPr lang="en-US" altLang="zh-CN" sz="1200" b="0" i="0" u="none" strike="noStrike" kern="0" cap="none" spc="0" baseline="0">
                          <a:solidFill>
                            <a:srgbClr val="000000"/>
                          </a:solidFill>
                          <a:latin typeface="Times NR MT Pro" charset="0"/>
                          <a:ea typeface="Times NR MT Pro" charset="0"/>
                          <a:cs typeface="Lucida Sans" charset="0"/>
                        </a:rPr>
                        <a:t>CMO</a:t>
                      </a:r>
                      <a:endParaRPr lang="zh-CN" altLang="en-US" sz="1200" b="0" i="0" u="none" strike="noStrike" kern="0" cap="none" spc="0" baseline="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a:solidFill>
                            <a:srgbClr val="000000"/>
                          </a:solidFill>
                          <a:latin typeface="Times NR MT Pro" charset="0"/>
                          <a:ea typeface="Times NR MT Pro" charset="0"/>
                          <a:cs typeface="Lucida Sans" charset="0"/>
                        </a:rPr>
                        <a:t>Tomson</a:t>
                      </a:r>
                      <a:endParaRPr lang="zh-CN" altLang="en-US" sz="1200" b="0" i="0" u="none" strike="noStrike" kern="0" cap="none" spc="0" baseline="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3rd</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CSE</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extLst>
                  <a:ext uri="{0D108BD9-81ED-4DB2-BD59-A6C34878D82A}">
                    <a16:rowId xmlns:a16="http://schemas.microsoft.com/office/drawing/2014/main" val="10006"/>
                  </a:ext>
                </a:extLst>
              </a:tr>
              <a:tr h="519717">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CDO</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a:noFill/>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Gauri</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3rd</a:t>
                      </a: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w="6350">
                      <a:solidFill>
                        <a:srgbClr val="FFFFFF"/>
                      </a:solidFill>
                      <a:prstDash val="solid"/>
                      <a:headEnd type="none" w="med" len="med"/>
                      <a:tailEnd type="none" w="med" len="med"/>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tc>
                  <a:txBody>
                    <a:bodyPr/>
                    <a:lstStyle/>
                    <a:p>
                      <a:pPr marL="0" indent="0" algn="l">
                        <a:lnSpc>
                          <a:spcPct val="100000"/>
                        </a:lnSpc>
                        <a:spcBef>
                          <a:spcPts val="0"/>
                        </a:spcBef>
                        <a:spcAft>
                          <a:spcPts val="0"/>
                        </a:spcAft>
                        <a:buNone/>
                      </a:pPr>
                      <a:r>
                        <a:rPr lang="en-US" altLang="zh-CN" sz="1200" b="0" i="0" u="none" strike="noStrike" kern="0" cap="none" spc="0" baseline="0" dirty="0">
                          <a:solidFill>
                            <a:srgbClr val="000000"/>
                          </a:solidFill>
                          <a:latin typeface="Times NR MT Pro" charset="0"/>
                          <a:ea typeface="Times NR MT Pro" charset="0"/>
                          <a:cs typeface="Lucida Sans" charset="0"/>
                        </a:rPr>
                        <a:t>ECE         </a:t>
                      </a:r>
                    </a:p>
                    <a:p>
                      <a:pPr marL="0" indent="0" algn="l">
                        <a:lnSpc>
                          <a:spcPct val="100000"/>
                        </a:lnSpc>
                        <a:spcBef>
                          <a:spcPts val="0"/>
                        </a:spcBef>
                        <a:spcAft>
                          <a:spcPts val="0"/>
                        </a:spcAft>
                        <a:buNone/>
                      </a:pPr>
                      <a:endParaRPr lang="en-US" altLang="zh-CN" sz="1200" b="0" i="0" u="none" strike="noStrike" kern="0" cap="none" spc="0" baseline="0" dirty="0">
                        <a:solidFill>
                          <a:srgbClr val="000000"/>
                        </a:solidFill>
                        <a:latin typeface="Times NR MT Pro" charset="0"/>
                        <a:ea typeface="Times NR MT Pro" charset="0"/>
                        <a:cs typeface="Lucida Sans" charset="0"/>
                      </a:endParaRPr>
                    </a:p>
                    <a:p>
                      <a:pPr marL="0" indent="0" algn="l">
                        <a:lnSpc>
                          <a:spcPct val="100000"/>
                        </a:lnSpc>
                        <a:spcBef>
                          <a:spcPts val="0"/>
                        </a:spcBef>
                        <a:spcAft>
                          <a:spcPts val="0"/>
                        </a:spcAft>
                        <a:buNone/>
                      </a:pPr>
                      <a:endParaRPr lang="zh-CN" altLang="en-US" sz="1200" b="0" i="0" u="none" strike="noStrike" kern="0" cap="none" spc="0" baseline="0" dirty="0">
                        <a:solidFill>
                          <a:srgbClr val="000000"/>
                        </a:solidFill>
                        <a:latin typeface="Times NR MT Pro" charset="0"/>
                        <a:ea typeface="Times NR MT Pro" charset="0"/>
                        <a:cs typeface="Lucida Sans" charset="0"/>
                      </a:endParaRPr>
                    </a:p>
                  </a:txBody>
                  <a:tcPr marL="46759" marR="46759" marT="0" marB="0">
                    <a:lnL w="6350">
                      <a:solidFill>
                        <a:srgbClr val="FFFFFF"/>
                      </a:solidFill>
                      <a:prstDash val="solid"/>
                      <a:headEnd type="none" w="med" len="med"/>
                      <a:tailEnd type="none" w="med" len="med"/>
                    </a:lnL>
                    <a:lnR>
                      <a:noFill/>
                    </a:lnR>
                    <a:lnT w="6350">
                      <a:solidFill>
                        <a:srgbClr val="FFFFFF"/>
                      </a:solidFill>
                      <a:prstDash val="solid"/>
                      <a:headEnd type="none" w="med" len="med"/>
                      <a:tailEnd type="none" w="med" len="med"/>
                    </a:lnT>
                    <a:lnB w="6350">
                      <a:solidFill>
                        <a:srgbClr val="FFFFFF"/>
                      </a:solidFill>
                      <a:prstDash val="solid"/>
                      <a:headEnd type="none" w="med" len="med"/>
                      <a:tailEnd type="none" w="med" len="med"/>
                    </a:lnB>
                    <a:solidFill>
                      <a:srgbClr val="D9E1F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0901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F6BA20-6D13-927F-3DBB-DB71A8BDF150}"/>
              </a:ext>
            </a:extLst>
          </p:cNvPr>
          <p:cNvPicPr>
            <a:picLocks noChangeAspect="1"/>
          </p:cNvPicPr>
          <p:nvPr/>
        </p:nvPicPr>
        <p:blipFill>
          <a:blip r:embed="rId2">
            <a:extLst>
              <a:ext uri="{28A0092B-C50C-407E-A947-70E740481C1C}">
                <a14:useLocalDpi xmlns:a14="http://schemas.microsoft.com/office/drawing/2010/main" val="0"/>
              </a:ext>
            </a:extLst>
          </a:blip>
          <a:srcRect l="2824" t="36326" r="-205" b="21497"/>
          <a:stretch>
            <a:fillRect/>
          </a:stretch>
        </p:blipFill>
        <p:spPr>
          <a:xfrm>
            <a:off x="3268047" y="3274380"/>
            <a:ext cx="5152052" cy="2892490"/>
          </a:xfrm>
          <a:prstGeom prst="rect">
            <a:avLst/>
          </a:prstGeom>
        </p:spPr>
      </p:pic>
      <p:sp>
        <p:nvSpPr>
          <p:cNvPr id="5" name="TextBox 4">
            <a:extLst>
              <a:ext uri="{FF2B5EF4-FFF2-40B4-BE49-F238E27FC236}">
                <a16:creationId xmlns:a16="http://schemas.microsoft.com/office/drawing/2014/main" id="{5DE24EE9-A30B-14E3-2A14-E91987D2A0AE}"/>
              </a:ext>
            </a:extLst>
          </p:cNvPr>
          <p:cNvSpPr txBox="1"/>
          <p:nvPr/>
        </p:nvSpPr>
        <p:spPr>
          <a:xfrm>
            <a:off x="1520890" y="1446245"/>
            <a:ext cx="9150220"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FORGE was a two-day residential bootcamp held on 13th &amp; 14th June 2025 at Marian Engineering </a:t>
            </a:r>
            <a:r>
              <a:rPr lang="en-US" dirty="0" err="1">
                <a:latin typeface="Times New Roman" panose="02020603050405020304" pitchFamily="18" charset="0"/>
                <a:cs typeface="Times New Roman" panose="02020603050405020304" pitchFamily="18" charset="0"/>
              </a:rPr>
              <a:t>College,organized</a:t>
            </a:r>
            <a:r>
              <a:rPr lang="en-US" dirty="0">
                <a:latin typeface="Times New Roman" panose="02020603050405020304" pitchFamily="18" charset="0"/>
                <a:cs typeface="Times New Roman" panose="02020603050405020304" pitchFamily="18" charset="0"/>
              </a:rPr>
              <a:t> by Inspira Marian IEDC in association with Kerala Startup Mission (KSUM), the event brought together IEDC nodal officers and core committee members from across </a:t>
            </a:r>
            <a:r>
              <a:rPr lang="en-US" dirty="0" err="1">
                <a:latin typeface="Times New Roman" panose="02020603050405020304" pitchFamily="18" charset="0"/>
                <a:cs typeface="Times New Roman" panose="02020603050405020304" pitchFamily="18" charset="0"/>
              </a:rPr>
              <a:t>Kerala.The</a:t>
            </a:r>
            <a:r>
              <a:rPr lang="en-US" dirty="0">
                <a:latin typeface="Times New Roman" panose="02020603050405020304" pitchFamily="18" charset="0"/>
                <a:cs typeface="Times New Roman" panose="02020603050405020304" pitchFamily="18" charset="0"/>
              </a:rPr>
              <a:t> program focused on collaboration, idea exchange, and strategic planning, equipping participants to strengthen IEDCs as hubs of innovation and leadership.</a:t>
            </a:r>
          </a:p>
        </p:txBody>
      </p:sp>
      <p:sp>
        <p:nvSpPr>
          <p:cNvPr id="7" name="TextBox 6">
            <a:extLst>
              <a:ext uri="{FF2B5EF4-FFF2-40B4-BE49-F238E27FC236}">
                <a16:creationId xmlns:a16="http://schemas.microsoft.com/office/drawing/2014/main" id="{DF925B7B-2ADE-702A-0AD0-F40A406DAD20}"/>
              </a:ext>
            </a:extLst>
          </p:cNvPr>
          <p:cNvSpPr txBox="1"/>
          <p:nvPr/>
        </p:nvSpPr>
        <p:spPr>
          <a:xfrm>
            <a:off x="4816928" y="401216"/>
            <a:ext cx="6097554" cy="707886"/>
          </a:xfrm>
          <a:prstGeom prst="rect">
            <a:avLst/>
          </a:prstGeom>
          <a:noFill/>
        </p:spPr>
        <p:txBody>
          <a:bodyPr wrap="square">
            <a:spAutoFit/>
          </a:bodyPr>
          <a:lstStyle/>
          <a:p>
            <a:pPr algn="just"/>
            <a:r>
              <a:rPr lang="en-US" sz="4000" b="1" u="sng" dirty="0">
                <a:latin typeface="Times New Roman" panose="02020603050405020304" pitchFamily="18" charset="0"/>
                <a:cs typeface="Times New Roman" panose="02020603050405020304" pitchFamily="18" charset="0"/>
              </a:rPr>
              <a:t>Forge</a:t>
            </a:r>
          </a:p>
        </p:txBody>
      </p:sp>
    </p:spTree>
    <p:extLst>
      <p:ext uri="{BB962C8B-B14F-4D97-AF65-F5344CB8AC3E}">
        <p14:creationId xmlns:p14="http://schemas.microsoft.com/office/powerpoint/2010/main" val="243493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305-B414-6D7F-0C7F-E914B5A43276}"/>
              </a:ext>
            </a:extLst>
          </p:cNvPr>
          <p:cNvSpPr>
            <a:spLocks noGrp="1"/>
          </p:cNvSpPr>
          <p:nvPr>
            <p:ph type="title"/>
          </p:nvPr>
        </p:nvSpPr>
        <p:spPr>
          <a:xfrm>
            <a:off x="595604" y="54283"/>
            <a:ext cx="10515600" cy="1325563"/>
          </a:xfrm>
        </p:spPr>
        <p:txBody>
          <a:bodyPr>
            <a:normAutofit/>
          </a:bodyPr>
          <a:lstStyle/>
          <a:p>
            <a:pPr algn="ctr"/>
            <a:r>
              <a:rPr lang="en-US" sz="4000" b="1" u="sng" dirty="0">
                <a:latin typeface="Times New Roman" panose="02020603050405020304" pitchFamily="18" charset="0"/>
                <a:cs typeface="Times New Roman" panose="02020603050405020304" pitchFamily="18" charset="0"/>
              </a:rPr>
              <a:t>Eden 4.0</a:t>
            </a:r>
          </a:p>
        </p:txBody>
      </p:sp>
      <p:sp>
        <p:nvSpPr>
          <p:cNvPr id="3" name="Content Placeholder 2">
            <a:extLst>
              <a:ext uri="{FF2B5EF4-FFF2-40B4-BE49-F238E27FC236}">
                <a16:creationId xmlns:a16="http://schemas.microsoft.com/office/drawing/2014/main" id="{983FE834-7041-F828-5D7B-E81A688ADDC7}"/>
              </a:ext>
            </a:extLst>
          </p:cNvPr>
          <p:cNvSpPr>
            <a:spLocks noGrp="1"/>
          </p:cNvSpPr>
          <p:nvPr>
            <p:ph idx="1"/>
          </p:nvPr>
        </p:nvSpPr>
        <p:spPr>
          <a:xfrm>
            <a:off x="1795366" y="1651586"/>
            <a:ext cx="8769220" cy="4486275"/>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EDEN 4.0 was a 24-hour state-level hackathon held on 27th &amp; 28th June 2025 at Marian Engineering College, </a:t>
            </a:r>
            <a:r>
              <a:rPr lang="en-US" sz="1800" dirty="0" err="1">
                <a:latin typeface="Times New Roman" panose="02020603050405020304" pitchFamily="18" charset="0"/>
                <a:cs typeface="Times New Roman" panose="02020603050405020304" pitchFamily="18" charset="0"/>
              </a:rPr>
              <a:t>Kazhakuttom.Organized</a:t>
            </a:r>
            <a:r>
              <a:rPr lang="en-US" sz="1800" dirty="0">
                <a:latin typeface="Times New Roman" panose="02020603050405020304" pitchFamily="18" charset="0"/>
                <a:cs typeface="Times New Roman" panose="02020603050405020304" pitchFamily="18" charset="0"/>
              </a:rPr>
              <a:t> by Inspira Marian IEDC, the event brought together students from across Kerala for an intensive coding and innovation </a:t>
            </a:r>
            <a:r>
              <a:rPr lang="en-US" sz="1800" dirty="0" err="1">
                <a:latin typeface="Times New Roman" panose="02020603050405020304" pitchFamily="18" charset="0"/>
                <a:cs typeface="Times New Roman" panose="02020603050405020304" pitchFamily="18" charset="0"/>
              </a:rPr>
              <a:t>experience.EDEN</a:t>
            </a:r>
            <a:r>
              <a:rPr lang="en-US" sz="1800" dirty="0">
                <a:latin typeface="Times New Roman" panose="02020603050405020304" pitchFamily="18" charset="0"/>
                <a:cs typeface="Times New Roman" panose="02020603050405020304" pitchFamily="18" charset="0"/>
              </a:rPr>
              <a:t> 4.0 fostered creativity, collaboration, and problem-solving, concluding with the recognition of outstanding teams and innovative solutions</a:t>
            </a:r>
          </a:p>
        </p:txBody>
      </p:sp>
      <p:pic>
        <p:nvPicPr>
          <p:cNvPr id="5" name="Picture 4">
            <a:extLst>
              <a:ext uri="{FF2B5EF4-FFF2-40B4-BE49-F238E27FC236}">
                <a16:creationId xmlns:a16="http://schemas.microsoft.com/office/drawing/2014/main" id="{8CF57229-83A6-1B78-1C36-3A58F75F6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022" y="3637934"/>
            <a:ext cx="4747955" cy="2499927"/>
          </a:xfrm>
          <a:prstGeom prst="rect">
            <a:avLst/>
          </a:prstGeom>
        </p:spPr>
      </p:pic>
    </p:spTree>
    <p:extLst>
      <p:ext uri="{BB962C8B-B14F-4D97-AF65-F5344CB8AC3E}">
        <p14:creationId xmlns:p14="http://schemas.microsoft.com/office/powerpoint/2010/main" val="2385508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6EF5-BDD2-4A8D-F361-A37BAB58AD49}"/>
              </a:ext>
            </a:extLst>
          </p:cNvPr>
          <p:cNvSpPr>
            <a:spLocks noGrp="1"/>
          </p:cNvSpPr>
          <p:nvPr>
            <p:ph type="title"/>
          </p:nvPr>
        </p:nvSpPr>
        <p:spPr>
          <a:xfrm>
            <a:off x="4096138" y="365125"/>
            <a:ext cx="7257661" cy="1325563"/>
          </a:xfrm>
        </p:spPr>
        <p:txBody>
          <a:bodyPr>
            <a:normAutofit/>
          </a:bodyPr>
          <a:lstStyle/>
          <a:p>
            <a:r>
              <a:rPr lang="en-US" sz="4000" b="1" u="sng" dirty="0">
                <a:latin typeface="Times New Roman" panose="02020603050405020304" pitchFamily="18" charset="0"/>
                <a:cs typeface="Times New Roman" panose="02020603050405020304" pitchFamily="18" charset="0"/>
              </a:rPr>
              <a:t>IPR Workshop</a:t>
            </a:r>
          </a:p>
        </p:txBody>
      </p:sp>
      <p:sp>
        <p:nvSpPr>
          <p:cNvPr id="3" name="Content Placeholder 2">
            <a:extLst>
              <a:ext uri="{FF2B5EF4-FFF2-40B4-BE49-F238E27FC236}">
                <a16:creationId xmlns:a16="http://schemas.microsoft.com/office/drawing/2014/main" id="{84C6B7FA-54FC-B4D9-6651-E59F605D7C53}"/>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The IPR Workshop on Intellectual Property Rights and Patent Filing was conducted on 30th July 2025 at the MBA Seminar Hall, Marian Engineering </a:t>
            </a:r>
            <a:r>
              <a:rPr lang="en-US" sz="1800" dirty="0" err="1">
                <a:latin typeface="Times New Roman" panose="02020603050405020304" pitchFamily="18" charset="0"/>
                <a:cs typeface="Times New Roman" panose="02020603050405020304" pitchFamily="18" charset="0"/>
              </a:rPr>
              <a:t>College.Organized</a:t>
            </a:r>
            <a:r>
              <a:rPr lang="en-US" sz="1800" dirty="0">
                <a:latin typeface="Times New Roman" panose="02020603050405020304" pitchFamily="18" charset="0"/>
                <a:cs typeface="Times New Roman" panose="02020603050405020304" pitchFamily="18" charset="0"/>
              </a:rPr>
              <a:t> by the IEDC and Civil Engineering Department in association with the IPR Information Centre – Kerala (KSCSTE), the program targeted students and </a:t>
            </a:r>
            <a:r>
              <a:rPr lang="en-US" sz="1800" dirty="0" err="1">
                <a:latin typeface="Times New Roman" panose="02020603050405020304" pitchFamily="18" charset="0"/>
                <a:cs typeface="Times New Roman" panose="02020603050405020304" pitchFamily="18" charset="0"/>
              </a:rPr>
              <a:t>faculty.The</a:t>
            </a:r>
            <a:r>
              <a:rPr lang="en-US" sz="1800" dirty="0">
                <a:latin typeface="Times New Roman" panose="02020603050405020304" pitchFamily="18" charset="0"/>
                <a:cs typeface="Times New Roman" panose="02020603050405020304" pitchFamily="18" charset="0"/>
              </a:rPr>
              <a:t> workshop offered practical insights into patent filing and IPR fundamentals, supporting innovation and research culture.</a:t>
            </a:r>
          </a:p>
        </p:txBody>
      </p:sp>
      <p:pic>
        <p:nvPicPr>
          <p:cNvPr id="5" name="Picture 4">
            <a:extLst>
              <a:ext uri="{FF2B5EF4-FFF2-40B4-BE49-F238E27FC236}">
                <a16:creationId xmlns:a16="http://schemas.microsoft.com/office/drawing/2014/main" id="{3BAE6D81-3BCE-1902-72BC-A9105811A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574" y="3382963"/>
            <a:ext cx="4837471" cy="3052916"/>
          </a:xfrm>
          <a:prstGeom prst="rect">
            <a:avLst/>
          </a:prstGeom>
        </p:spPr>
      </p:pic>
    </p:spTree>
    <p:extLst>
      <p:ext uri="{BB962C8B-B14F-4D97-AF65-F5344CB8AC3E}">
        <p14:creationId xmlns:p14="http://schemas.microsoft.com/office/powerpoint/2010/main" val="379617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B91E-E2E6-F50E-B47E-4CAEF1EC810F}"/>
              </a:ext>
            </a:extLst>
          </p:cNvPr>
          <p:cNvSpPr>
            <a:spLocks noGrp="1"/>
          </p:cNvSpPr>
          <p:nvPr>
            <p:ph type="title"/>
          </p:nvPr>
        </p:nvSpPr>
        <p:spPr/>
        <p:txBody>
          <a:bodyPr/>
          <a:lstStyle/>
          <a:p>
            <a:pPr algn="ctr"/>
            <a:r>
              <a:rPr lang="en-US" b="1" u="sng" dirty="0">
                <a:latin typeface="Times New Roman" panose="02020603050405020304" pitchFamily="18" charset="0"/>
                <a:cs typeface="Times New Roman" panose="02020603050405020304" pitchFamily="18" charset="0"/>
              </a:rPr>
              <a:t>Signal </a:t>
            </a:r>
            <a:r>
              <a:rPr lang="en-US" b="1" u="sng" dirty="0" err="1">
                <a:latin typeface="Times New Roman" panose="02020603050405020304" pitchFamily="18" charset="0"/>
                <a:cs typeface="Times New Roman" panose="02020603050405020304" pitchFamily="18" charset="0"/>
              </a:rPr>
              <a:t>Poyi</a:t>
            </a:r>
            <a:r>
              <a:rPr lang="en-US" b="1" u="sng" dirty="0">
                <a:latin typeface="Times New Roman" panose="02020603050405020304" pitchFamily="18" charset="0"/>
                <a:cs typeface="Times New Roman" panose="02020603050405020304" pitchFamily="18" charset="0"/>
              </a:rPr>
              <a:t> Pani </a:t>
            </a:r>
            <a:r>
              <a:rPr lang="en-US" b="1" u="sng" dirty="0" err="1">
                <a:latin typeface="Times New Roman" panose="02020603050405020304" pitchFamily="18" charset="0"/>
                <a:cs typeface="Times New Roman" panose="02020603050405020304" pitchFamily="18" charset="0"/>
              </a:rPr>
              <a:t>Paali</a:t>
            </a:r>
            <a:endParaRPr lang="en-US"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7F49A4-749D-0AAB-6DD7-5E69D636C2F3}"/>
              </a:ext>
            </a:extLst>
          </p:cNvPr>
          <p:cNvSpPr>
            <a:spLocks noGrp="1"/>
          </p:cNvSpPr>
          <p:nvPr>
            <p:ph idx="1"/>
          </p:nvPr>
        </p:nvSpPr>
        <p:spPr/>
        <p:txBody>
          <a:bodyPr>
            <a:normAutofit/>
          </a:bodyPr>
          <a:lstStyle/>
          <a:p>
            <a:pPr marL="0" indent="0" algn="just">
              <a:buNone/>
            </a:pPr>
            <a:r>
              <a:rPr lang="en-US" sz="1900" dirty="0">
                <a:latin typeface="Times New Roman" panose="02020603050405020304" pitchFamily="18" charset="0"/>
                <a:cs typeface="Times New Roman" panose="02020603050405020304" pitchFamily="18" charset="0"/>
              </a:rPr>
              <a:t>Signal </a:t>
            </a:r>
            <a:r>
              <a:rPr lang="en-US" sz="1900" dirty="0" err="1">
                <a:latin typeface="Times New Roman" panose="02020603050405020304" pitchFamily="18" charset="0"/>
                <a:cs typeface="Times New Roman" panose="02020603050405020304" pitchFamily="18" charset="0"/>
              </a:rPr>
              <a:t>Poyi</a:t>
            </a:r>
            <a:r>
              <a:rPr lang="en-US" sz="1900" dirty="0">
                <a:latin typeface="Times New Roman" panose="02020603050405020304" pitchFamily="18" charset="0"/>
                <a:cs typeface="Times New Roman" panose="02020603050405020304" pitchFamily="18" charset="0"/>
              </a:rPr>
              <a:t> Pani </a:t>
            </a:r>
            <a:r>
              <a:rPr lang="en-US" sz="1900" dirty="0" err="1">
                <a:latin typeface="Times New Roman" panose="02020603050405020304" pitchFamily="18" charset="0"/>
                <a:cs typeface="Times New Roman" panose="02020603050405020304" pitchFamily="18" charset="0"/>
              </a:rPr>
              <a:t>Paali</a:t>
            </a:r>
            <a:r>
              <a:rPr lang="en-US" sz="1900" dirty="0">
                <a:latin typeface="Times New Roman" panose="02020603050405020304" pitchFamily="18" charset="0"/>
                <a:cs typeface="Times New Roman" panose="02020603050405020304" pitchFamily="18" charset="0"/>
              </a:rPr>
              <a:t>, a hardware hackathon, was organized on 26th August 2025 at the IEDC Hall by IEDC in association with the Department of Electronics and µLearn MCE. The event encouraged students to develop and present innovative hardware-based solutions through teamwork and practical implementation. Overall, it provided an engaging platform that promoted creativity, collaboration, and real-world problem solving</a:t>
            </a:r>
            <a:r>
              <a:rPr lang="en-US" dirty="0"/>
              <a:t>.</a:t>
            </a:r>
          </a:p>
        </p:txBody>
      </p:sp>
      <p:pic>
        <p:nvPicPr>
          <p:cNvPr id="5" name="Picture 4">
            <a:extLst>
              <a:ext uri="{FF2B5EF4-FFF2-40B4-BE49-F238E27FC236}">
                <a16:creationId xmlns:a16="http://schemas.microsoft.com/office/drawing/2014/main" id="{32BCE5AC-9159-B566-4B92-FD0B18D32635}"/>
              </a:ext>
            </a:extLst>
          </p:cNvPr>
          <p:cNvPicPr>
            <a:picLocks noChangeAspect="1"/>
          </p:cNvPicPr>
          <p:nvPr/>
        </p:nvPicPr>
        <p:blipFill>
          <a:blip r:embed="rId2">
            <a:extLst>
              <a:ext uri="{28A0092B-C50C-407E-A947-70E740481C1C}">
                <a14:useLocalDpi xmlns:a14="http://schemas.microsoft.com/office/drawing/2010/main" val="0"/>
              </a:ext>
            </a:extLst>
          </a:blip>
          <a:srcRect r="230" b="32043"/>
          <a:stretch>
            <a:fillRect/>
          </a:stretch>
        </p:blipFill>
        <p:spPr>
          <a:xfrm>
            <a:off x="3584827" y="3704201"/>
            <a:ext cx="5022346" cy="2558845"/>
          </a:xfrm>
          <a:prstGeom prst="rect">
            <a:avLst/>
          </a:prstGeom>
        </p:spPr>
      </p:pic>
    </p:spTree>
    <p:extLst>
      <p:ext uri="{BB962C8B-B14F-4D97-AF65-F5344CB8AC3E}">
        <p14:creationId xmlns:p14="http://schemas.microsoft.com/office/powerpoint/2010/main" val="115951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BB9D-424D-2E54-8EDF-9BA28BDF07D7}"/>
              </a:ext>
            </a:extLst>
          </p:cNvPr>
          <p:cNvSpPr>
            <a:spLocks noGrp="1"/>
          </p:cNvSpPr>
          <p:nvPr>
            <p:ph type="title"/>
          </p:nvPr>
        </p:nvSpPr>
        <p:spPr>
          <a:xfrm>
            <a:off x="3525416" y="439769"/>
            <a:ext cx="10515600" cy="1325563"/>
          </a:xfrm>
        </p:spPr>
        <p:txBody>
          <a:bodyPr/>
          <a:lstStyle/>
          <a:p>
            <a:pPr algn="just"/>
            <a:r>
              <a:rPr lang="en-US" b="1" u="sng" dirty="0">
                <a:latin typeface="Times New Roman" panose="02020603050405020304" pitchFamily="18" charset="0"/>
                <a:cs typeface="Times New Roman" panose="02020603050405020304" pitchFamily="18" charset="0"/>
              </a:rPr>
              <a:t>Crack the Circuit</a:t>
            </a:r>
          </a:p>
        </p:txBody>
      </p:sp>
      <p:sp>
        <p:nvSpPr>
          <p:cNvPr id="3" name="Content Placeholder 2">
            <a:extLst>
              <a:ext uri="{FF2B5EF4-FFF2-40B4-BE49-F238E27FC236}">
                <a16:creationId xmlns:a16="http://schemas.microsoft.com/office/drawing/2014/main" id="{25CAED41-765E-25D5-6DE8-57491739324A}"/>
              </a:ext>
            </a:extLst>
          </p:cNvPr>
          <p:cNvSpPr>
            <a:spLocks noGrp="1"/>
          </p:cNvSpPr>
          <p:nvPr>
            <p:ph idx="1"/>
          </p:nvPr>
        </p:nvSpPr>
        <p:spPr/>
        <p:txBody>
          <a:bodyPr>
            <a:noAutofit/>
          </a:bodyPr>
          <a:lstStyle/>
          <a:p>
            <a:pPr marL="0" indent="0" algn="just">
              <a:buNone/>
            </a:pPr>
            <a:r>
              <a:rPr lang="en-US" sz="1800" dirty="0">
                <a:latin typeface="Times New Roman" panose="02020603050405020304" pitchFamily="18" charset="0"/>
                <a:cs typeface="Times New Roman" panose="02020603050405020304" pitchFamily="18" charset="0"/>
              </a:rPr>
              <a:t>Crack the Circuit, a quiz competition, was organized on 29th July 2025 at the EC Seminar Hall by IEDC in association with the Department of Electronics and Communication. The event tested the electronics knowledge and quick thinking of EC and ES students through a competitive two-round format. Overall, it was an engaging and intellectually stimulating program that encouraged teamwork and healthy competition</a:t>
            </a:r>
            <a:r>
              <a:rPr lang="en-US" sz="1800" dirty="0"/>
              <a:t>.</a:t>
            </a:r>
          </a:p>
        </p:txBody>
      </p:sp>
      <p:pic>
        <p:nvPicPr>
          <p:cNvPr id="5" name="Picture 4">
            <a:extLst>
              <a:ext uri="{FF2B5EF4-FFF2-40B4-BE49-F238E27FC236}">
                <a16:creationId xmlns:a16="http://schemas.microsoft.com/office/drawing/2014/main" id="{68AEB9CD-99B7-4500-90BB-530ACBAD8001}"/>
              </a:ext>
            </a:extLst>
          </p:cNvPr>
          <p:cNvPicPr>
            <a:picLocks noChangeAspect="1"/>
          </p:cNvPicPr>
          <p:nvPr/>
        </p:nvPicPr>
        <p:blipFill>
          <a:blip r:embed="rId2">
            <a:extLst>
              <a:ext uri="{28A0092B-C50C-407E-A947-70E740481C1C}">
                <a14:useLocalDpi xmlns:a14="http://schemas.microsoft.com/office/drawing/2010/main" val="0"/>
              </a:ext>
            </a:extLst>
          </a:blip>
          <a:srcRect l="1925" t="1378" r="2331" b="44677"/>
          <a:stretch>
            <a:fillRect/>
          </a:stretch>
        </p:blipFill>
        <p:spPr>
          <a:xfrm>
            <a:off x="3542008" y="3420642"/>
            <a:ext cx="4781409" cy="2816614"/>
          </a:xfrm>
          <a:prstGeom prst="rect">
            <a:avLst/>
          </a:prstGeom>
        </p:spPr>
      </p:pic>
    </p:spTree>
    <p:extLst>
      <p:ext uri="{BB962C8B-B14F-4D97-AF65-F5344CB8AC3E}">
        <p14:creationId xmlns:p14="http://schemas.microsoft.com/office/powerpoint/2010/main" val="354901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1749</Words>
  <Application>Microsoft Office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Droid Sans</vt:lpstr>
      <vt:lpstr>Times New Roman</vt:lpstr>
      <vt:lpstr>Times NR MT Pro</vt:lpstr>
      <vt:lpstr>Office Theme</vt:lpstr>
      <vt:lpstr>MARIAN ENGINEERING COLLEGE</vt:lpstr>
      <vt:lpstr>PowerPoint Presentation</vt:lpstr>
      <vt:lpstr>PowerPoint Presentation</vt:lpstr>
      <vt:lpstr>PowerPoint Presentation</vt:lpstr>
      <vt:lpstr>PowerPoint Presentation</vt:lpstr>
      <vt:lpstr>Eden 4.0</vt:lpstr>
      <vt:lpstr>IPR Workshop</vt:lpstr>
      <vt:lpstr>Signal Poyi Pani Paali</vt:lpstr>
      <vt:lpstr>Crack the Circuit</vt:lpstr>
      <vt:lpstr>DesignX</vt:lpstr>
      <vt:lpstr>IOT Unplugged</vt:lpstr>
      <vt:lpstr>Career Compass</vt:lpstr>
      <vt:lpstr>Campus Innovator Talk</vt:lpstr>
      <vt:lpstr>Spark and Scale</vt:lpstr>
      <vt:lpstr>Blendin Within – Let’s 3D This!</vt:lpstr>
      <vt:lpstr>Shalyam 2.0</vt:lpstr>
      <vt:lpstr>Founders’ Formula</vt:lpstr>
      <vt:lpstr>Chatbot Building and Ideation Workshop</vt:lpstr>
      <vt:lpstr>Meeting with STPI Director</vt:lpstr>
      <vt:lpstr>Visit from Chinmaya Institute of Management and Technology</vt:lpstr>
      <vt:lpstr>ACHIEVEMENTS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Rithika Rajesh</dc:creator>
  <cp:lastModifiedBy>Rithika Rajesh</cp:lastModifiedBy>
  <cp:revision>3</cp:revision>
  <dcterms:created xsi:type="dcterms:W3CDTF">2026-01-12T13:40:56Z</dcterms:created>
  <dcterms:modified xsi:type="dcterms:W3CDTF">2026-01-12T17:02:15Z</dcterms:modified>
</cp:coreProperties>
</file>