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7" r:id="rId11"/>
    <p:sldId id="264" r:id="rId12"/>
    <p:sldId id="265" r:id="rId13"/>
    <p:sldId id="266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C85CC-F9CA-460E-88BE-ABD3397CADB5}" type="datetimeFigureOut">
              <a:rPr lang="en-US" smtClean="0"/>
              <a:t>08-Jun-22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D1249-4F83-4A9F-A815-01F158485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5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D1249-4F83-4A9F-A815-01F1584855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81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D1249-4F83-4A9F-A815-01F15848558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81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1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705599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34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open-source project called Docker provided a standard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of container management that is fast and easy to use. Docker is now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widely used container technology, so I discuss the Docker model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of containers here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Docker is a container management system that allows users to define the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to be included in a container as a Docker image. It also includes a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run-time system that can create and manage containers using these Docker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images. Figure 5.4 shows the different elements of the Docker container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 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interactions. I explain the function of each of the elements in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Docker container system in Table 5.2.</a:t>
            </a:r>
          </a:p>
        </p:txBody>
      </p:sp>
    </p:spTree>
    <p:extLst>
      <p:ext uri="{BB962C8B-B14F-4D97-AF65-F5344CB8AC3E}">
        <p14:creationId xmlns:p14="http://schemas.microsoft.com/office/powerpoint/2010/main" val="4221799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83058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15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 cloud software engineering perspective, containers offer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</a:p>
          <a:p>
            <a:pPr marL="0" indent="0">
              <a:buNone/>
            </a:pP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benefits: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solve the problem of software dependencies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don’t have to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worry about the libraries and other software on the application server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different from those on your development server. Instead of shipping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product as stand-alone software, you can ship a container that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all of the support software that your product needs.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a mechanism for software portability across different</a:t>
            </a:r>
          </a:p>
          <a:p>
            <a:pPr marL="0" indent="0">
              <a:buNone/>
            </a:pP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clouds.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Docker containers can run on any system or cloud provider where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Docker daemon is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an efficient mechanism for implementing software services</a:t>
            </a:r>
          </a:p>
          <a:p>
            <a:pPr marL="0" indent="0">
              <a:buNone/>
            </a:pP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 support the development of service-oriented 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architectures.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simplify the adoption of DevOps.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an approach to software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where the same team is responsible for both developing and supporting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software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5508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 Everything as a service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696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701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172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Infrastructure as a service (IaaS)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is a basic service level that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major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 providers offer.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different kinds of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 service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a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service, a network service, and a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storage service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These infrastructure services may be used to implement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 cloud-based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benefits of using IaaS are that you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incur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capital costs of buying hardware and you can easily migrate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software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one server to a more powerful server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are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for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installing the software on the server, although many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preconfigured packages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available to help with this. Using the cloud provider’s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panel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 can easily add more servers if you need to as the load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your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increases.</a:t>
            </a:r>
          </a:p>
          <a:p>
            <a:pPr marL="0" indent="0" algn="just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Platform as a service (PaaS)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is an intermediate level where you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libraries and frameworks provided by the cloud provider to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your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software. These provide access to a range of functions,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SQL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NoSQL databases. Using PaaS makes it easy to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auto-scaling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software. You can implement your product so that as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load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increases, additional compute and storage resources are added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automatically.</a:t>
            </a:r>
          </a:p>
          <a:p>
            <a:pPr marL="0" indent="0" algn="just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Software as a service (SaaS)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software product runs on the cloud and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accessed by users through a web browser or mobile app. We all know</a:t>
            </a:r>
          </a:p>
          <a:p>
            <a:pPr marL="0" indent="0" algn="just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this type of cloud service—mail services such as Gmail, storage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such as Dropbox, social media services such as Twitter, and so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on. </a:t>
            </a:r>
          </a:p>
        </p:txBody>
      </p:sp>
    </p:spTree>
    <p:extLst>
      <p:ext uri="{BB962C8B-B14F-4D97-AF65-F5344CB8AC3E}">
        <p14:creationId xmlns:p14="http://schemas.microsoft.com/office/powerpoint/2010/main" val="2491688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"/>
            <a:ext cx="63246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0488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offers two main benefits: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don’t have to manage a server to run your service. The cloud provider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takes full responsibility for this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pay for only the time that the function is executing rather than rent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underlying server on which the function runs. This leads to a significant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 for services, such as recovery services, that have to be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on demand and do not run continuously</a:t>
            </a:r>
            <a:r>
              <a:rPr lang="en-US" sz="1600" dirty="0"/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097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 Software as a service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deliver your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product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service, you run the software on your servers, which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may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rent from a cloud provider.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 don’t have to install software, and</a:t>
            </a:r>
          </a:p>
          <a:p>
            <a:pPr marL="0" indent="0"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access the remote system through a web browser or dedicated mobile app</a:t>
            </a:r>
          </a:p>
          <a:p>
            <a:pPr marL="0" indent="0"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5.7).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payment model for SaaS is usually a subscription. Users pay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monthly fee to use the software rather than buy it outright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Many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providers deliver their software as a cloud service, but also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 to download a version of the software so that they can work without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network connection. For example, Adobe offers the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Lightroom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photo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software as both a cloud service and a download that runs on the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user’s own computer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1143000"/>
            <a:ext cx="47148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227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8991600" cy="6096000"/>
          </a:xfrm>
        </p:spPr>
      </p:pic>
    </p:spTree>
    <p:extLst>
      <p:ext uri="{BB962C8B-B14F-4D97-AF65-F5344CB8AC3E}">
        <p14:creationId xmlns:p14="http://schemas.microsoft.com/office/powerpoint/2010/main" val="337916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Cloud-Based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600" dirty="0"/>
              <a:t>The cloud servers that you rent can be started up and shut down as demand</a:t>
            </a:r>
          </a:p>
          <a:p>
            <a:pPr algn="just"/>
            <a:r>
              <a:rPr lang="en-US" sz="1600" dirty="0"/>
              <a:t>changes. This means that software that runs on the cloud can be </a:t>
            </a:r>
            <a:r>
              <a:rPr lang="en-US" sz="1600" dirty="0" err="1" smtClean="0"/>
              <a:t>scalable,elastic</a:t>
            </a:r>
            <a:r>
              <a:rPr lang="en-US" sz="1600" dirty="0"/>
              <a:t>, and resilient (Figure </a:t>
            </a:r>
            <a:r>
              <a:rPr lang="en-US" sz="1600" dirty="0" smtClean="0"/>
              <a:t>5.1.Scalability</a:t>
            </a:r>
            <a:r>
              <a:rPr lang="en-US" sz="1600" dirty="0"/>
              <a:t>, elasticity, and </a:t>
            </a:r>
            <a:r>
              <a:rPr lang="en-US" sz="1600" dirty="0" smtClean="0"/>
              <a:t>resilience are </a:t>
            </a:r>
            <a:r>
              <a:rPr lang="en-US" sz="1600" dirty="0"/>
              <a:t>the fundamental differences between cloud-based systems and those</a:t>
            </a:r>
          </a:p>
          <a:p>
            <a:pPr algn="just"/>
            <a:r>
              <a:rPr lang="en-US" sz="1600" dirty="0"/>
              <a:t>hosted on dedicated </a:t>
            </a:r>
            <a:r>
              <a:rPr lang="en-US" sz="1600" dirty="0" smtClean="0"/>
              <a:t>servers.</a:t>
            </a:r>
          </a:p>
          <a:p>
            <a:pPr marL="0" indent="0" algn="just">
              <a:buNone/>
            </a:pP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124200"/>
            <a:ext cx="72390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3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5486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90600" y="3454017"/>
            <a:ext cx="6629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 benefit from SaaS by avoiding large up-front payments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having access to the latest version. However, some disadvantages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model dissuade many people from using software that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delivered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way. These advantages and disadvantages are shown in Figure 5.8.</a:t>
            </a:r>
          </a:p>
        </p:txBody>
      </p:sp>
    </p:spTree>
    <p:extLst>
      <p:ext uri="{BB962C8B-B14F-4D97-AF65-F5344CB8AC3E}">
        <p14:creationId xmlns:p14="http://schemas.microsoft.com/office/powerpoint/2010/main" val="519801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62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Cloud-Based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600" dirty="0"/>
              <a:t>The cloud servers that you rent can be started up and shut down as demand</a:t>
            </a:r>
          </a:p>
          <a:p>
            <a:pPr algn="just"/>
            <a:r>
              <a:rPr lang="en-US" sz="1600" dirty="0"/>
              <a:t>changes. This means that software that runs on the cloud can be </a:t>
            </a:r>
            <a:r>
              <a:rPr lang="en-US" sz="1600" dirty="0" err="1" smtClean="0"/>
              <a:t>scalable,elastic</a:t>
            </a:r>
            <a:r>
              <a:rPr lang="en-US" sz="1600" dirty="0"/>
              <a:t>, and resilient (Figure </a:t>
            </a:r>
            <a:r>
              <a:rPr lang="en-US" sz="1600" dirty="0" smtClean="0"/>
              <a:t>5.1.Scalability</a:t>
            </a:r>
            <a:r>
              <a:rPr lang="en-US" sz="1600" dirty="0"/>
              <a:t>, elasticity, and </a:t>
            </a:r>
            <a:r>
              <a:rPr lang="en-US" sz="1600" dirty="0" smtClean="0"/>
              <a:t>resilience are </a:t>
            </a:r>
            <a:r>
              <a:rPr lang="en-US" sz="1600" dirty="0"/>
              <a:t>the fundamental differences between cloud-based systems and those</a:t>
            </a:r>
          </a:p>
          <a:p>
            <a:pPr algn="just"/>
            <a:r>
              <a:rPr lang="en-US" sz="1600" dirty="0"/>
              <a:t>hosted on dedicated </a:t>
            </a:r>
            <a:r>
              <a:rPr lang="en-US" sz="1600" dirty="0" smtClean="0"/>
              <a:t>servers.</a:t>
            </a:r>
          </a:p>
          <a:p>
            <a:pPr marL="0" indent="0" algn="just">
              <a:buNone/>
            </a:pP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124200"/>
            <a:ext cx="72390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965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dirty="0"/>
              <a:t>Scalability r</a:t>
            </a:r>
            <a:r>
              <a:rPr lang="en-US" sz="1800" dirty="0"/>
              <a:t>eflects the ability of your software to cope with increasing numbers</a:t>
            </a:r>
          </a:p>
          <a:p>
            <a:pPr marL="0" indent="0" algn="just">
              <a:buNone/>
            </a:pPr>
            <a:r>
              <a:rPr lang="en-US" sz="1800" dirty="0"/>
              <a:t>of users. As the load on your software increases, the software automatically</a:t>
            </a:r>
          </a:p>
          <a:p>
            <a:pPr marL="0" indent="0" algn="just">
              <a:buNone/>
            </a:pPr>
            <a:r>
              <a:rPr lang="en-US" sz="1800" dirty="0"/>
              <a:t>adapts to maintain the system performance and response time. Systems can be</a:t>
            </a:r>
          </a:p>
          <a:p>
            <a:pPr marL="0" indent="0" algn="just">
              <a:buNone/>
            </a:pPr>
            <a:r>
              <a:rPr lang="en-US" sz="1800" dirty="0"/>
              <a:t>scaled by adding new servers or by migrating to a more powerful server. If a</a:t>
            </a:r>
          </a:p>
          <a:p>
            <a:pPr marL="0" indent="0" algn="just">
              <a:buNone/>
            </a:pPr>
            <a:r>
              <a:rPr lang="en-US" sz="1800" dirty="0"/>
              <a:t>more powerful server is used, this is called scaling up. If new servers of the</a:t>
            </a:r>
          </a:p>
          <a:p>
            <a:pPr marL="0" indent="0" algn="just">
              <a:buNone/>
            </a:pPr>
            <a:r>
              <a:rPr lang="en-US" sz="1800" dirty="0"/>
              <a:t>same type are added, this is called scaling out. If your software is scaled out,</a:t>
            </a:r>
          </a:p>
          <a:p>
            <a:pPr marL="0" indent="0" algn="just">
              <a:buNone/>
            </a:pPr>
            <a:r>
              <a:rPr lang="en-US" sz="1800" dirty="0"/>
              <a:t>copies of your software are created and executed on the additional servers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13793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/>
              <a:t>Elasticity </a:t>
            </a:r>
            <a:r>
              <a:rPr lang="en-US" sz="2000" dirty="0"/>
              <a:t>is related to scalability but allows for scaling down as well as</a:t>
            </a:r>
          </a:p>
          <a:p>
            <a:pPr marL="0" indent="0" algn="just">
              <a:buNone/>
            </a:pPr>
            <a:r>
              <a:rPr lang="en-US" sz="2000" dirty="0"/>
              <a:t>scaling up. That is, you can monitor the demand on your application and add</a:t>
            </a:r>
          </a:p>
          <a:p>
            <a:pPr marL="0" indent="0" algn="just">
              <a:buNone/>
            </a:pPr>
            <a:r>
              <a:rPr lang="en-US" sz="2000" dirty="0"/>
              <a:t>or remove servers dynamically as the number of users changes. This means</a:t>
            </a:r>
          </a:p>
          <a:p>
            <a:pPr marL="0" indent="0" algn="just">
              <a:buNone/>
            </a:pPr>
            <a:r>
              <a:rPr lang="en-US" sz="2000" dirty="0"/>
              <a:t>that you pay for only the servers you need, when you need them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b="1" dirty="0"/>
              <a:t>Resilience</a:t>
            </a:r>
            <a:r>
              <a:rPr lang="en-US" sz="2000" dirty="0"/>
              <a:t> means that you can design your software architecture to tolerate</a:t>
            </a:r>
          </a:p>
          <a:p>
            <a:pPr marL="0" indent="0" algn="just">
              <a:buNone/>
            </a:pPr>
            <a:r>
              <a:rPr lang="en-US" sz="2000" dirty="0"/>
              <a:t>server failures. You can make several copies of your software available</a:t>
            </a:r>
          </a:p>
          <a:p>
            <a:pPr marL="0" indent="0" algn="just">
              <a:buNone/>
            </a:pPr>
            <a:r>
              <a:rPr lang="en-US" sz="2000" dirty="0"/>
              <a:t>concurrently. If one of these fails, the others continue to provide a service.</a:t>
            </a:r>
          </a:p>
          <a:p>
            <a:pPr marL="0" indent="0" algn="just">
              <a:buNone/>
            </a:pPr>
            <a:r>
              <a:rPr lang="en-US" sz="2000" dirty="0"/>
              <a:t>You can cope with the failure of a cloud data center by locating redundant</a:t>
            </a:r>
          </a:p>
          <a:p>
            <a:pPr marL="0" indent="0" algn="just">
              <a:buNone/>
            </a:pPr>
            <a:r>
              <a:rPr lang="en-US" sz="2000" dirty="0"/>
              <a:t>servers in different places.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1232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8381999" cy="5638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07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 and containers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cloud servers are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servers.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server runs on 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underlying physical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and is made up of an operating system plus a set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packages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provide the server functionality required.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 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virtual server is a stand-alone system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can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hardware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cloud.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“run anywhere” characteristic is possible because the virtual server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dependencies.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87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machines (VMs), running on physical server hardware, can be used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implement virtual servers (Figure 5.2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 are complex, but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 of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hypervisor as providing a hardware emulation that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simulates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of the underlying hardware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these hardware emulators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the physical hardware and run in parallel. You can run an operating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and then install server software on each hardware emulator.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153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48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cases, you don’t really need the generality of a virtual machine.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running a cloud-based system with many instances of applications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services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these all use the same operating system. To cater to this situation,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simpler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lightweight, virtualization technology called “containers” may be used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 VS CONTAINERS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containers dramatically speeds up the process of deploying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 servers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cloud.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usually megabytes in size, whereas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VMs are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gigabytes.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started up and shut down in a few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seconds rather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the few minutes required for a VM.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that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cloud-based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have now switched from VMs to containers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containers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faster to load and less demanding of machine resources.</a:t>
            </a:r>
          </a:p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 are an operating system virtualization technology that allows</a:t>
            </a:r>
          </a:p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servers to share a single operating system. They are particularly</a:t>
            </a:r>
          </a:p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for providing isolated application services where each user sees their</a:t>
            </a:r>
          </a:p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version of an application. </a:t>
            </a:r>
          </a:p>
        </p:txBody>
      </p:sp>
    </p:spTree>
    <p:extLst>
      <p:ext uri="{BB962C8B-B14F-4D97-AF65-F5344CB8AC3E}">
        <p14:creationId xmlns:p14="http://schemas.microsoft.com/office/powerpoint/2010/main" val="3927525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advantage of using a virtual machine to implement virtual servers is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you have exactly the same hardware platform as a physical server. You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therefore run different operating systems on virtual machines that are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hosted on the same computer. For example, Figure 5.2 shows that Linux and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can run concurrently on separate VMs. You may want to do this so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you can run software that is available for only one particular operating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system.</a:t>
            </a:r>
          </a:p>
        </p:txBody>
      </p:sp>
    </p:spTree>
    <p:extLst>
      <p:ext uri="{BB962C8B-B14F-4D97-AF65-F5344CB8AC3E}">
        <p14:creationId xmlns:p14="http://schemas.microsoft.com/office/powerpoint/2010/main" val="288432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dirty="0"/>
              <a:t>Scalability r</a:t>
            </a:r>
            <a:r>
              <a:rPr lang="en-US" sz="1800" dirty="0"/>
              <a:t>eflects the ability of your software to cope with increasing numbers</a:t>
            </a:r>
          </a:p>
          <a:p>
            <a:pPr marL="0" indent="0" algn="just">
              <a:buNone/>
            </a:pPr>
            <a:r>
              <a:rPr lang="en-US" sz="1800" dirty="0"/>
              <a:t>of users. As the load on your software increases, the software automatically</a:t>
            </a:r>
          </a:p>
          <a:p>
            <a:pPr marL="0" indent="0" algn="just">
              <a:buNone/>
            </a:pPr>
            <a:r>
              <a:rPr lang="en-US" sz="1800" dirty="0"/>
              <a:t>adapts to maintain the system performance and response time. Systems can be</a:t>
            </a:r>
          </a:p>
          <a:p>
            <a:pPr marL="0" indent="0" algn="just">
              <a:buNone/>
            </a:pPr>
            <a:r>
              <a:rPr lang="en-US" sz="1800" dirty="0"/>
              <a:t>scaled by adding new servers or by migrating to a more powerful server. If a</a:t>
            </a:r>
          </a:p>
          <a:p>
            <a:pPr marL="0" indent="0" algn="just">
              <a:buNone/>
            </a:pPr>
            <a:r>
              <a:rPr lang="en-US" sz="1800" dirty="0"/>
              <a:t>more powerful server is used, this is called scaling up. If new servers of the</a:t>
            </a:r>
          </a:p>
          <a:p>
            <a:pPr marL="0" indent="0" algn="just">
              <a:buNone/>
            </a:pPr>
            <a:r>
              <a:rPr lang="en-US" sz="1800" dirty="0"/>
              <a:t>same type are added, this is called scaling out. If your software is scaled out,</a:t>
            </a:r>
          </a:p>
          <a:p>
            <a:pPr marL="0" indent="0" algn="just">
              <a:buNone/>
            </a:pPr>
            <a:r>
              <a:rPr lang="en-US" sz="1800" dirty="0"/>
              <a:t>copies of your software are created and executed on the additional servers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49029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6705599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852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open-source project called Docker provided a standard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of container management that is fast and easy to use. Docker is now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widely used container technology, so I discuss the Docker model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of containers here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Docker is a container management system that allows users to define the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to be included in a container as a Docker image. It also includes a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run-time system that can create and manage containers using these Docker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images. Figure 5.4 shows the different elements of the Docker container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 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interactions. I explain the function of each of the elements in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Docker container system in Table 5.2.</a:t>
            </a:r>
          </a:p>
        </p:txBody>
      </p:sp>
    </p:spTree>
    <p:extLst>
      <p:ext uri="{BB962C8B-B14F-4D97-AF65-F5344CB8AC3E}">
        <p14:creationId xmlns:p14="http://schemas.microsoft.com/office/powerpoint/2010/main" val="32682214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83058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709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 cloud software engineering perspective, containers offer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</a:p>
          <a:p>
            <a:pPr marL="0" indent="0">
              <a:buNone/>
            </a:pP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benefits: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solve the problem of software dependencies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don’t have to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worry about the libraries and other software on the application server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different from those on your development server. Instead of shipping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product as stand-alone software, you can ship a container that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all of the support software that your product needs.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a mechanism for software portability across different</a:t>
            </a:r>
          </a:p>
          <a:p>
            <a:pPr marL="0" indent="0">
              <a:buNone/>
            </a:pP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clouds.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Docker containers can run on any system or cloud provider where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Docker daemon is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an efficient mechanism for implementing software services</a:t>
            </a:r>
          </a:p>
          <a:p>
            <a:pPr marL="0" indent="0">
              <a:buNone/>
            </a:pP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so support the development of service-oriented 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architectures.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simplify the adoption of DevOps.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an approach to software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where the same team is responsible for both developing and supporting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software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6998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 Everything as a service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696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9806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172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Infrastructure as a service (IaaS)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is a basic service level that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major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 providers offer.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different kinds of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 service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a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service, a network service, and a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storage service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These infrastructure services may be used to implement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 cloud-based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benefits of using IaaS are that you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incur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capital costs of buying hardware and you can easily migrate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software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one server to a more powerful server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are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for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installing the software on the server, although many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preconfigured packages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available to help with this. Using the cloud provider’s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panel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 can easily add more servers if you need to as the load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your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increases.</a:t>
            </a:r>
          </a:p>
          <a:p>
            <a:pPr marL="0" indent="0" algn="just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Platform as a service (PaaS)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is an intermediate level where you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libraries and frameworks provided by the cloud provider to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your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software. These provide access to a range of functions,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SQL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NoSQL databases. Using PaaS makes it easy to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auto-scaling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software. You can implement your product so that as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load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increases, additional compute and storage resources are added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automatically.</a:t>
            </a:r>
          </a:p>
          <a:p>
            <a:pPr marL="0" indent="0" algn="just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Software as a service (SaaS)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software product runs on the cloud and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accessed by users through a web browser or mobile app. We all know</a:t>
            </a:r>
          </a:p>
          <a:p>
            <a:pPr marL="0" indent="0" algn="just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this type of cloud service—mail services such as Gmail, storage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such as Dropbox, social media services such as Twitter, and so</a:t>
            </a:r>
          </a:p>
          <a:p>
            <a:pPr marL="0" indent="0" algn="just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on. </a:t>
            </a:r>
          </a:p>
        </p:txBody>
      </p:sp>
    </p:spTree>
    <p:extLst>
      <p:ext uri="{BB962C8B-B14F-4D97-AF65-F5344CB8AC3E}">
        <p14:creationId xmlns:p14="http://schemas.microsoft.com/office/powerpoint/2010/main" val="21183168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"/>
            <a:ext cx="63246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2348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FaaS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offers two main benefits: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don’t have to manage a server to run your service. The cloud provider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takes full responsibility for this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pay for only the time that the function is executing rather than rent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underlying server on which the function runs. This leads to a significant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 for services, such as recovery services, that have to be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on demand and do not run continuously</a:t>
            </a:r>
            <a:r>
              <a:rPr lang="en-US" sz="1600" dirty="0"/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9764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808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 Software as a service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deliver your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product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service, you run the software on your servers, which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may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rent from a cloud provider.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 don’t have to install software, and</a:t>
            </a:r>
          </a:p>
          <a:p>
            <a:pPr marL="0" indent="0">
              <a:buNone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access the remote system through a web browser or dedicated mobile app</a:t>
            </a:r>
          </a:p>
          <a:p>
            <a:pPr marL="0" indent="0"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5.7).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payment model for SaaS is usually a subscription. Users pay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monthly fee to use the software rather than buy it outright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Many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providers deliver their software as a cloud service, but also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 to download a version of the software so that they can work without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network connection. For example, Adobe offers the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Lightroom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photo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software as both a cloud service and a download that runs on the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user’s own computer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1143000"/>
            <a:ext cx="47148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49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/>
              <a:t>Elasticity </a:t>
            </a:r>
            <a:r>
              <a:rPr lang="en-US" sz="2000" dirty="0"/>
              <a:t>is related to scalability but allows for scaling down as well as</a:t>
            </a:r>
          </a:p>
          <a:p>
            <a:pPr marL="0" indent="0" algn="just">
              <a:buNone/>
            </a:pPr>
            <a:r>
              <a:rPr lang="en-US" sz="2000" dirty="0"/>
              <a:t>scaling up. That is, you can monitor the demand on your application and add</a:t>
            </a:r>
          </a:p>
          <a:p>
            <a:pPr marL="0" indent="0" algn="just">
              <a:buNone/>
            </a:pPr>
            <a:r>
              <a:rPr lang="en-US" sz="2000" dirty="0"/>
              <a:t>or remove servers dynamically as the number of users changes. This means</a:t>
            </a:r>
          </a:p>
          <a:p>
            <a:pPr marL="0" indent="0" algn="just">
              <a:buNone/>
            </a:pPr>
            <a:r>
              <a:rPr lang="en-US" sz="2000" dirty="0"/>
              <a:t>that you pay for only the servers you need, when you need them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b="1" dirty="0"/>
              <a:t>Resilience</a:t>
            </a:r>
            <a:r>
              <a:rPr lang="en-US" sz="2000" dirty="0"/>
              <a:t> means that you can design your software architecture to tolerate</a:t>
            </a:r>
          </a:p>
          <a:p>
            <a:pPr marL="0" indent="0" algn="just">
              <a:buNone/>
            </a:pPr>
            <a:r>
              <a:rPr lang="en-US" sz="2000" dirty="0"/>
              <a:t>server failures. You can make several copies of your software available</a:t>
            </a:r>
          </a:p>
          <a:p>
            <a:pPr marL="0" indent="0" algn="just">
              <a:buNone/>
            </a:pPr>
            <a:r>
              <a:rPr lang="en-US" sz="2000" dirty="0"/>
              <a:t>concurrently. If one of these fails, the others continue to provide a service.</a:t>
            </a:r>
          </a:p>
          <a:p>
            <a:pPr marL="0" indent="0" algn="just">
              <a:buNone/>
            </a:pPr>
            <a:r>
              <a:rPr lang="en-US" sz="2000" dirty="0"/>
              <a:t>You can cope with the failure of a cloud data center by locating redundant</a:t>
            </a:r>
          </a:p>
          <a:p>
            <a:pPr marL="0" indent="0" algn="just">
              <a:buNone/>
            </a:pPr>
            <a:r>
              <a:rPr lang="en-US" sz="2000" dirty="0"/>
              <a:t>servers in different places.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30817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8991600" cy="6096000"/>
          </a:xfrm>
        </p:spPr>
      </p:pic>
    </p:spTree>
    <p:extLst>
      <p:ext uri="{BB962C8B-B14F-4D97-AF65-F5344CB8AC3E}">
        <p14:creationId xmlns:p14="http://schemas.microsoft.com/office/powerpoint/2010/main" val="20614700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5486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90600" y="3454017"/>
            <a:ext cx="6629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 benefit from SaaS by avoiding large up-front payments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having access to the latest version. However, some disadvantages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model dissuade many people from using software that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delivered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way. These advantages and disadvantages are shown in Figure 5.8.</a:t>
            </a:r>
          </a:p>
        </p:txBody>
      </p:sp>
    </p:spTree>
    <p:extLst>
      <p:ext uri="{BB962C8B-B14F-4D97-AF65-F5344CB8AC3E}">
        <p14:creationId xmlns:p14="http://schemas.microsoft.com/office/powerpoint/2010/main" val="157086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8381999" cy="5638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69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Virtualization and containers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cloud servers are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servers.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server runs on 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underlying physical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and is made up of an operating system plus a set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packages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provide the server functionality required.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 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virtual server is a stand-alone system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can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hardware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cloud.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“run anywhere” characteristic is possible because the virtual server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dependencies.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164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machines (VMs), running on physical server hardware, can be used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implement virtual servers (Figure 5.2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 are complex, but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 of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hypervisor as providing a hardware emulation that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simulates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of the underlying hardware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these hardware emulators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the physical hardware and run in parallel. You can run an operating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and then install server software on each hardware emulator.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153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42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cases, you don’t really need the generality of a virtual machine.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running a cloud-based system with many instances of applications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services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these all use the same operating system. To cater to this situation,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simpler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lightweight, virtualization technology called “containers” may be used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 VS CONTAINERS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containers dramatically speeds up the process of deploying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 servers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cloud.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usually megabytes in size, whereas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VMs are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gigabytes.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started up and shut down in a few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seconds rather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the few minutes required for a VM.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that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cloud-based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have now switched from VMs to containers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containers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faster to load and less demanding of machine resources.</a:t>
            </a:r>
          </a:p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Containers are an operating system virtualization technology that allows</a:t>
            </a:r>
          </a:p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servers to share a single operating system. They are particularly</a:t>
            </a:r>
          </a:p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for providing isolated application services where each user sees their</a:t>
            </a:r>
          </a:p>
          <a:p>
            <a:pPr marL="0" indent="0" algn="just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version of an application. </a:t>
            </a:r>
          </a:p>
        </p:txBody>
      </p:sp>
    </p:spTree>
    <p:extLst>
      <p:ext uri="{BB962C8B-B14F-4D97-AF65-F5344CB8AC3E}">
        <p14:creationId xmlns:p14="http://schemas.microsoft.com/office/powerpoint/2010/main" val="237491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advantage of using a virtual machine to implement virtual servers is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you have exactly the same hardware platform as a physical server. You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therefore run different operating systems on virtual machines that are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hosted on the same computer. For example, Figure 5.2 shows that Linux and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can run concurrently on separate VMs. You may want to do this so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you can run software that is available for only one particular operating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system.</a:t>
            </a:r>
          </a:p>
        </p:txBody>
      </p:sp>
    </p:spTree>
    <p:extLst>
      <p:ext uri="{BB962C8B-B14F-4D97-AF65-F5344CB8AC3E}">
        <p14:creationId xmlns:p14="http://schemas.microsoft.com/office/powerpoint/2010/main" val="3815728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2756</Words>
  <Application>Microsoft Office PowerPoint</Application>
  <PresentationFormat>On-screen Show (4:3)</PresentationFormat>
  <Paragraphs>206</Paragraphs>
  <Slides>41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Module 5</vt:lpstr>
      <vt:lpstr>1 Cloud-Based Software </vt:lpstr>
      <vt:lpstr>PowerPoint Presentation</vt:lpstr>
      <vt:lpstr>PowerPoint Presentation</vt:lpstr>
      <vt:lpstr>PowerPoint Presentation</vt:lpstr>
      <vt:lpstr>1.1 Virtualization and containers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5.2 Everything as a service </vt:lpstr>
      <vt:lpstr>PowerPoint Presentation</vt:lpstr>
      <vt:lpstr>PowerPoint Presentation</vt:lpstr>
      <vt:lpstr>PowerPoint Presentation</vt:lpstr>
      <vt:lpstr>5.3 Software as a service</vt:lpstr>
      <vt:lpstr>PowerPoint Presentation</vt:lpstr>
      <vt:lpstr>PowerPoint Presentation</vt:lpstr>
      <vt:lpstr>Module 5</vt:lpstr>
      <vt:lpstr>1 Cloud-Based Software </vt:lpstr>
      <vt:lpstr>PowerPoint Presentation</vt:lpstr>
      <vt:lpstr>PowerPoint Presentation</vt:lpstr>
      <vt:lpstr>PowerPoint Presentation</vt:lpstr>
      <vt:lpstr>1.1 Virtualization and containers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5.2 Everything as a service </vt:lpstr>
      <vt:lpstr>PowerPoint Presentation</vt:lpstr>
      <vt:lpstr>PowerPoint Presentation</vt:lpstr>
      <vt:lpstr>PowerPoint Presentation</vt:lpstr>
      <vt:lpstr>PowerPoint Presentation</vt:lpstr>
      <vt:lpstr>5.3 Software as a service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5</dc:title>
  <dc:creator>My PC</dc:creator>
  <cp:lastModifiedBy>ismail - [2010]</cp:lastModifiedBy>
  <cp:revision>32</cp:revision>
  <dcterms:created xsi:type="dcterms:W3CDTF">2006-08-16T00:00:00Z</dcterms:created>
  <dcterms:modified xsi:type="dcterms:W3CDTF">2022-06-08T08:48:58Z</dcterms:modified>
</cp:coreProperties>
</file>