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301" r:id="rId9"/>
    <p:sldId id="297" r:id="rId10"/>
    <p:sldId id="285" r:id="rId11"/>
    <p:sldId id="296" r:id="rId12"/>
    <p:sldId id="286" r:id="rId13"/>
    <p:sldId id="287" r:id="rId14"/>
    <p:sldId id="300" r:id="rId15"/>
    <p:sldId id="288" r:id="rId16"/>
    <p:sldId id="289" r:id="rId17"/>
    <p:sldId id="290" r:id="rId18"/>
    <p:sldId id="291" r:id="rId19"/>
    <p:sldId id="292" r:id="rId20"/>
    <p:sldId id="293" r:id="rId21"/>
    <p:sldId id="299" r:id="rId22"/>
    <p:sldId id="294" r:id="rId23"/>
    <p:sldId id="295" r:id="rId24"/>
    <p:sldId id="302" r:id="rId25"/>
    <p:sldId id="343" r:id="rId26"/>
    <p:sldId id="344" r:id="rId27"/>
    <p:sldId id="345" r:id="rId28"/>
    <p:sldId id="346" r:id="rId29"/>
    <p:sldId id="347" r:id="rId30"/>
    <p:sldId id="327" r:id="rId31"/>
    <p:sldId id="328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60"/>
  </p:normalViewPr>
  <p:slideViewPr>
    <p:cSldViewPr>
      <p:cViewPr>
        <p:scale>
          <a:sx n="73" d="100"/>
          <a:sy n="73" d="100"/>
        </p:scale>
        <p:origin x="-114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5B71-97DE-4E59-87E1-29D263899592}" type="datetimeFigureOut">
              <a:rPr lang="en-US" smtClean="0"/>
              <a:t>08-Jun-22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61310-896F-4671-A874-F7A53A49D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CDE3-8A5B-43C2-97C3-018FFF67B4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0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CDE3-8A5B-43C2-97C3-018FFF67B46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0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8CDE3-8A5B-43C2-97C3-018FFF67B46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8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4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1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1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4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4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4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ASST PROFESSOR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AC32-0E0C-4819-8546-620355D3F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?p=29413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?p=294134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PROCESS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Waterfall model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Inflexible partitioning of the project into distinct stages makes it difficult to respond to changing customer requirements.</a:t>
            </a:r>
          </a:p>
          <a:p>
            <a:pPr lvl="1"/>
            <a:r>
              <a:rPr lang="en-GB" dirty="0"/>
              <a:t>Therefore, this model is only appropriate when the requirements are well-understood and changes will be fairly limited during the design process. </a:t>
            </a:r>
          </a:p>
          <a:p>
            <a:pPr lvl="1"/>
            <a:r>
              <a:rPr lang="en-GB" dirty="0"/>
              <a:t>Few business systems have stable requirements.</a:t>
            </a:r>
          </a:p>
          <a:p>
            <a:r>
              <a:rPr lang="en-GB" dirty="0"/>
              <a:t>The waterfall model is mostly used for large systems engineering projects where a system is developed at several sites.</a:t>
            </a:r>
          </a:p>
          <a:p>
            <a:pPr lvl="1"/>
            <a:r>
              <a:rPr lang="en-GB" dirty="0"/>
              <a:t>In those circumstances, the plan-driven nature of the waterfall model helps coordinate the work. 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A38D98-6B30-4C63-A813-7CF22212AB6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4672013" cy="660400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 smtClean="0"/>
              <a:t>The Waterfall Model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595563"/>
            <a:ext cx="8850312" cy="2128837"/>
          </a:xfrm>
          <a:prstGeom prst="rect">
            <a:avLst/>
          </a:prstGeom>
          <a:solidFill>
            <a:srgbClr val="96E3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development</a:t>
            </a:r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2.2 Incremental-dev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29061" y="1817650"/>
            <a:ext cx="5151863" cy="318924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development</a:t>
            </a:r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Incremental Development is based on the idea of </a:t>
            </a:r>
            <a:r>
              <a:rPr lang="en-GB" b="1" dirty="0"/>
              <a:t>developing an initial implementation, exposing this to user comment</a:t>
            </a:r>
            <a:r>
              <a:rPr lang="en-GB" dirty="0"/>
              <a:t> and evolving it through several versions </a:t>
            </a:r>
            <a:r>
              <a:rPr lang="en-GB" b="1" dirty="0"/>
              <a:t>until an adequate system has been developed</a:t>
            </a:r>
            <a:r>
              <a:rPr lang="en-GB" dirty="0"/>
              <a:t>. Specification, development and validation activities are interleaved rather than separate, with rapid feedback across activities. </a:t>
            </a:r>
            <a:endParaRPr lang="en-IN" dirty="0"/>
          </a:p>
          <a:p>
            <a:r>
              <a:rPr lang="en-IN" dirty="0" smtClean="0"/>
              <a:t>It is better for </a:t>
            </a:r>
            <a:r>
              <a:rPr lang="en-IN" dirty="0" err="1" smtClean="0"/>
              <a:t>business,e</a:t>
            </a:r>
            <a:r>
              <a:rPr lang="en-IN" dirty="0" smtClean="0"/>
              <a:t>-commerce and software systems.</a:t>
            </a:r>
          </a:p>
          <a:p>
            <a:r>
              <a:rPr lang="en-IN" dirty="0" smtClean="0"/>
              <a:t>The customer </a:t>
            </a:r>
            <a:r>
              <a:rPr lang="en-IN" b="1" dirty="0" smtClean="0"/>
              <a:t>can evaluate the system at a relatively early stage</a:t>
            </a:r>
            <a:r>
              <a:rPr lang="en-IN" dirty="0" smtClean="0"/>
              <a:t> in the development  to see if it delivers what is required. If not, then only the current increment has to be changed and possibly new functionality defined for later increments.</a:t>
            </a:r>
          </a:p>
          <a:p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9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Increment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Increment 2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en-US" sz="1600" dirty="0" smtClean="0"/>
              <a:t>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Increment 3  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375" y="1566789"/>
            <a:ext cx="2895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40401" y="1681089"/>
            <a:ext cx="1905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SIGNUP OR LOGIN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4724400" y="16898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3236" y="2933700"/>
            <a:ext cx="2895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0401" y="3099640"/>
            <a:ext cx="2099603" cy="405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SIGNUP OR LOGIN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4803296" y="3262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7375" y="4353013"/>
            <a:ext cx="2895600" cy="1978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3281" y="4612446"/>
            <a:ext cx="1905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SIGNUP OR LOGIN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5017361" y="56411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62675" y="3642477"/>
            <a:ext cx="1905000" cy="434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send Friend Request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4381" y="5203522"/>
            <a:ext cx="1905000" cy="434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send Friend Request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4381" y="5843836"/>
            <a:ext cx="1905000" cy="4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Accept Friend Request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development benefits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cost of accommodating changing customer requirements is reduced. </a:t>
            </a:r>
          </a:p>
          <a:p>
            <a:pPr lvl="1"/>
            <a:r>
              <a:rPr lang="en-GB" b="1" dirty="0"/>
              <a:t>The amount of analysis and documentation that has to be redone is much less </a:t>
            </a:r>
            <a:r>
              <a:rPr lang="en-GB" dirty="0"/>
              <a:t>than is required with the waterfall model.</a:t>
            </a:r>
          </a:p>
          <a:p>
            <a:r>
              <a:rPr lang="en-GB" dirty="0"/>
              <a:t>It is easier to get </a:t>
            </a:r>
            <a:r>
              <a:rPr lang="en-GB" b="1" dirty="0"/>
              <a:t>customer feedback </a:t>
            </a:r>
            <a:r>
              <a:rPr lang="en-GB" dirty="0"/>
              <a:t>on the development work that has been done. </a:t>
            </a:r>
          </a:p>
          <a:p>
            <a:pPr lvl="1"/>
            <a:r>
              <a:rPr lang="en-GB" dirty="0"/>
              <a:t>Customers can comment on demonstrations of the software and see how much has been implemented. </a:t>
            </a:r>
          </a:p>
          <a:p>
            <a:r>
              <a:rPr lang="en-GB" dirty="0"/>
              <a:t>More rapid delivery and deployment of useful software to the customer is possible. </a:t>
            </a:r>
          </a:p>
          <a:p>
            <a:pPr lvl="1"/>
            <a:r>
              <a:rPr lang="en-GB" dirty="0"/>
              <a:t>Customers are able to use and gain value from the software earlier than is possible with a waterfall process. 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Incremental development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process is not visible. </a:t>
            </a:r>
          </a:p>
          <a:p>
            <a:pPr lvl="1"/>
            <a:r>
              <a:rPr lang="en-GB" dirty="0"/>
              <a:t>Managers need regular deliverables to measure progress. If systems are developed quickly, it is not cost-effective to produce documents that reflect every version of the system. </a:t>
            </a:r>
          </a:p>
          <a:p>
            <a:r>
              <a:rPr lang="en-GB" dirty="0"/>
              <a:t>System structure tends to degrade as new increments are added</a:t>
            </a:r>
            <a:r>
              <a:rPr lang="en-GB" i="1" dirty="0"/>
              <a:t>. 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Unless time and money is spent on refactoring to improve the software</a:t>
            </a:r>
            <a:r>
              <a:rPr lang="en-GB" b="1" dirty="0"/>
              <a:t>, regular change tends to corrupt its structure</a:t>
            </a:r>
            <a:r>
              <a:rPr lang="en-GB" dirty="0"/>
              <a:t>. Incorporating further software changes becomes increasingly difficult and costly. 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2-Process </a:t>
            </a:r>
            <a:r>
              <a:rPr lang="en-US" b="1" dirty="0"/>
              <a:t>activities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Real software processes </a:t>
            </a:r>
            <a:r>
              <a:rPr lang="en-GB" dirty="0"/>
              <a:t>are inter-leaved sequences of technical, collaborative and managerial activities with the </a:t>
            </a:r>
            <a:r>
              <a:rPr lang="en-GB" b="1" dirty="0"/>
              <a:t>overall goal of specifying, designing, implementing and testing a software system. </a:t>
            </a:r>
          </a:p>
          <a:p>
            <a:r>
              <a:rPr lang="en-GB" dirty="0"/>
              <a:t>The four basic process activities of </a:t>
            </a:r>
            <a:r>
              <a:rPr lang="en-GB" b="1" dirty="0"/>
              <a:t>specification, development, validation and evolution </a:t>
            </a:r>
            <a:r>
              <a:rPr lang="en-GB" dirty="0"/>
              <a:t>are organized differently in different development processes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In the waterfall model, they are organized in sequence, whereas in incremental development they are inter-leaved. </a:t>
            </a:r>
            <a:endParaRPr lang="en-US" dirty="0"/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2.1 Software specification/requirement </a:t>
            </a:r>
            <a:r>
              <a:rPr lang="en-GB" b="1" dirty="0" err="1"/>
              <a:t>E</a:t>
            </a:r>
            <a:r>
              <a:rPr lang="en-GB" b="1" dirty="0" err="1" smtClean="0"/>
              <a:t>ngg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process of </a:t>
            </a:r>
            <a:r>
              <a:rPr lang="en-GB" b="1" dirty="0" smtClean="0"/>
              <a:t>establishing</a:t>
            </a:r>
            <a:r>
              <a:rPr lang="en-GB" dirty="0" smtClean="0"/>
              <a:t> and </a:t>
            </a:r>
            <a:r>
              <a:rPr lang="en-GB" b="1" dirty="0" smtClean="0"/>
              <a:t>defining</a:t>
            </a:r>
            <a:r>
              <a:rPr lang="en-GB" dirty="0" smtClean="0"/>
              <a:t> </a:t>
            </a:r>
            <a:r>
              <a:rPr lang="en-GB" b="1" dirty="0" smtClean="0"/>
              <a:t>what services </a:t>
            </a:r>
            <a:r>
              <a:rPr lang="en-GB" b="1" dirty="0"/>
              <a:t>are </a:t>
            </a:r>
            <a:r>
              <a:rPr lang="en-GB" b="1" dirty="0" smtClean="0"/>
              <a:t>required from the system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identifying the </a:t>
            </a:r>
            <a:r>
              <a:rPr lang="en-GB" dirty="0"/>
              <a:t>constraints on the system’s operation and development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Is a particularly critical stage of the software process as </a:t>
            </a:r>
            <a:r>
              <a:rPr lang="en-GB" b="1" dirty="0" smtClean="0"/>
              <a:t>errors  at this stage inevitably lead to later problems in system design and implementation.</a:t>
            </a:r>
          </a:p>
          <a:p>
            <a:r>
              <a:rPr lang="en-GB" dirty="0" smtClean="0"/>
              <a:t>RE process aims to produce an agreed requirements document that specifies a system satisfying stakeholder requirements.</a:t>
            </a:r>
          </a:p>
          <a:p>
            <a:r>
              <a:rPr lang="en-GB" dirty="0" smtClean="0"/>
              <a:t>Requirements are presented at </a:t>
            </a:r>
            <a:r>
              <a:rPr lang="en-GB" b="1" dirty="0" smtClean="0"/>
              <a:t>two levels:  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 End users and customers </a:t>
            </a:r>
            <a:r>
              <a:rPr lang="en-GB" dirty="0" smtClean="0"/>
              <a:t>need </a:t>
            </a:r>
            <a:r>
              <a:rPr lang="en-GB" b="1" dirty="0" smtClean="0"/>
              <a:t>a high level statement </a:t>
            </a:r>
            <a:r>
              <a:rPr lang="en-GB" dirty="0" smtClean="0"/>
              <a:t>of the requirements; 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system developers </a:t>
            </a:r>
            <a:r>
              <a:rPr lang="en-GB" dirty="0" smtClean="0"/>
              <a:t>need a </a:t>
            </a:r>
            <a:r>
              <a:rPr lang="en-GB" b="1" dirty="0" smtClean="0"/>
              <a:t>more detailed system specification.</a:t>
            </a:r>
            <a:endParaRPr lang="en-GB" b="1" dirty="0"/>
          </a:p>
          <a:p>
            <a:endParaRPr lang="en-IN" b="1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requirements engineering process</a:t>
            </a:r>
            <a:br>
              <a:rPr lang="en-GB" dirty="0"/>
            </a:br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2.4 RE-process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47802" y="1159693"/>
            <a:ext cx="8596052" cy="485802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45828" y="1183341"/>
            <a:ext cx="2735132" cy="485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software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 structured set of activities required to develop a </a:t>
            </a:r>
            <a:r>
              <a:rPr lang="en-GB" dirty="0" smtClean="0"/>
              <a:t>software </a:t>
            </a:r>
            <a:r>
              <a:rPr lang="en-GB" dirty="0"/>
              <a:t>system. </a:t>
            </a:r>
          </a:p>
          <a:p>
            <a:r>
              <a:rPr lang="en-GB" dirty="0"/>
              <a:t>Many different software processes but all involve:</a:t>
            </a:r>
          </a:p>
          <a:p>
            <a:pPr lvl="1"/>
            <a:r>
              <a:rPr lang="en-GB" dirty="0"/>
              <a:t>Specification – defining what the system should do;</a:t>
            </a:r>
          </a:p>
          <a:p>
            <a:pPr lvl="1"/>
            <a:r>
              <a:rPr lang="en-GB" dirty="0"/>
              <a:t>Design and implementation – defining the organization of the system and implementing the system;</a:t>
            </a:r>
          </a:p>
          <a:p>
            <a:pPr lvl="1"/>
            <a:r>
              <a:rPr lang="en-GB" dirty="0"/>
              <a:t>Validation – checking that it does what the customer wants;</a:t>
            </a:r>
          </a:p>
          <a:p>
            <a:pPr lvl="1"/>
            <a:r>
              <a:rPr lang="en-GB" dirty="0"/>
              <a:t>Evolution – changing the system in response to changing customer needs.</a:t>
            </a:r>
          </a:p>
          <a:p>
            <a:r>
              <a:rPr lang="en-GB" dirty="0"/>
              <a:t>A software process model is an abstract representation of a process. It presents a description of a process from some particular perspective.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specification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process of establishing what services are required and the constraints on the system’s operation and development.</a:t>
            </a:r>
          </a:p>
          <a:p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Requirements engineering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process constitute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4 main activities</a:t>
            </a:r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1)Feasibility study</a:t>
            </a:r>
          </a:p>
          <a:p>
            <a:pPr lvl="1"/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Is it technically and financially feasible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to build the system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2"/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Developed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within the existing budgetary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constraints.(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cost effective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2)Requirements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elicitation and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lvl="1"/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What do the system stakeholders require or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expect from the system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2"/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Observations from existing systems, discussions with potential users ,task analysis.</a:t>
            </a:r>
          </a:p>
          <a:p>
            <a:pPr lvl="2"/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This may involve the development of one or more models and prototypes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3)Requirements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specification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Is the activity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of translating the information gathered during the analysis activity into a document </a:t>
            </a:r>
            <a:endParaRPr lang="en-GB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en-GB" sz="16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Two types of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 lvl="2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 User requirements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:are abstract statements of the system requirements for the customer and end user of the system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System requirements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are a more detailed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description of the functionality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to be provided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4)Requirements validation</a:t>
            </a:r>
          </a:p>
          <a:p>
            <a:pPr lvl="1"/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the validity of the 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requirement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s(</a:t>
            </a:r>
            <a:r>
              <a:rPr lang="en-GB" sz="1600" dirty="0" err="1" smtClean="0">
                <a:latin typeface="Times New Roman" pitchFamily="18" charset="0"/>
                <a:cs typeface="Times New Roman" pitchFamily="18" charset="0"/>
              </a:rPr>
              <a:t>realism,consistent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/complete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2.2 Software </a:t>
            </a:r>
            <a:r>
              <a:rPr lang="en-GB" b="1" dirty="0"/>
              <a:t>design and implementation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process of converting the system specification into an executable system</a:t>
            </a:r>
            <a:r>
              <a:rPr lang="en-GB" dirty="0" smtClean="0"/>
              <a:t>.</a:t>
            </a:r>
          </a:p>
          <a:p>
            <a:r>
              <a:rPr lang="en-GB" dirty="0" smtClean="0"/>
              <a:t>Software </a:t>
            </a:r>
            <a:r>
              <a:rPr lang="en-GB" dirty="0"/>
              <a:t>design</a:t>
            </a:r>
          </a:p>
          <a:p>
            <a:pPr lvl="1"/>
            <a:r>
              <a:rPr lang="en-GB" dirty="0"/>
              <a:t>Design a software structure that realises the specification;</a:t>
            </a:r>
          </a:p>
          <a:p>
            <a:r>
              <a:rPr lang="en-GB" dirty="0"/>
              <a:t>Implementation</a:t>
            </a:r>
          </a:p>
          <a:p>
            <a:pPr lvl="1"/>
            <a:r>
              <a:rPr lang="en-GB" dirty="0"/>
              <a:t>Translate this structure into an executable program;</a:t>
            </a:r>
          </a:p>
          <a:p>
            <a:r>
              <a:rPr lang="en-GB" dirty="0"/>
              <a:t>The activities of design and implementation are closely related and may be inter-leaved.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Software design and implementation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Software platform-the environment in which software will execute.</a:t>
            </a:r>
          </a:p>
          <a:p>
            <a:r>
              <a:rPr lang="en-IN" dirty="0" smtClean="0"/>
              <a:t>Information about this platform is an essential input to the design </a:t>
            </a:r>
            <a:r>
              <a:rPr lang="en-IN" dirty="0" err="1" smtClean="0"/>
              <a:t>process,as</a:t>
            </a:r>
            <a:r>
              <a:rPr lang="en-IN" dirty="0" smtClean="0"/>
              <a:t> designers must decide how best to integrate it with the software ‘s environment.</a:t>
            </a:r>
          </a:p>
          <a:p>
            <a:r>
              <a:rPr lang="en-IN" dirty="0" smtClean="0"/>
              <a:t>The requirement specification is the description of the functionality the software must provide and its performance and dependability requirements.</a:t>
            </a:r>
          </a:p>
          <a:p>
            <a:r>
              <a:rPr lang="en-IN" dirty="0" smtClean="0"/>
              <a:t>If the system is to process existing data, then the description of that data may be included in the platform specification.</a:t>
            </a:r>
          </a:p>
          <a:p>
            <a:r>
              <a:rPr lang="en-IN" dirty="0" smtClean="0"/>
              <a:t>Otherwise ,the data description must be an input to the design process so that the system data organization to be defined. 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Abstract model of the process showing the inputs to the design </a:t>
            </a:r>
            <a:r>
              <a:rPr lang="en-US" dirty="0" err="1" smtClean="0"/>
              <a:t>process,process</a:t>
            </a:r>
            <a:r>
              <a:rPr lang="en-US" dirty="0" smtClean="0"/>
              <a:t> activities and the documents produced as </a:t>
            </a:r>
            <a:r>
              <a:rPr lang="en-US" dirty="0" err="1" smtClean="0"/>
              <a:t>outptsfrom</a:t>
            </a:r>
            <a:r>
              <a:rPr lang="en-US" dirty="0" smtClean="0"/>
              <a:t> this process.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Four activities that may part of the design process for information system.</a:t>
            </a:r>
          </a:p>
          <a:p>
            <a:pPr marL="0" indent="0">
              <a:buNone/>
            </a:pP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Architectural design</a:t>
            </a:r>
            <a:r>
              <a:rPr lang="en-US" sz="1600" dirty="0" smtClean="0"/>
              <a:t>-Identify the overall structure of  the </a:t>
            </a:r>
            <a:r>
              <a:rPr lang="en-US" sz="1600" dirty="0" err="1" smtClean="0"/>
              <a:t>system,the</a:t>
            </a:r>
            <a:r>
              <a:rPr lang="en-US" sz="1600" dirty="0" smtClean="0"/>
              <a:t> </a:t>
            </a:r>
            <a:r>
              <a:rPr lang="en-US" sz="1600" dirty="0" err="1" smtClean="0"/>
              <a:t>prinipal</a:t>
            </a:r>
            <a:r>
              <a:rPr lang="en-US" sz="1600" dirty="0" smtClean="0"/>
              <a:t> </a:t>
            </a:r>
            <a:r>
              <a:rPr lang="en-US" sz="1600" dirty="0" err="1" smtClean="0"/>
              <a:t>components,their</a:t>
            </a:r>
            <a:r>
              <a:rPr lang="en-US" sz="1600" dirty="0" smtClean="0"/>
              <a:t> </a:t>
            </a:r>
            <a:r>
              <a:rPr lang="en-US" sz="1600" dirty="0" err="1" smtClean="0"/>
              <a:t>relationship,and</a:t>
            </a:r>
            <a:r>
              <a:rPr lang="en-US" sz="1600" dirty="0" smtClean="0"/>
              <a:t> how they are distributed.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  Interface Design</a:t>
            </a:r>
            <a:r>
              <a:rPr lang="en-US" sz="1600" dirty="0" smtClean="0"/>
              <a:t>-define interface between system components</a:t>
            </a:r>
            <a:r>
              <a:rPr lang="en-US" sz="1600" b="1" dirty="0" smtClean="0"/>
              <a:t>.   </a:t>
            </a:r>
            <a:r>
              <a:rPr lang="en-US" sz="1600" dirty="0" smtClean="0"/>
              <a:t>With a precise interface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a</a:t>
            </a:r>
            <a:r>
              <a:rPr lang="en-US" sz="1600" b="1" dirty="0" smtClean="0"/>
              <a:t> </a:t>
            </a:r>
            <a:r>
              <a:rPr lang="en-US" sz="1600" dirty="0" smtClean="0"/>
              <a:t>component can be used without other components knowing how it is </a:t>
            </a:r>
            <a:r>
              <a:rPr lang="en-US" sz="1600" dirty="0" err="1" smtClean="0"/>
              <a:t>implemeted</a:t>
            </a:r>
            <a:r>
              <a:rPr lang="en-US" sz="1600" dirty="0" smtClean="0"/>
              <a:t>. you </a:t>
            </a:r>
          </a:p>
          <a:p>
            <a:r>
              <a:rPr lang="en-US" sz="1600" b="1" dirty="0" smtClean="0"/>
              <a:t>Component -</a:t>
            </a:r>
            <a:r>
              <a:rPr lang="en-US" sz="1600" dirty="0" smtClean="0"/>
              <a:t>where </a:t>
            </a:r>
            <a:r>
              <a:rPr lang="en-US" sz="1600" dirty="0"/>
              <a:t>you take each system component and design how it will operate. </a:t>
            </a:r>
          </a:p>
          <a:p>
            <a:endParaRPr lang="en-US" sz="1600" dirty="0"/>
          </a:p>
          <a:p>
            <a:r>
              <a:rPr lang="en-US" sz="1600" b="1" dirty="0"/>
              <a:t>Database design</a:t>
            </a:r>
            <a:r>
              <a:rPr lang="en-US" sz="1600" dirty="0"/>
              <a:t>, where you design the system data structures and how these are to be represented in a database. The work depends on whether an existing database is to be reused or a new database is to be created. 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0"/>
            <a:ext cx="7544997" cy="643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rebuchet MS"/>
              <a:cs typeface="Trebuchet MS"/>
            </a:endParaRPr>
          </a:p>
          <a:p>
            <a:pPr marL="588645" algn="just">
              <a:lnSpc>
                <a:spcPts val="1410"/>
              </a:lnSpc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b="1" spc="-5" dirty="0">
                <a:latin typeface="Times New Roman"/>
                <a:cs typeface="Times New Roman"/>
              </a:rPr>
              <a:t>Software platform</a:t>
            </a:r>
            <a:r>
              <a:rPr sz="1200" spc="-5" dirty="0">
                <a:latin typeface="Times New Roman"/>
                <a:cs typeface="Times New Roman"/>
              </a:rPr>
              <a:t>-the </a:t>
            </a:r>
            <a:r>
              <a:rPr sz="1200" dirty="0">
                <a:latin typeface="Times New Roman"/>
                <a:cs typeface="Times New Roman"/>
              </a:rPr>
              <a:t>environment in </a:t>
            </a:r>
            <a:r>
              <a:rPr sz="1200" spc="-5" dirty="0">
                <a:latin typeface="Times New Roman"/>
                <a:cs typeface="Times New Roman"/>
              </a:rPr>
              <a:t>which software will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execute.</a:t>
            </a:r>
            <a:endParaRPr sz="1200" dirty="0">
              <a:latin typeface="Times New Roman"/>
              <a:cs typeface="Times New Roman"/>
            </a:endParaRPr>
          </a:p>
          <a:p>
            <a:pPr marL="817244" marR="6350" indent="-228600" algn="just">
              <a:lnSpc>
                <a:spcPts val="1380"/>
              </a:lnSpc>
              <a:spcBef>
                <a:spcPts val="65"/>
              </a:spcBef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about this platform is </a:t>
            </a:r>
            <a:r>
              <a:rPr sz="1200" spc="-5" dirty="0">
                <a:latin typeface="Times New Roman"/>
                <a:cs typeface="Times New Roman"/>
              </a:rPr>
              <a:t>an essential </a:t>
            </a:r>
            <a:r>
              <a:rPr sz="1200" dirty="0">
                <a:latin typeface="Times New Roman"/>
                <a:cs typeface="Times New Roman"/>
              </a:rPr>
              <a:t>input to the </a:t>
            </a:r>
            <a:r>
              <a:rPr sz="1200" spc="-5" dirty="0">
                <a:latin typeface="Times New Roman"/>
                <a:cs typeface="Times New Roman"/>
              </a:rPr>
              <a:t>design process, </a:t>
            </a:r>
            <a:r>
              <a:rPr sz="1200" spc="-145" dirty="0">
                <a:latin typeface="Times New Roman"/>
                <a:cs typeface="Times New Roman"/>
              </a:rPr>
              <a:t>as  </a:t>
            </a:r>
            <a:r>
              <a:rPr sz="1200" spc="-5" dirty="0">
                <a:latin typeface="Times New Roman"/>
                <a:cs typeface="Times New Roman"/>
              </a:rPr>
              <a:t>designers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decide </a:t>
            </a:r>
            <a:r>
              <a:rPr sz="1200" dirty="0">
                <a:latin typeface="Times New Roman"/>
                <a:cs typeface="Times New Roman"/>
              </a:rPr>
              <a:t>how </a:t>
            </a:r>
            <a:r>
              <a:rPr sz="1200" spc="-5" dirty="0">
                <a:latin typeface="Times New Roman"/>
                <a:cs typeface="Times New Roman"/>
              </a:rPr>
              <a:t>best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integrate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software‘s  environment.</a:t>
            </a:r>
            <a:endParaRPr sz="1200" dirty="0">
              <a:latin typeface="Times New Roman"/>
              <a:cs typeface="Times New Roman"/>
            </a:endParaRPr>
          </a:p>
          <a:p>
            <a:pPr marL="817244" marR="9525" indent="-228600" algn="just">
              <a:lnSpc>
                <a:spcPts val="1380"/>
              </a:lnSpc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requirement </a:t>
            </a:r>
            <a:r>
              <a:rPr sz="1200" b="1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is the description of the functionality </a:t>
            </a:r>
            <a:r>
              <a:rPr sz="1200" spc="-105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provide </a:t>
            </a:r>
            <a:r>
              <a:rPr sz="1200" dirty="0">
                <a:latin typeface="Times New Roman"/>
                <a:cs typeface="Times New Roman"/>
              </a:rPr>
              <a:t>and its </a:t>
            </a:r>
            <a:r>
              <a:rPr sz="1200" spc="-5" dirty="0">
                <a:latin typeface="Times New Roman"/>
                <a:cs typeface="Times New Roman"/>
              </a:rPr>
              <a:t>performance and </a:t>
            </a:r>
            <a:r>
              <a:rPr sz="1200" dirty="0">
                <a:latin typeface="Times New Roman"/>
                <a:cs typeface="Times New Roman"/>
              </a:rPr>
              <a:t>dependability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 dirty="0">
              <a:latin typeface="Times New Roman"/>
              <a:cs typeface="Times New Roman"/>
            </a:endParaRPr>
          </a:p>
          <a:p>
            <a:pPr marL="588645" algn="just">
              <a:lnSpc>
                <a:spcPts val="1315"/>
              </a:lnSpc>
            </a:pPr>
            <a:r>
              <a:rPr sz="1200" spc="204" dirty="0">
                <a:latin typeface="Arial"/>
                <a:cs typeface="Arial"/>
              </a:rPr>
              <a:t></a:t>
            </a:r>
            <a:r>
              <a:rPr sz="1200" spc="409" dirty="0">
                <a:latin typeface="Arial"/>
                <a:cs typeface="Arial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existing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description</a:t>
            </a:r>
            <a:r>
              <a:rPr sz="1200" b="1" spc="10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of</a:t>
            </a:r>
            <a:r>
              <a:rPr sz="1200" b="1" spc="114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that</a:t>
            </a:r>
            <a:r>
              <a:rPr sz="1200" b="1" spc="9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Times New Roman"/>
                <a:cs typeface="Times New Roman"/>
              </a:rPr>
              <a:t>data</a:t>
            </a:r>
            <a:endParaRPr sz="1200" dirty="0">
              <a:latin typeface="Times New Roman"/>
              <a:cs typeface="Times New Roman"/>
            </a:endParaRPr>
          </a:p>
          <a:p>
            <a:pPr marL="817244" algn="just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included </a:t>
            </a:r>
            <a:r>
              <a:rPr sz="1200" dirty="0">
                <a:latin typeface="Times New Roman"/>
                <a:cs typeface="Times New Roman"/>
              </a:rPr>
              <a:t>in the platform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specification.</a:t>
            </a:r>
            <a:endParaRPr sz="1200" dirty="0">
              <a:latin typeface="Times New Roman"/>
              <a:cs typeface="Times New Roman"/>
            </a:endParaRPr>
          </a:p>
          <a:p>
            <a:pPr marL="817244" marR="8255" indent="-228600" algn="just">
              <a:lnSpc>
                <a:spcPts val="1380"/>
              </a:lnSpc>
              <a:spcBef>
                <a:spcPts val="65"/>
              </a:spcBef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spc="-5" dirty="0">
                <a:latin typeface="Times New Roman"/>
                <a:cs typeface="Times New Roman"/>
              </a:rPr>
              <a:t>Otherwise,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description must be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input to the </a:t>
            </a:r>
            <a:r>
              <a:rPr sz="1200" spc="-5" dirty="0">
                <a:latin typeface="Times New Roman"/>
                <a:cs typeface="Times New Roman"/>
              </a:rPr>
              <a:t>design process so </a:t>
            </a:r>
            <a:r>
              <a:rPr sz="1200" spc="-75" dirty="0">
                <a:latin typeface="Times New Roman"/>
                <a:cs typeface="Times New Roman"/>
              </a:rPr>
              <a:t>that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organization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defined.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ts val="137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Activities</a:t>
            </a:r>
            <a:endParaRPr sz="1200" dirty="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43900"/>
              </a:lnSpc>
              <a:spcBef>
                <a:spcPts val="6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Architectural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identify the </a:t>
            </a:r>
            <a:r>
              <a:rPr sz="1200" spc="-5" dirty="0">
                <a:latin typeface="Times New Roman"/>
                <a:cs typeface="Times New Roman"/>
              </a:rPr>
              <a:t>overall </a:t>
            </a:r>
            <a:r>
              <a:rPr sz="1200" dirty="0">
                <a:latin typeface="Times New Roman"/>
                <a:cs typeface="Times New Roman"/>
              </a:rPr>
              <a:t>structure of the </a:t>
            </a:r>
            <a:r>
              <a:rPr sz="1200" spc="-5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principal components </a:t>
            </a:r>
            <a:r>
              <a:rPr sz="1200" dirty="0">
                <a:latin typeface="Times New Roman"/>
                <a:cs typeface="Times New Roman"/>
              </a:rPr>
              <a:t>(sometimes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dirty="0">
                <a:latin typeface="Times New Roman"/>
                <a:cs typeface="Times New Roman"/>
              </a:rPr>
              <a:t>sub-systems or </a:t>
            </a:r>
            <a:r>
              <a:rPr sz="1200" spc="-5" dirty="0">
                <a:latin typeface="Times New Roman"/>
                <a:cs typeface="Times New Roman"/>
              </a:rPr>
              <a:t>modules),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relationships  and </a:t>
            </a:r>
            <a:r>
              <a:rPr sz="1200" dirty="0">
                <a:latin typeface="Times New Roman"/>
                <a:cs typeface="Times New Roman"/>
              </a:rPr>
              <a:t>how they 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distributed.</a:t>
            </a:r>
          </a:p>
          <a:p>
            <a:pPr marL="241300" marR="5080" indent="-228600" algn="just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Interface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define the interfaces </a:t>
            </a:r>
            <a:r>
              <a:rPr sz="1200" spc="-5" dirty="0">
                <a:latin typeface="Times New Roman"/>
                <a:cs typeface="Times New Roman"/>
              </a:rPr>
              <a:t>between system </a:t>
            </a:r>
            <a:r>
              <a:rPr sz="1200" dirty="0">
                <a:latin typeface="Times New Roman"/>
                <a:cs typeface="Times New Roman"/>
              </a:rPr>
              <a:t>components. This  </a:t>
            </a:r>
            <a:r>
              <a:rPr sz="1200" spc="-5" dirty="0">
                <a:latin typeface="Times New Roman"/>
                <a:cs typeface="Times New Roman"/>
              </a:rPr>
              <a:t>interface specification </a:t>
            </a:r>
            <a:r>
              <a:rPr sz="1200" dirty="0">
                <a:latin typeface="Times New Roman"/>
                <a:cs typeface="Times New Roman"/>
              </a:rPr>
              <a:t>must 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unambiguous</a:t>
            </a:r>
            <a:endParaRPr sz="1200" dirty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Component design,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5" dirty="0">
                <a:latin typeface="Times New Roman"/>
                <a:cs typeface="Times New Roman"/>
              </a:rPr>
              <a:t>each system component and </a:t>
            </a:r>
            <a:r>
              <a:rPr sz="1200" dirty="0">
                <a:latin typeface="Times New Roman"/>
                <a:cs typeface="Times New Roman"/>
              </a:rPr>
              <a:t>design how it </a:t>
            </a:r>
            <a:r>
              <a:rPr sz="1200" spc="-5" dirty="0">
                <a:latin typeface="Times New Roman"/>
                <a:cs typeface="Times New Roman"/>
              </a:rPr>
              <a:t>will  operate.</a:t>
            </a:r>
            <a:endParaRPr sz="1200" dirty="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3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Database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you design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structures and </a:t>
            </a:r>
            <a:r>
              <a:rPr sz="1200" dirty="0">
                <a:latin typeface="Times New Roman"/>
                <a:cs typeface="Times New Roman"/>
              </a:rPr>
              <a:t>how these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in a database. The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depends on </a:t>
            </a:r>
            <a:r>
              <a:rPr sz="1200" spc="-5" dirty="0">
                <a:latin typeface="Times New Roman"/>
                <a:cs typeface="Times New Roman"/>
              </a:rPr>
              <a:t>whether an </a:t>
            </a:r>
            <a:r>
              <a:rPr sz="1200" dirty="0">
                <a:latin typeface="Times New Roman"/>
                <a:cs typeface="Times New Roman"/>
              </a:rPr>
              <a:t>existing </a:t>
            </a:r>
            <a:r>
              <a:rPr sz="1200" spc="-5" dirty="0">
                <a:latin typeface="Times New Roman"/>
                <a:cs typeface="Times New Roman"/>
              </a:rPr>
              <a:t>database is </a:t>
            </a:r>
            <a:r>
              <a:rPr sz="1200" dirty="0">
                <a:latin typeface="Times New Roman"/>
                <a:cs typeface="Times New Roman"/>
              </a:rPr>
              <a:t>to be  </a:t>
            </a:r>
            <a:r>
              <a:rPr sz="1200" spc="-5" dirty="0">
                <a:latin typeface="Times New Roman"/>
                <a:cs typeface="Times New Roman"/>
              </a:rPr>
              <a:t>reused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new </a:t>
            </a:r>
            <a:r>
              <a:rPr sz="1200" dirty="0">
                <a:latin typeface="Times New Roman"/>
                <a:cs typeface="Times New Roman"/>
              </a:rPr>
              <a:t>database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created.</a:t>
            </a:r>
            <a:endParaRPr sz="1200" dirty="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  <a:spcBef>
                <a:spcPts val="630"/>
              </a:spcBef>
            </a:pPr>
            <a:r>
              <a:rPr sz="1400" b="1" dirty="0">
                <a:latin typeface="Times New Roman"/>
                <a:cs typeface="Times New Roman"/>
              </a:rPr>
              <a:t>3.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</a:t>
            </a:r>
            <a:r>
              <a:rPr sz="1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Validation</a:t>
            </a:r>
            <a:endParaRPr sz="1400" dirty="0">
              <a:latin typeface="Times New Roman"/>
              <a:cs typeface="Times New Roman"/>
            </a:endParaRPr>
          </a:p>
          <a:p>
            <a:pPr marL="241300" marR="11430" indent="-228600" algn="just">
              <a:lnSpc>
                <a:spcPct val="144200"/>
              </a:lnSpc>
              <a:spcBef>
                <a:spcPts val="1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Verification and </a:t>
            </a:r>
            <a:r>
              <a:rPr sz="1200" dirty="0">
                <a:latin typeface="Times New Roman"/>
                <a:cs typeface="Times New Roman"/>
              </a:rPr>
              <a:t>validation </a:t>
            </a:r>
            <a:r>
              <a:rPr sz="1200" spc="-5" dirty="0">
                <a:latin typeface="Times New Roman"/>
                <a:cs typeface="Times New Roman"/>
              </a:rPr>
              <a:t>(V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V) is intended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show </a:t>
            </a:r>
            <a:r>
              <a:rPr sz="1200" dirty="0">
                <a:latin typeface="Times New Roman"/>
                <a:cs typeface="Times New Roman"/>
              </a:rPr>
              <a:t>that a </a:t>
            </a:r>
            <a:r>
              <a:rPr sz="1200" spc="-5" dirty="0">
                <a:latin typeface="Times New Roman"/>
                <a:cs typeface="Times New Roman"/>
              </a:rPr>
              <a:t>system conforms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its  specification and </a:t>
            </a:r>
            <a:r>
              <a:rPr sz="1200" dirty="0">
                <a:latin typeface="Times New Roman"/>
                <a:cs typeface="Times New Roman"/>
              </a:rPr>
              <a:t>meets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of the system customer.</a:t>
            </a: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Involves checking </a:t>
            </a:r>
            <a:r>
              <a:rPr sz="1200" dirty="0">
                <a:latin typeface="Times New Roman"/>
                <a:cs typeface="Times New Roman"/>
              </a:rPr>
              <a:t>processes </a:t>
            </a:r>
            <a:r>
              <a:rPr sz="1200" spc="-5" dirty="0">
                <a:latin typeface="Times New Roman"/>
                <a:cs typeface="Times New Roman"/>
              </a:rPr>
              <a:t>such as inspections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reviews.</a:t>
            </a:r>
            <a:endParaRPr sz="1200" dirty="0">
              <a:latin typeface="Times New Roman"/>
              <a:cs typeface="Times New Roman"/>
            </a:endParaRPr>
          </a:p>
          <a:p>
            <a:pPr marL="241300" marR="10160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testing </a:t>
            </a:r>
            <a:r>
              <a:rPr sz="1200" spc="-5" dirty="0">
                <a:latin typeface="Times New Roman"/>
                <a:cs typeface="Times New Roman"/>
              </a:rPr>
              <a:t>involves executing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with test </a:t>
            </a:r>
            <a:r>
              <a:rPr sz="1200" spc="-5" dirty="0">
                <a:latin typeface="Times New Roman"/>
                <a:cs typeface="Times New Roman"/>
              </a:rPr>
              <a:t>cases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derived from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real </a:t>
            </a:r>
            <a:r>
              <a:rPr sz="1200" dirty="0">
                <a:latin typeface="Times New Roman"/>
                <a:cs typeface="Times New Roman"/>
              </a:rPr>
              <a:t>data to be </a:t>
            </a:r>
            <a:r>
              <a:rPr sz="1200" spc="-5" dirty="0">
                <a:latin typeface="Times New Roman"/>
                <a:cs typeface="Times New Roman"/>
              </a:rPr>
              <a:t>processed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Testing is </a:t>
            </a:r>
            <a:r>
              <a:rPr sz="1200" dirty="0">
                <a:latin typeface="Times New Roman"/>
                <a:cs typeface="Times New Roman"/>
              </a:rPr>
              <a:t>the most commonly </a:t>
            </a:r>
            <a:r>
              <a:rPr sz="1200" spc="-5" dirty="0">
                <a:latin typeface="Times New Roman"/>
                <a:cs typeface="Times New Roman"/>
              </a:rPr>
              <a:t>used V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V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activity.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Stages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Testing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6887" y="6073972"/>
            <a:ext cx="116242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 stage</a:t>
            </a:r>
            <a:r>
              <a:rPr sz="1200" b="1" spc="-8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5510299"/>
            <a:ext cx="4975412" cy="519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27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6129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5965" cy="5327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469900" marR="8255" algn="just">
              <a:lnSpc>
                <a:spcPct val="143700"/>
              </a:lnSpc>
              <a:spcBef>
                <a:spcPts val="1260"/>
              </a:spcBef>
            </a:pPr>
            <a:r>
              <a:rPr sz="1200" spc="-5" dirty="0">
                <a:latin typeface="Times New Roman"/>
                <a:cs typeface="Times New Roman"/>
              </a:rPr>
              <a:t>System components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tested (component </a:t>
            </a:r>
            <a:r>
              <a:rPr sz="1200" dirty="0">
                <a:latin typeface="Times New Roman"/>
                <a:cs typeface="Times New Roman"/>
              </a:rPr>
              <a:t>defects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discovered early in the  </a:t>
            </a:r>
            <a:r>
              <a:rPr sz="1200" spc="-5" dirty="0">
                <a:latin typeface="Times New Roman"/>
                <a:cs typeface="Times New Roman"/>
              </a:rPr>
              <a:t>process) </a:t>
            </a:r>
            <a:r>
              <a:rPr sz="1200" dirty="0">
                <a:latin typeface="Times New Roman"/>
                <a:cs typeface="Times New Roman"/>
              </a:rPr>
              <a:t>then the integrated </a:t>
            </a:r>
            <a:r>
              <a:rPr sz="1200" spc="-5" dirty="0">
                <a:latin typeface="Times New Roman"/>
                <a:cs typeface="Times New Roman"/>
              </a:rPr>
              <a:t>system is tested, (interface </a:t>
            </a:r>
            <a:r>
              <a:rPr sz="1200" dirty="0">
                <a:latin typeface="Times New Roman"/>
                <a:cs typeface="Times New Roman"/>
              </a:rPr>
              <a:t>problems are found </a:t>
            </a:r>
            <a:r>
              <a:rPr sz="1200" spc="-5" dirty="0">
                <a:latin typeface="Times New Roman"/>
                <a:cs typeface="Times New Roman"/>
              </a:rPr>
              <a:t>when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is integrated), </a:t>
            </a:r>
            <a:r>
              <a:rPr sz="1200" dirty="0">
                <a:latin typeface="Times New Roman"/>
                <a:cs typeface="Times New Roman"/>
              </a:rPr>
              <a:t>finally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is tested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customer’s</a:t>
            </a:r>
            <a:r>
              <a:rPr sz="1200" dirty="0">
                <a:latin typeface="Times New Roman"/>
                <a:cs typeface="Times New Roman"/>
              </a:rPr>
              <a:t> data.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Testing Stages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component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Individual components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tested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independently;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Components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functions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objects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coherent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groupings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entities.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Test automation </a:t>
            </a:r>
            <a:r>
              <a:rPr sz="1200" dirty="0">
                <a:latin typeface="Times New Roman"/>
                <a:cs typeface="Times New Roman"/>
              </a:rPr>
              <a:t>tools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JUnit that </a:t>
            </a:r>
            <a:r>
              <a:rPr sz="1200" spc="-5" dirty="0">
                <a:latin typeface="Times New Roman"/>
                <a:cs typeface="Times New Roman"/>
              </a:rPr>
              <a:t>can rerun component </a:t>
            </a:r>
            <a:r>
              <a:rPr sz="1200" dirty="0">
                <a:latin typeface="Times New Roman"/>
                <a:cs typeface="Times New Roman"/>
              </a:rPr>
              <a:t>tests </a:t>
            </a:r>
            <a:r>
              <a:rPr sz="1200" spc="-5" dirty="0">
                <a:latin typeface="Times New Roman"/>
                <a:cs typeface="Times New Roman"/>
              </a:rPr>
              <a:t>when new  versions </a:t>
            </a:r>
            <a:r>
              <a:rPr sz="1200" dirty="0">
                <a:latin typeface="Times New Roman"/>
                <a:cs typeface="Times New Roman"/>
              </a:rPr>
              <a:t>of the components </a:t>
            </a:r>
            <a:r>
              <a:rPr sz="1200" spc="-5" dirty="0">
                <a:latin typeface="Times New Roman"/>
                <a:cs typeface="Times New Roman"/>
              </a:rPr>
              <a:t>are created, </a:t>
            </a:r>
            <a:r>
              <a:rPr sz="1200" dirty="0">
                <a:latin typeface="Times New Roman"/>
                <a:cs typeface="Times New Roman"/>
              </a:rPr>
              <a:t>are commonly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 testing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Testing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as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whole.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Concerned </a:t>
            </a:r>
            <a:r>
              <a:rPr sz="1200" dirty="0">
                <a:latin typeface="Times New Roman"/>
                <a:cs typeface="Times New Roman"/>
              </a:rPr>
              <a:t>with showing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meets </a:t>
            </a:r>
            <a:r>
              <a:rPr sz="1200" spc="-5" dirty="0">
                <a:latin typeface="Times New Roman"/>
                <a:cs typeface="Times New Roman"/>
              </a:rPr>
              <a:t>its functional and </a:t>
            </a:r>
            <a:r>
              <a:rPr sz="1200" dirty="0">
                <a:latin typeface="Times New Roman"/>
                <a:cs typeface="Times New Roman"/>
              </a:rPr>
              <a:t>non-functional  </a:t>
            </a:r>
            <a:r>
              <a:rPr sz="1200" spc="-5" dirty="0">
                <a:latin typeface="Times New Roman"/>
                <a:cs typeface="Times New Roman"/>
              </a:rPr>
              <a:t>requirements, </a:t>
            </a:r>
            <a:r>
              <a:rPr sz="1200" dirty="0">
                <a:latin typeface="Times New Roman"/>
                <a:cs typeface="Times New Roman"/>
              </a:rPr>
              <a:t>Testing of </a:t>
            </a:r>
            <a:r>
              <a:rPr sz="1200" spc="-5" dirty="0">
                <a:latin typeface="Times New Roman"/>
                <a:cs typeface="Times New Roman"/>
              </a:rPr>
              <a:t>emergent properties is </a:t>
            </a:r>
            <a:r>
              <a:rPr sz="1200" dirty="0">
                <a:latin typeface="Times New Roman"/>
                <a:cs typeface="Times New Roman"/>
              </a:rPr>
              <a:t>particularly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Acceptance testing(alpha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testing)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 algn="just">
              <a:lnSpc>
                <a:spcPct val="1442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final stage </a:t>
            </a:r>
            <a:r>
              <a:rPr sz="1200" dirty="0">
                <a:latin typeface="Times New Roman"/>
                <a:cs typeface="Times New Roman"/>
              </a:rPr>
              <a:t>in the testing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before the </a:t>
            </a:r>
            <a:r>
              <a:rPr sz="1200" spc="-5" dirty="0">
                <a:latin typeface="Times New Roman"/>
                <a:cs typeface="Times New Roman"/>
              </a:rPr>
              <a:t>system is accepted </a:t>
            </a:r>
            <a:r>
              <a:rPr sz="120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operational </a:t>
            </a:r>
            <a:r>
              <a:rPr sz="1200" dirty="0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supplied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rather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 </a:t>
            </a:r>
            <a:r>
              <a:rPr sz="1200" spc="-5" dirty="0">
                <a:latin typeface="Times New Roman"/>
                <a:cs typeface="Times New Roman"/>
              </a:rPr>
              <a:t>simulated </a:t>
            </a:r>
            <a:r>
              <a:rPr sz="1200" dirty="0">
                <a:latin typeface="Times New Roman"/>
                <a:cs typeface="Times New Roman"/>
              </a:rPr>
              <a:t>test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.Testing with customer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check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meets  the </a:t>
            </a:r>
            <a:r>
              <a:rPr sz="1200" spc="-5" dirty="0">
                <a:latin typeface="Times New Roman"/>
                <a:cs typeface="Times New Roman"/>
              </a:rPr>
              <a:t>customer’s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Testing Phases in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Plan-Driven </a:t>
            </a:r>
            <a:r>
              <a:rPr sz="1200" b="1" dirty="0">
                <a:latin typeface="Times New Roman"/>
                <a:cs typeface="Times New Roman"/>
              </a:rPr>
              <a:t>Software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647" y="5334000"/>
            <a:ext cx="6623125" cy="290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28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320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4471" cy="46776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rebuchet MS"/>
              <a:cs typeface="Trebuchet MS"/>
            </a:endParaRPr>
          </a:p>
          <a:p>
            <a:pPr marL="241300" algn="just">
              <a:lnSpc>
                <a:spcPct val="100000"/>
              </a:lnSpc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spc="-5" dirty="0">
                <a:latin typeface="Times New Roman"/>
                <a:cs typeface="Times New Roman"/>
              </a:rPr>
              <a:t>Acceptance testing(alpha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testing)</a:t>
            </a:r>
            <a:endParaRPr sz="1200" dirty="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800"/>
              </a:lnSpc>
              <a:spcBef>
                <a:spcPts val="5"/>
              </a:spcBef>
            </a:pPr>
            <a:r>
              <a:rPr sz="1200" spc="204" dirty="0">
                <a:latin typeface="Arial"/>
                <a:cs typeface="Arial"/>
              </a:rPr>
              <a:t></a:t>
            </a:r>
            <a:r>
              <a:rPr sz="1200" spc="420" dirty="0">
                <a:latin typeface="Arial"/>
                <a:cs typeface="Arial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Alpha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performed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bugs</a:t>
            </a:r>
            <a:r>
              <a:rPr sz="1200" spc="-55" dirty="0">
                <a:latin typeface="Times New Roman"/>
                <a:cs typeface="Times New Roman"/>
              </a:rPr>
              <a:t> before  </a:t>
            </a:r>
            <a:r>
              <a:rPr sz="1200" spc="-5" dirty="0">
                <a:latin typeface="Times New Roman"/>
                <a:cs typeface="Times New Roman"/>
              </a:rPr>
              <a:t>releasing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real users </a:t>
            </a:r>
            <a:r>
              <a:rPr sz="1200" dirty="0">
                <a:latin typeface="Times New Roman"/>
                <a:cs typeface="Times New Roman"/>
              </a:rPr>
              <a:t>or to the </a:t>
            </a:r>
            <a:r>
              <a:rPr sz="1200" spc="-5" dirty="0">
                <a:latin typeface="Times New Roman"/>
                <a:cs typeface="Times New Roman"/>
              </a:rPr>
              <a:t>public. </a:t>
            </a:r>
            <a:r>
              <a:rPr sz="1200" dirty="0">
                <a:latin typeface="Times New Roman"/>
                <a:cs typeface="Times New Roman"/>
              </a:rPr>
              <a:t>Alpha Testing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one of  the </a:t>
            </a:r>
            <a:r>
              <a:rPr sz="1200" spc="-5" dirty="0">
                <a:latin typeface="Times New Roman"/>
                <a:cs typeface="Times New Roman"/>
              </a:rPr>
              <a:t>user acceptance testing.</a:t>
            </a:r>
            <a:endParaRPr sz="1200" dirty="0">
              <a:latin typeface="Times New Roman"/>
              <a:cs typeface="Times New Roman"/>
            </a:endParaRPr>
          </a:p>
          <a:p>
            <a:pPr marL="698500" algn="just">
              <a:lnSpc>
                <a:spcPct val="100000"/>
              </a:lnSpc>
              <a:spcBef>
                <a:spcPts val="625"/>
              </a:spcBef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dirty="0">
                <a:latin typeface="Times New Roman"/>
                <a:cs typeface="Times New Roman"/>
              </a:rPr>
              <a:t>Custom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are developed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single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client</a:t>
            </a:r>
            <a:endParaRPr sz="1200" dirty="0">
              <a:latin typeface="Times New Roman"/>
              <a:cs typeface="Times New Roman"/>
            </a:endParaRPr>
          </a:p>
          <a:p>
            <a:pPr marL="927100" indent="-228600" algn="just">
              <a:lnSpc>
                <a:spcPct val="100000"/>
              </a:lnSpc>
              <a:spcBef>
                <a:spcPts val="625"/>
              </a:spcBef>
            </a:pPr>
            <a:r>
              <a:rPr sz="1200" spc="204" dirty="0">
                <a:latin typeface="Arial"/>
                <a:cs typeface="Arial"/>
              </a:rPr>
              <a:t></a:t>
            </a:r>
            <a:r>
              <a:rPr sz="1200" spc="409" dirty="0">
                <a:latin typeface="Arial"/>
                <a:cs typeface="Arial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alpha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continues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until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developer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85" dirty="0">
                <a:latin typeface="Times New Roman"/>
                <a:cs typeface="Times New Roman"/>
              </a:rPr>
              <a:t>the</a:t>
            </a:r>
            <a:endParaRPr sz="1200" dirty="0">
              <a:latin typeface="Times New Roman"/>
              <a:cs typeface="Times New Roman"/>
            </a:endParaRPr>
          </a:p>
          <a:p>
            <a:pPr marL="927100" marR="50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client agree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delivered system is an acceptable implementation </a:t>
            </a:r>
            <a:r>
              <a:rPr sz="1200" spc="-1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Beta </a:t>
            </a:r>
            <a:r>
              <a:rPr sz="1200" dirty="0">
                <a:latin typeface="Times New Roman"/>
                <a:cs typeface="Times New Roman"/>
              </a:rPr>
              <a:t>testing</a:t>
            </a:r>
          </a:p>
          <a:p>
            <a:pPr marL="927100" indent="-228600" algn="just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marketed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used.</a:t>
            </a:r>
            <a:endParaRPr sz="1200" dirty="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300"/>
              </a:lnSpc>
              <a:buFont typeface="Wingdings"/>
              <a:buChar char="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  <a:hlinkClick r:id="rId2"/>
              </a:rPr>
              <a:t>Beta </a:t>
            </a:r>
            <a:r>
              <a:rPr sz="1200" dirty="0">
                <a:latin typeface="Times New Roman"/>
                <a:cs typeface="Times New Roman"/>
                <a:hlinkClick r:id="rId2"/>
              </a:rPr>
              <a:t>Testing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performed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real users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software </a:t>
            </a:r>
            <a:r>
              <a:rPr sz="1200" spc="-5" dirty="0">
                <a:latin typeface="Times New Roman"/>
                <a:cs typeface="Times New Roman"/>
              </a:rPr>
              <a:t>application </a:t>
            </a:r>
            <a:r>
              <a:rPr sz="1200" dirty="0">
                <a:latin typeface="Times New Roman"/>
                <a:cs typeface="Times New Roman"/>
              </a:rPr>
              <a:t>in a</a:t>
            </a:r>
            <a:r>
              <a:rPr sz="1200" spc="-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real  environment.</a:t>
            </a:r>
            <a:endParaRPr sz="1200">
              <a:latin typeface="Times New Roman"/>
              <a:cs typeface="Times New Roman"/>
            </a:endParaRPr>
          </a:p>
          <a:p>
            <a:pPr marL="927100" marR="6985" indent="-228600" algn="just">
              <a:lnSpc>
                <a:spcPct val="143300"/>
              </a:lnSpc>
              <a:spcBef>
                <a:spcPts val="15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This involves </a:t>
            </a:r>
            <a:r>
              <a:rPr sz="1200" spc="-5" dirty="0">
                <a:latin typeface="Times New Roman"/>
                <a:cs typeface="Times New Roman"/>
              </a:rPr>
              <a:t>delivering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a number of potential </a:t>
            </a:r>
            <a:r>
              <a:rPr sz="1200" spc="-5" dirty="0">
                <a:latin typeface="Times New Roman"/>
                <a:cs typeface="Times New Roman"/>
              </a:rPr>
              <a:t>users who agree 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use that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927100" indent="-228600" algn="just">
              <a:lnSpc>
                <a:spcPct val="100000"/>
              </a:lnSpc>
              <a:spcBef>
                <a:spcPts val="620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They report </a:t>
            </a:r>
            <a:r>
              <a:rPr sz="1200" spc="-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developers.</a:t>
            </a:r>
            <a:endParaRPr sz="1200" dirty="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300"/>
              </a:lnSpc>
              <a:spcBef>
                <a:spcPts val="15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This exposes the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real use and detects errors </a:t>
            </a:r>
            <a:r>
              <a:rPr sz="1200" dirty="0">
                <a:latin typeface="Times New Roman"/>
                <a:cs typeface="Times New Roman"/>
              </a:rPr>
              <a:t>that may not </a:t>
            </a:r>
            <a:r>
              <a:rPr sz="1200" spc="-5" dirty="0">
                <a:latin typeface="Times New Roman"/>
                <a:cs typeface="Times New Roman"/>
              </a:rPr>
              <a:t>have  been anticipated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builders.</a:t>
            </a:r>
            <a:endParaRPr sz="1200" dirty="0">
              <a:latin typeface="Times New Roman"/>
              <a:cs typeface="Times New Roman"/>
            </a:endParaRPr>
          </a:p>
          <a:p>
            <a:pPr marL="927100" marR="7620" indent="-228600" algn="just">
              <a:lnSpc>
                <a:spcPts val="2080"/>
              </a:lnSpc>
              <a:spcBef>
                <a:spcPts val="160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After this feedback,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is modified and released either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further  beta testing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general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sale.</a:t>
            </a: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29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65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 descriptions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When we describe and discuss processes, we usually talk about the activities in these processes such as specifying a data model, designing a user interface, etc. and the ordering of these activities.</a:t>
            </a:r>
          </a:p>
          <a:p>
            <a:r>
              <a:rPr lang="en-GB" dirty="0"/>
              <a:t>Process descriptions may also include:</a:t>
            </a:r>
          </a:p>
          <a:p>
            <a:pPr lvl="1"/>
            <a:r>
              <a:rPr lang="en-GB" dirty="0"/>
              <a:t>Products, which are the outcomes of a process activity; </a:t>
            </a:r>
          </a:p>
          <a:p>
            <a:pPr lvl="1"/>
            <a:r>
              <a:rPr lang="en-GB" dirty="0"/>
              <a:t>Roles, which reflect the responsibilities of the people involved in the process;</a:t>
            </a:r>
          </a:p>
          <a:p>
            <a:pPr lvl="1"/>
            <a:r>
              <a:rPr lang="en-GB" dirty="0"/>
              <a:t>Pre- and post-conditions, which are statements that are true before and after a process activity has been enacted or a product produced.   </a:t>
            </a:r>
            <a:endParaRPr lang="en-US" dirty="0"/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14665"/>
              </p:ext>
            </p:extLst>
          </p:nvPr>
        </p:nvGraphicFramePr>
        <p:xfrm>
          <a:off x="1592430" y="496686"/>
          <a:ext cx="6499412" cy="4844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294"/>
                <a:gridCol w="3272118"/>
              </a:tblGrid>
              <a:tr h="134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823A0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823A0A"/>
                      </a:solidFill>
                      <a:prstDash val="solid"/>
                    </a:lnT>
                  </a:tcPr>
                </a:tc>
              </a:tr>
              <a:tr h="304626">
                <a:tc>
                  <a:txBody>
                    <a:bodyPr/>
                    <a:lstStyle/>
                    <a:p>
                      <a:pPr marL="9842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261" marB="0">
                    <a:solidFill>
                      <a:srgbClr val="4BB86B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261" marB="0">
                    <a:solidFill>
                      <a:srgbClr val="4BB86B"/>
                    </a:solidFill>
                  </a:tcPr>
                </a:tc>
              </a:tr>
              <a:tr h="511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3025" marR="11430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involves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both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white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box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black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box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20650" marR="30416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commonly uses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black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box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</a:tr>
              <a:tr h="57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3025" marR="11557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is performed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testers</a:t>
                      </a:r>
                      <a:r>
                        <a:rPr sz="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who  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usually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internal employees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organization.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0650" marR="191770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performed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clients who  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not part of the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organization.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64" marB="0"/>
                </a:tc>
              </a:tr>
              <a:tr h="487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3025" marR="13652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is performed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developer’s  site.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20650" marR="240029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performed at end-user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 the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product.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</a:tr>
              <a:tr h="53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3025" marR="341630">
                        <a:lnSpc>
                          <a:spcPts val="13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Reliability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security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not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checked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 alpha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testing.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0650" marR="297815">
                        <a:lnSpc>
                          <a:spcPts val="138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Reliability,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security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robustness are  checked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</a:tr>
              <a:tr h="767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3025" marR="12509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ensures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quality of 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before forwarding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 beta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testing.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20650" marR="17589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also concentrates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on the  quality of the product but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collects users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input on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ensures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is ready for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real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users.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31" marB="0"/>
                </a:tc>
              </a:tr>
              <a:tr h="481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73025" marR="76708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requires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environment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a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lab.</a:t>
                      </a:r>
                    </a:p>
                  </a:txBody>
                  <a:tcPr marL="0" marR="0" marT="129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0650" marR="42100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doesn’t require a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environment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lab.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</a:tr>
              <a:tr h="48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3025" marR="13589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require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execution  cycle.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9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120650" marR="13525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requires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only a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few weeks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execution.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98" marB="0"/>
                </a:tc>
              </a:tr>
              <a:tr h="495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73025" marR="20129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Developers can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immediately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critical issues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fixes in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20650" marR="171450" algn="just">
                        <a:lnSpc>
                          <a:spcPct val="959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issues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feedback collected  from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will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implemented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future versions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the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product.</a:t>
                      </a:r>
                    </a:p>
                  </a:txBody>
                  <a:tcPr marL="0" marR="0" marT="866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107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3724" cy="2065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241300" algn="just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4.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Evolution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is </a:t>
            </a:r>
            <a:r>
              <a:rPr sz="1200" dirty="0">
                <a:latin typeface="Times New Roman"/>
                <a:cs typeface="Times New Roman"/>
              </a:rPr>
              <a:t>inherently flexible </a:t>
            </a:r>
            <a:r>
              <a:rPr sz="1200" spc="-5" dirty="0">
                <a:latin typeface="Times New Roman"/>
                <a:cs typeface="Times New Roman"/>
              </a:rPr>
              <a:t>and 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change.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requirements change through changing </a:t>
            </a:r>
            <a:r>
              <a:rPr sz="1200" dirty="0">
                <a:latin typeface="Times New Roman"/>
                <a:cs typeface="Times New Roman"/>
              </a:rPr>
              <a:t>business </a:t>
            </a:r>
            <a:r>
              <a:rPr sz="1200" spc="-5" dirty="0">
                <a:latin typeface="Times New Roman"/>
                <a:cs typeface="Times New Roman"/>
              </a:rPr>
              <a:t>circumstances,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that  supports the </a:t>
            </a:r>
            <a:r>
              <a:rPr sz="1200" spc="-5" dirty="0">
                <a:latin typeface="Times New Roman"/>
                <a:cs typeface="Times New Roman"/>
              </a:rPr>
              <a:t>business </a:t>
            </a:r>
            <a:r>
              <a:rPr sz="1200" dirty="0">
                <a:latin typeface="Times New Roman"/>
                <a:cs typeface="Times New Roman"/>
              </a:rPr>
              <a:t>must also evolve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change.</a:t>
            </a:r>
          </a:p>
          <a:p>
            <a:pPr marL="241300" marR="5080" indent="-228600" algn="just">
              <a:lnSpc>
                <a:spcPct val="143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Although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been a </a:t>
            </a:r>
            <a:r>
              <a:rPr sz="1200" spc="-5" dirty="0">
                <a:latin typeface="Times New Roman"/>
                <a:cs typeface="Times New Roman"/>
              </a:rPr>
              <a:t>demarcation between development and evolution  (maintenance)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increasingly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irrelevant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fewer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fewer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completely  </a:t>
            </a:r>
            <a:r>
              <a:rPr sz="1200" spc="-5" dirty="0">
                <a:latin typeface="Times New Roman"/>
                <a:cs typeface="Times New Roman"/>
              </a:rPr>
              <a:t>new.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4" y="2997769"/>
            <a:ext cx="6485218" cy="4454553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Coping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change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Change is inevitable </a:t>
            </a:r>
            <a:r>
              <a:rPr sz="1200" dirty="0">
                <a:latin typeface="Times New Roman"/>
                <a:cs typeface="Times New Roman"/>
              </a:rPr>
              <a:t>in all </a:t>
            </a:r>
            <a:r>
              <a:rPr sz="1200" spc="-5" dirty="0">
                <a:latin typeface="Times New Roman"/>
                <a:cs typeface="Times New Roman"/>
              </a:rPr>
              <a:t>large software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projects.</a:t>
            </a:r>
            <a:endParaRPr sz="12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Business changes lead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new and changed system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endParaRPr sz="12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New technologies </a:t>
            </a:r>
            <a:r>
              <a:rPr sz="1200" dirty="0">
                <a:latin typeface="Times New Roman"/>
                <a:cs typeface="Times New Roman"/>
              </a:rPr>
              <a:t>open </a:t>
            </a:r>
            <a:r>
              <a:rPr sz="1200" spc="5" dirty="0">
                <a:latin typeface="Times New Roman"/>
                <a:cs typeface="Times New Roman"/>
              </a:rPr>
              <a:t>up </a:t>
            </a:r>
            <a:r>
              <a:rPr sz="1200" spc="-5" dirty="0">
                <a:latin typeface="Times New Roman"/>
                <a:cs typeface="Times New Roman"/>
              </a:rPr>
              <a:t>new possibilities </a:t>
            </a:r>
            <a:r>
              <a:rPr sz="1200" dirty="0">
                <a:latin typeface="Times New Roman"/>
                <a:cs typeface="Times New Roman"/>
              </a:rPr>
              <a:t>for improving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implementations</a:t>
            </a:r>
            <a:endParaRPr sz="1200" dirty="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Changing </a:t>
            </a:r>
            <a:r>
              <a:rPr sz="1200" dirty="0">
                <a:latin typeface="Times New Roman"/>
                <a:cs typeface="Times New Roman"/>
              </a:rPr>
              <a:t>platforms require </a:t>
            </a:r>
            <a:r>
              <a:rPr sz="1200" spc="-5" dirty="0">
                <a:latin typeface="Times New Roman"/>
                <a:cs typeface="Times New Roman"/>
              </a:rPr>
              <a:t>application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changes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Change leads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rework 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costs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include both </a:t>
            </a:r>
            <a:r>
              <a:rPr sz="1200" spc="-5" dirty="0">
                <a:latin typeface="Times New Roman"/>
                <a:cs typeface="Times New Roman"/>
              </a:rPr>
              <a:t>rework (e.g. </a:t>
            </a:r>
            <a:r>
              <a:rPr sz="1200" dirty="0">
                <a:latin typeface="Times New Roman"/>
                <a:cs typeface="Times New Roman"/>
              </a:rPr>
              <a:t>re-analysing  </a:t>
            </a:r>
            <a:r>
              <a:rPr sz="1200" spc="-5" dirty="0">
                <a:latin typeface="Times New Roman"/>
                <a:cs typeface="Times New Roman"/>
              </a:rPr>
              <a:t>requirements) as well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costs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implementing new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functionality.</a:t>
            </a: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Reducing the Costs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Rework</a:t>
            </a:r>
            <a:endParaRPr sz="1200" dirty="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Change avoidance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process </a:t>
            </a:r>
            <a:r>
              <a:rPr sz="1200" dirty="0">
                <a:latin typeface="Times New Roman"/>
                <a:cs typeface="Times New Roman"/>
              </a:rPr>
              <a:t>includes </a:t>
            </a:r>
            <a:r>
              <a:rPr sz="1200" spc="-5" dirty="0">
                <a:latin typeface="Times New Roman"/>
                <a:cs typeface="Times New Roman"/>
              </a:rPr>
              <a:t>activities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anticipate  </a:t>
            </a:r>
            <a:r>
              <a:rPr sz="1200" dirty="0">
                <a:latin typeface="Times New Roman"/>
                <a:cs typeface="Times New Roman"/>
              </a:rPr>
              <a:t>possible </a:t>
            </a:r>
            <a:r>
              <a:rPr sz="1200" spc="-5" dirty="0">
                <a:latin typeface="Times New Roman"/>
                <a:cs typeface="Times New Roman"/>
              </a:rPr>
              <a:t>changes before </a:t>
            </a:r>
            <a:r>
              <a:rPr sz="1200" dirty="0">
                <a:latin typeface="Times New Roman"/>
                <a:cs typeface="Times New Roman"/>
              </a:rPr>
              <a:t>significant </a:t>
            </a:r>
            <a:r>
              <a:rPr sz="1200" spc="-5" dirty="0">
                <a:latin typeface="Times New Roman"/>
                <a:cs typeface="Times New Roman"/>
              </a:rPr>
              <a:t>rework is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required.</a:t>
            </a:r>
            <a:endParaRPr sz="1200" dirty="0">
              <a:latin typeface="Times New Roman"/>
              <a:cs typeface="Times New Roman"/>
            </a:endParaRPr>
          </a:p>
          <a:p>
            <a:pPr marL="698500" marR="8255" lvl="1" indent="-228600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prototype system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developed to </a:t>
            </a:r>
            <a:r>
              <a:rPr sz="1200" spc="-5" dirty="0">
                <a:latin typeface="Times New Roman"/>
                <a:cs typeface="Times New Roman"/>
              </a:rPr>
              <a:t>show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5" dirty="0">
                <a:latin typeface="Times New Roman"/>
                <a:cs typeface="Times New Roman"/>
              </a:rPr>
              <a:t>key </a:t>
            </a:r>
            <a:r>
              <a:rPr sz="1200" spc="-5" dirty="0">
                <a:latin typeface="Times New Roman"/>
                <a:cs typeface="Times New Roman"/>
              </a:rPr>
              <a:t>features 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customers.</a:t>
            </a:r>
            <a:endParaRPr sz="1200" dirty="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Change </a:t>
            </a:r>
            <a:r>
              <a:rPr sz="1200" b="1" spc="-5" dirty="0">
                <a:latin typeface="Times New Roman"/>
                <a:cs typeface="Times New Roman"/>
              </a:rPr>
              <a:t>tolerance</a:t>
            </a:r>
            <a:r>
              <a:rPr sz="1200" spc="-5" dirty="0">
                <a:latin typeface="Times New Roman"/>
                <a:cs typeface="Times New Roman"/>
              </a:rPr>
              <a:t>, 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is designed so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changes can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accommodated at </a:t>
            </a:r>
            <a:r>
              <a:rPr sz="1200" dirty="0">
                <a:latin typeface="Times New Roman"/>
                <a:cs typeface="Times New Roman"/>
              </a:rPr>
              <a:t>relatively </a:t>
            </a:r>
            <a:r>
              <a:rPr sz="1200" spc="-5" dirty="0">
                <a:latin typeface="Times New Roman"/>
                <a:cs typeface="Times New Roman"/>
              </a:rPr>
              <a:t>low cost.</a:t>
            </a:r>
            <a:endParaRPr sz="1200" dirty="0">
              <a:latin typeface="Times New Roman"/>
              <a:cs typeface="Times New Roman"/>
            </a:endParaRPr>
          </a:p>
          <a:p>
            <a:pPr marL="698500" marR="7620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This normally </a:t>
            </a:r>
            <a:r>
              <a:rPr sz="1200" spc="-5" dirty="0">
                <a:latin typeface="Times New Roman"/>
                <a:cs typeface="Times New Roman"/>
              </a:rPr>
              <a:t>involves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incremental development. Proposed  changes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implemented in </a:t>
            </a:r>
            <a:r>
              <a:rPr sz="1200" spc="-5" dirty="0">
                <a:latin typeface="Times New Roman"/>
                <a:cs typeface="Times New Roman"/>
              </a:rPr>
              <a:t>increments </a:t>
            </a:r>
            <a:r>
              <a:rPr sz="1200" dirty="0">
                <a:latin typeface="Times New Roman"/>
                <a:cs typeface="Times New Roman"/>
              </a:rPr>
              <a:t>that have not </a:t>
            </a:r>
            <a:r>
              <a:rPr sz="1200" spc="-10" dirty="0">
                <a:latin typeface="Times New Roman"/>
                <a:cs typeface="Times New Roman"/>
              </a:rPr>
              <a:t>yet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 developed.</a:t>
            </a:r>
          </a:p>
        </p:txBody>
      </p:sp>
      <p:sp>
        <p:nvSpPr>
          <p:cNvPr id="6" name="object 6"/>
          <p:cNvSpPr/>
          <p:nvPr/>
        </p:nvSpPr>
        <p:spPr>
          <a:xfrm>
            <a:off x="1882588" y="1921279"/>
            <a:ext cx="6712772" cy="1109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5368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9003" y="2594697"/>
            <a:ext cx="6485965" cy="416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8755" indent="1371600" algn="just">
              <a:lnSpc>
                <a:spcPct val="1442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Incremental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Delivery  Incremental Delivery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 dirty="0">
              <a:latin typeface="Times New Roman"/>
              <a:cs typeface="Times New Roman"/>
            </a:endParaRPr>
          </a:p>
          <a:p>
            <a:pPr marL="241300" marR="12065" indent="-228600" algn="just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Most systems require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basic facilities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used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parts of the 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requirements are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defined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detail until an increment is </a:t>
            </a:r>
            <a:r>
              <a:rPr sz="1200" dirty="0">
                <a:latin typeface="Times New Roman"/>
                <a:cs typeface="Times New Roman"/>
              </a:rPr>
              <a:t>to be  </a:t>
            </a:r>
            <a:r>
              <a:rPr sz="1200" spc="-5" dirty="0">
                <a:latin typeface="Times New Roman"/>
                <a:cs typeface="Times New Roman"/>
              </a:rPr>
              <a:t>implemented,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facilities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needed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  increments.</a:t>
            </a:r>
            <a:endParaRPr sz="1200" dirty="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essence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iterative processes is </a:t>
            </a:r>
            <a:r>
              <a:rPr sz="1200" dirty="0">
                <a:latin typeface="Times New Roman"/>
                <a:cs typeface="Times New Roman"/>
              </a:rPr>
              <a:t>that the specification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developed in </a:t>
            </a:r>
            <a:r>
              <a:rPr sz="1200" spc="-5" dirty="0">
                <a:latin typeface="Times New Roman"/>
                <a:cs typeface="Times New Roman"/>
              </a:rPr>
              <a:t>conjunction  </a:t>
            </a:r>
            <a:r>
              <a:rPr sz="1200" dirty="0">
                <a:latin typeface="Times New Roman"/>
                <a:cs typeface="Times New Roman"/>
              </a:rPr>
              <a:t>with the</a:t>
            </a:r>
            <a:r>
              <a:rPr sz="1200" spc="-5" dirty="0">
                <a:latin typeface="Times New Roman"/>
                <a:cs typeface="Times New Roman"/>
              </a:rPr>
              <a:t> software.</a:t>
            </a:r>
            <a:endParaRPr sz="1200" dirty="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However,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conflicts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procurement </a:t>
            </a:r>
            <a:r>
              <a:rPr sz="1200" dirty="0">
                <a:latin typeface="Times New Roman"/>
                <a:cs typeface="Times New Roman"/>
              </a:rPr>
              <a:t>model of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dirty="0">
                <a:latin typeface="Times New Roman"/>
                <a:cs typeface="Times New Roman"/>
              </a:rPr>
              <a:t>organizations, 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complete system specification is 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development  </a:t>
            </a:r>
            <a:r>
              <a:rPr sz="1200" spc="-5" dirty="0">
                <a:latin typeface="Times New Roman"/>
                <a:cs typeface="Times New Roman"/>
              </a:rPr>
              <a:t>contract.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Boehm’s spiral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model</a:t>
            </a:r>
            <a:endParaRPr sz="16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30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Process is represented as </a:t>
            </a:r>
            <a:r>
              <a:rPr sz="1200" dirty="0">
                <a:latin typeface="Times New Roman"/>
                <a:cs typeface="Times New Roman"/>
              </a:rPr>
              <a:t>a spiral rather than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sequence of activities with  </a:t>
            </a:r>
            <a:r>
              <a:rPr sz="1200" spc="-5" dirty="0">
                <a:latin typeface="Times New Roman"/>
                <a:cs typeface="Times New Roman"/>
              </a:rPr>
              <a:t>backtracking.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loop in the </a:t>
            </a:r>
            <a:r>
              <a:rPr sz="1200" spc="-5" dirty="0">
                <a:latin typeface="Times New Roman"/>
                <a:cs typeface="Times New Roman"/>
              </a:rPr>
              <a:t>spiral represents </a:t>
            </a:r>
            <a:r>
              <a:rPr sz="1200" dirty="0">
                <a:latin typeface="Times New Roman"/>
                <a:cs typeface="Times New Roman"/>
              </a:rPr>
              <a:t>a phase in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No </a:t>
            </a:r>
            <a:r>
              <a:rPr sz="1200" dirty="0">
                <a:latin typeface="Times New Roman"/>
                <a:cs typeface="Times New Roman"/>
              </a:rPr>
              <a:t>fixed </a:t>
            </a:r>
            <a:r>
              <a:rPr sz="1200" spc="-5" dirty="0">
                <a:latin typeface="Times New Roman"/>
                <a:cs typeface="Times New Roman"/>
              </a:rPr>
              <a:t>phases such </a:t>
            </a:r>
            <a:r>
              <a:rPr sz="120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or design - loops in the spiral </a:t>
            </a:r>
            <a:r>
              <a:rPr sz="1200" spc="-5" dirty="0">
                <a:latin typeface="Times New Roman"/>
                <a:cs typeface="Times New Roman"/>
              </a:rPr>
              <a:t>are chosen  </a:t>
            </a:r>
            <a:r>
              <a:rPr sz="1200" dirty="0">
                <a:latin typeface="Times New Roman"/>
                <a:cs typeface="Times New Roman"/>
              </a:rPr>
              <a:t>depending on </a:t>
            </a:r>
            <a:r>
              <a:rPr sz="1200" spc="-5" dirty="0">
                <a:latin typeface="Times New Roman"/>
                <a:cs typeface="Times New Roman"/>
              </a:rPr>
              <a:t>what 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required.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Risks are </a:t>
            </a:r>
            <a:r>
              <a:rPr sz="1200" dirty="0">
                <a:latin typeface="Times New Roman"/>
                <a:cs typeface="Times New Roman"/>
              </a:rPr>
              <a:t>explicitly </a:t>
            </a:r>
            <a:r>
              <a:rPr sz="1200" spc="-5" dirty="0">
                <a:latin typeface="Times New Roman"/>
                <a:cs typeface="Times New Roman"/>
              </a:rPr>
              <a:t>assessed and resolved </a:t>
            </a:r>
            <a:r>
              <a:rPr sz="1200" dirty="0">
                <a:latin typeface="Times New Roman"/>
                <a:cs typeface="Times New Roman"/>
              </a:rPr>
              <a:t>throughout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3647" y="644237"/>
            <a:ext cx="6164131" cy="1958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8170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9004" y="3088265"/>
            <a:ext cx="6485218" cy="410247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loop in the </a:t>
            </a:r>
            <a:r>
              <a:rPr sz="1200" spc="-5" dirty="0">
                <a:latin typeface="Times New Roman"/>
                <a:cs typeface="Times New Roman"/>
              </a:rPr>
              <a:t>Spiral Model is </a:t>
            </a:r>
            <a:r>
              <a:rPr sz="1200" dirty="0">
                <a:latin typeface="Times New Roman"/>
                <a:cs typeface="Times New Roman"/>
              </a:rPr>
              <a:t>split into 4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Sectors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Objective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setting</a:t>
            </a:r>
          </a:p>
          <a:p>
            <a:pPr marL="698500" marR="5715" lvl="1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Specific objectives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phase are identified. </a:t>
            </a:r>
            <a:r>
              <a:rPr sz="1200" dirty="0">
                <a:latin typeface="Times New Roman"/>
                <a:cs typeface="Times New Roman"/>
              </a:rPr>
              <a:t>Constraints on the </a:t>
            </a:r>
            <a:r>
              <a:rPr sz="1200" spc="-5" dirty="0">
                <a:latin typeface="Times New Roman"/>
                <a:cs typeface="Times New Roman"/>
              </a:rPr>
              <a:t>process and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are identified and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detailed management </a:t>
            </a:r>
            <a:r>
              <a:rPr sz="1200" dirty="0">
                <a:latin typeface="Times New Roman"/>
                <a:cs typeface="Times New Roman"/>
              </a:rPr>
              <a:t>plan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drawn up. </a:t>
            </a:r>
            <a:r>
              <a:rPr sz="1200" spc="-5" dirty="0">
                <a:latin typeface="Times New Roman"/>
                <a:cs typeface="Times New Roman"/>
              </a:rPr>
              <a:t>Project  risks are identified. Alternative strategies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planned.</a:t>
            </a: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Risk </a:t>
            </a:r>
            <a:r>
              <a:rPr sz="1200" spc="-5" dirty="0">
                <a:latin typeface="Times New Roman"/>
                <a:cs typeface="Times New Roman"/>
              </a:rPr>
              <a:t>assessment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reduction</a:t>
            </a:r>
            <a:endParaRPr sz="1200" dirty="0">
              <a:latin typeface="Times New Roman"/>
              <a:cs typeface="Times New Roman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Risks are assessed and </a:t>
            </a:r>
            <a:r>
              <a:rPr sz="1200" dirty="0">
                <a:latin typeface="Times New Roman"/>
                <a:cs typeface="Times New Roman"/>
              </a:rPr>
              <a:t>activities put in </a:t>
            </a:r>
            <a:r>
              <a:rPr sz="1200" spc="-5" dirty="0">
                <a:latin typeface="Times New Roman"/>
                <a:cs typeface="Times New Roman"/>
              </a:rPr>
              <a:t>place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reduce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key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risks.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validation</a:t>
            </a:r>
            <a:endParaRPr sz="1200" dirty="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chosen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any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generic  models.</a:t>
            </a: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Planning</a:t>
            </a:r>
          </a:p>
          <a:p>
            <a:pPr marL="12700" marR="739775" lvl="1" indent="4572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project is reviewed </a:t>
            </a:r>
            <a:r>
              <a:rPr sz="1200" dirty="0">
                <a:latin typeface="Times New Roman"/>
                <a:cs typeface="Times New Roman"/>
              </a:rPr>
              <a:t>and the next phase of the spiral </a:t>
            </a:r>
            <a:r>
              <a:rPr sz="1200" spc="-5" dirty="0">
                <a:latin typeface="Times New Roman"/>
                <a:cs typeface="Times New Roman"/>
              </a:rPr>
              <a:t>is planned.  Spiral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Usage</a:t>
            </a:r>
            <a:endParaRPr sz="1200" dirty="0">
              <a:latin typeface="Times New Roman"/>
              <a:cs typeface="Times New Roman"/>
            </a:endParaRPr>
          </a:p>
          <a:p>
            <a:pPr marL="241300" marR="8890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Spiral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been very </a:t>
            </a:r>
            <a:r>
              <a:rPr sz="1200" spc="-5" dirty="0">
                <a:latin typeface="Times New Roman"/>
                <a:cs typeface="Times New Roman"/>
              </a:rPr>
              <a:t>influential </a:t>
            </a:r>
            <a:r>
              <a:rPr sz="1200" dirty="0">
                <a:latin typeface="Times New Roman"/>
                <a:cs typeface="Times New Roman"/>
              </a:rPr>
              <a:t>in helping people think </a:t>
            </a:r>
            <a:r>
              <a:rPr sz="1200" spc="-5" dirty="0">
                <a:latin typeface="Times New Roman"/>
                <a:cs typeface="Times New Roman"/>
              </a:rPr>
              <a:t>about iteration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software processes and </a:t>
            </a:r>
            <a:r>
              <a:rPr sz="1200" dirty="0">
                <a:latin typeface="Times New Roman"/>
                <a:cs typeface="Times New Roman"/>
              </a:rPr>
              <a:t>introducing the risk-driven </a:t>
            </a:r>
            <a:r>
              <a:rPr sz="1200" spc="-5" dirty="0">
                <a:latin typeface="Times New Roman"/>
                <a:cs typeface="Times New Roman"/>
              </a:rPr>
              <a:t>approach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development.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practice, however, </a:t>
            </a:r>
            <a:r>
              <a:rPr sz="1200" dirty="0">
                <a:latin typeface="Times New Roman"/>
                <a:cs typeface="Times New Roman"/>
              </a:rPr>
              <a:t>the model </a:t>
            </a:r>
            <a:r>
              <a:rPr sz="1200" spc="-5" dirty="0">
                <a:latin typeface="Times New Roman"/>
                <a:cs typeface="Times New Roman"/>
              </a:rPr>
              <a:t>is rarely used as published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practical software  development.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2588" y="824000"/>
            <a:ext cx="6920753" cy="210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33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21063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9004" y="625359"/>
            <a:ext cx="6488953" cy="6655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 Software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Development</a:t>
            </a:r>
            <a:endParaRPr sz="16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000"/>
              </a:lnSpc>
              <a:spcBef>
                <a:spcPts val="1515"/>
              </a:spcBef>
            </a:pPr>
            <a:r>
              <a:rPr sz="1200" spc="-5" dirty="0">
                <a:latin typeface="Times New Roman"/>
                <a:cs typeface="Times New Roman"/>
              </a:rPr>
              <a:t>Rapid software </a:t>
            </a:r>
            <a:r>
              <a:rPr sz="1200" dirty="0">
                <a:latin typeface="Times New Roman"/>
                <a:cs typeface="Times New Roman"/>
              </a:rPr>
              <a:t>development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became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known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as agile 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agile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methods.</a:t>
            </a:r>
            <a:r>
              <a:rPr sz="1200" spc="-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Rapid  development and </a:t>
            </a:r>
            <a:r>
              <a:rPr sz="1200" dirty="0">
                <a:latin typeface="Times New Roman"/>
                <a:cs typeface="Times New Roman"/>
              </a:rPr>
              <a:t>delivery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now often the most </a:t>
            </a:r>
            <a:r>
              <a:rPr sz="1200" spc="-5" dirty="0">
                <a:latin typeface="Times New Roman"/>
                <a:cs typeface="Times New Roman"/>
              </a:rPr>
              <a:t>important requirement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software  systems</a:t>
            </a:r>
            <a:endParaRPr sz="1200" dirty="0">
              <a:latin typeface="Times New Roman"/>
              <a:cs typeface="Times New Roman"/>
            </a:endParaRPr>
          </a:p>
          <a:p>
            <a:pPr marL="698500" marR="5080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Businesses operate </a:t>
            </a: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fast </a:t>
            </a:r>
            <a:r>
              <a:rPr sz="1200" dirty="0">
                <a:latin typeface="Times New Roman"/>
                <a:cs typeface="Times New Roman"/>
              </a:rPr>
              <a:t>changing requirement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practically  impossible to </a:t>
            </a:r>
            <a:r>
              <a:rPr sz="1200" spc="-5" dirty="0">
                <a:latin typeface="Times New Roman"/>
                <a:cs typeface="Times New Roman"/>
              </a:rPr>
              <a:t>produce </a:t>
            </a:r>
            <a:r>
              <a:rPr sz="1200" dirty="0">
                <a:latin typeface="Times New Roman"/>
                <a:cs typeface="Times New Roman"/>
              </a:rPr>
              <a:t>a set of stable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requirements</a:t>
            </a:r>
          </a:p>
          <a:p>
            <a:pPr marL="698500" indent="-228600" algn="just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has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evolve </a:t>
            </a:r>
            <a:r>
              <a:rPr sz="1200" dirty="0">
                <a:latin typeface="Times New Roman"/>
                <a:cs typeface="Times New Roman"/>
              </a:rPr>
              <a:t>quickly to </a:t>
            </a:r>
            <a:r>
              <a:rPr sz="1200" spc="-5" dirty="0">
                <a:latin typeface="Times New Roman"/>
                <a:cs typeface="Times New Roman"/>
              </a:rPr>
              <a:t>reflect changing business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needs.</a:t>
            </a: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latin typeface="Times New Roman"/>
                <a:cs typeface="Times New Roman"/>
              </a:rPr>
              <a:t>Agile </a:t>
            </a:r>
            <a:r>
              <a:rPr sz="1200" b="1" spc="-5" dirty="0">
                <a:latin typeface="Times New Roman"/>
                <a:cs typeface="Times New Roman"/>
              </a:rPr>
              <a:t>development characteristics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100"/>
              </a:lnSpc>
              <a:spcBef>
                <a:spcPts val="87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Specification, design </a:t>
            </a:r>
            <a:r>
              <a:rPr sz="1200" b="1" spc="-10" dirty="0">
                <a:latin typeface="Times New Roman"/>
                <a:cs typeface="Times New Roman"/>
              </a:rPr>
              <a:t>and </a:t>
            </a:r>
            <a:r>
              <a:rPr sz="1200" b="1" spc="-5" dirty="0">
                <a:latin typeface="Times New Roman"/>
                <a:cs typeface="Times New Roman"/>
              </a:rPr>
              <a:t>implementation are </a:t>
            </a:r>
            <a:r>
              <a:rPr sz="1200" b="1" dirty="0">
                <a:latin typeface="Times New Roman"/>
                <a:cs typeface="Times New Roman"/>
              </a:rPr>
              <a:t>inter-leaved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there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detailed  system specification, and design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documentation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minimized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generated  automatically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 environment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used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241300" marR="10795" indent="-228600" algn="just">
              <a:lnSpc>
                <a:spcPct val="109600"/>
              </a:lnSpc>
              <a:spcBef>
                <a:spcPts val="11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System is developed as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series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versions with stakeholders </a:t>
            </a:r>
            <a:r>
              <a:rPr sz="1200" b="1" dirty="0">
                <a:latin typeface="Times New Roman"/>
                <a:cs typeface="Times New Roman"/>
              </a:rPr>
              <a:t>involved </a:t>
            </a:r>
            <a:r>
              <a:rPr sz="1200" b="1" spc="-5" dirty="0">
                <a:latin typeface="Times New Roman"/>
                <a:cs typeface="Times New Roman"/>
              </a:rPr>
              <a:t>in version  </a:t>
            </a:r>
            <a:r>
              <a:rPr sz="1200" b="1" dirty="0">
                <a:latin typeface="Times New Roman"/>
                <a:cs typeface="Times New Roman"/>
              </a:rPr>
              <a:t>evaluation.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may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propose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and new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requirements that  should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later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version of the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300"/>
              </a:lnSpc>
              <a:spcBef>
                <a:spcPts val="8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Extensive tool support is used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support the development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process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. Tools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may 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include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tools, tools to support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configuration management,  and system integration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tools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automate user interface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production.</a:t>
            </a:r>
            <a:r>
              <a:rPr sz="1200" dirty="0">
                <a:latin typeface="Times New Roman"/>
                <a:cs typeface="Times New Roman"/>
              </a:rPr>
              <a:t>User </a:t>
            </a:r>
            <a:r>
              <a:rPr sz="1200" spc="-5" dirty="0">
                <a:latin typeface="Times New Roman"/>
                <a:cs typeface="Times New Roman"/>
              </a:rPr>
              <a:t>interfaces  are </a:t>
            </a:r>
            <a:r>
              <a:rPr sz="1200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developed </a:t>
            </a:r>
            <a:r>
              <a:rPr sz="1200" dirty="0">
                <a:latin typeface="Times New Roman"/>
                <a:cs typeface="Times New Roman"/>
              </a:rPr>
              <a:t>using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IDE </a:t>
            </a:r>
            <a:r>
              <a:rPr sz="1200" spc="-5" dirty="0">
                <a:latin typeface="Times New Roman"/>
                <a:cs typeface="Times New Roman"/>
              </a:rPr>
              <a:t>and graphical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toolset.</a:t>
            </a:r>
          </a:p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Agile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methods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incremental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methods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which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increments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small,</a:t>
            </a:r>
            <a:endParaRPr sz="12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0000"/>
              </a:lnSpc>
              <a:spcBef>
                <a:spcPts val="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and, typically,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new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created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(frequent release)and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made</a:t>
            </a:r>
            <a:r>
              <a:rPr sz="1200" spc="-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available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every</a:t>
            </a:r>
            <a:r>
              <a:rPr sz="1200" spc="-8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two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three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weeks.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sz="1200" spc="-8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involve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get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rapid feedback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changing requirements.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 minimize documentation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using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informal communications rather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formal meetings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written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documents.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10000"/>
              </a:lnSpc>
              <a:buFont typeface="Symbol"/>
              <a:buChar char=""/>
              <a:tabLst>
                <a:tab pos="2413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plan-driven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process, iteration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occurs within activities, with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formal documents used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communicate between stages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process. For example,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will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evolve,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and, ultimately,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specification will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produced.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input 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design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implementation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1400" dirty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1080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agile approach, iteration occurs across activities. Therefore,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and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design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together rather than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separately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34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868238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30122" y="2488709"/>
            <a:ext cx="6750424" cy="210660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78765" indent="-266700" algn="just">
              <a:lnSpc>
                <a:spcPct val="100000"/>
              </a:lnSpc>
              <a:spcBef>
                <a:spcPts val="305"/>
              </a:spcBef>
              <a:buFont typeface="Symbol"/>
              <a:buChar char=""/>
              <a:tabLst>
                <a:tab pos="279400" algn="l"/>
              </a:tabLst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Methods</a:t>
            </a:r>
            <a:endParaRPr sz="1200" dirty="0">
              <a:latin typeface="Times New Roman"/>
              <a:cs typeface="Times New Roman"/>
            </a:endParaRPr>
          </a:p>
          <a:p>
            <a:pPr marL="469265" marR="6350" lvl="1" indent="-228600" algn="just">
              <a:lnSpc>
                <a:spcPct val="110800"/>
              </a:lnSpc>
              <a:spcBef>
                <a:spcPts val="4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Dissatisfaction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overheads involved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software design </a:t>
            </a:r>
            <a:r>
              <a:rPr sz="1200" dirty="0">
                <a:latin typeface="Times New Roman"/>
                <a:cs typeface="Times New Roman"/>
              </a:rPr>
              <a:t>methods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1980s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1990s </a:t>
            </a:r>
            <a:r>
              <a:rPr sz="1200" spc="-5" dirty="0">
                <a:latin typeface="Times New Roman"/>
                <a:cs typeface="Times New Roman"/>
              </a:rPr>
              <a:t>led </a:t>
            </a:r>
            <a:r>
              <a:rPr sz="1200" dirty="0">
                <a:latin typeface="Times New Roman"/>
                <a:cs typeface="Times New Roman"/>
              </a:rPr>
              <a:t>to the creation of </a:t>
            </a:r>
            <a:r>
              <a:rPr sz="1200" spc="-5" dirty="0">
                <a:latin typeface="Times New Roman"/>
                <a:cs typeface="Times New Roman"/>
              </a:rPr>
              <a:t>agile </a:t>
            </a:r>
            <a:r>
              <a:rPr sz="1200" dirty="0">
                <a:latin typeface="Times New Roman"/>
                <a:cs typeface="Times New Roman"/>
              </a:rPr>
              <a:t>methods.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methods:</a:t>
            </a:r>
          </a:p>
          <a:p>
            <a:pPr marL="926465" lvl="2" indent="-229235" algn="just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Focus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code </a:t>
            </a:r>
            <a:r>
              <a:rPr sz="1200" dirty="0">
                <a:latin typeface="Times New Roman"/>
                <a:cs typeface="Times New Roman"/>
              </a:rPr>
              <a:t>rather than the</a:t>
            </a:r>
            <a:r>
              <a:rPr sz="1200" spc="-5" dirty="0">
                <a:latin typeface="Times New Roman"/>
                <a:cs typeface="Times New Roman"/>
              </a:rPr>
              <a:t> design</a:t>
            </a:r>
            <a:endParaRPr sz="1200" dirty="0">
              <a:latin typeface="Times New Roman"/>
              <a:cs typeface="Times New Roman"/>
            </a:endParaRPr>
          </a:p>
          <a:p>
            <a:pPr marL="926465" lvl="2" indent="-229235" algn="just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based on </a:t>
            </a:r>
            <a:r>
              <a:rPr sz="1200" spc="-5" dirty="0">
                <a:latin typeface="Times New Roman"/>
                <a:cs typeface="Times New Roman"/>
              </a:rPr>
              <a:t>an iterative approach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endParaRPr sz="1200" dirty="0">
              <a:latin typeface="Times New Roman"/>
              <a:cs typeface="Times New Roman"/>
            </a:endParaRPr>
          </a:p>
          <a:p>
            <a:pPr marL="926465" marR="5715" lvl="2" indent="-228600" algn="just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intended to deliver working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quickly and </a:t>
            </a:r>
            <a:r>
              <a:rPr sz="1200" spc="-5" dirty="0">
                <a:latin typeface="Times New Roman"/>
                <a:cs typeface="Times New Roman"/>
              </a:rPr>
              <a:t>evolve this </a:t>
            </a:r>
            <a:r>
              <a:rPr sz="1200" dirty="0">
                <a:latin typeface="Times New Roman"/>
                <a:cs typeface="Times New Roman"/>
              </a:rPr>
              <a:t>quickly </a:t>
            </a:r>
            <a:r>
              <a:rPr sz="1200" spc="5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meet changing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 dirty="0">
              <a:latin typeface="Times New Roman"/>
              <a:cs typeface="Times New Roman"/>
            </a:endParaRPr>
          </a:p>
          <a:p>
            <a:pPr marL="469265" marR="5080" lvl="1" indent="-228600" algn="just">
              <a:lnSpc>
                <a:spcPct val="110100"/>
              </a:lnSpc>
              <a:spcBef>
                <a:spcPts val="8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aim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agile </a:t>
            </a:r>
            <a:r>
              <a:rPr sz="1200" dirty="0">
                <a:latin typeface="Times New Roman"/>
                <a:cs typeface="Times New Roman"/>
              </a:rPr>
              <a:t>methods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reduce </a:t>
            </a:r>
            <a:r>
              <a:rPr sz="1200" dirty="0">
                <a:latin typeface="Times New Roman"/>
                <a:cs typeface="Times New Roman"/>
              </a:rPr>
              <a:t>overheads in the </a:t>
            </a:r>
            <a:r>
              <a:rPr sz="1200" spc="-5" dirty="0">
                <a:latin typeface="Times New Roman"/>
                <a:cs typeface="Times New Roman"/>
              </a:rPr>
              <a:t>software process (e.g.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dirty="0">
                <a:latin typeface="Times New Roman"/>
                <a:cs typeface="Times New Roman"/>
              </a:rPr>
              <a:t>limiting </a:t>
            </a:r>
            <a:r>
              <a:rPr sz="1200" spc="-5" dirty="0">
                <a:latin typeface="Times New Roman"/>
                <a:cs typeface="Times New Roman"/>
              </a:rPr>
              <a:t>documentation) and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able </a:t>
            </a:r>
            <a:r>
              <a:rPr sz="1200" dirty="0">
                <a:latin typeface="Times New Roman"/>
                <a:cs typeface="Times New Roman"/>
              </a:rPr>
              <a:t>to respond quickly to </a:t>
            </a:r>
            <a:r>
              <a:rPr sz="1200" spc="-5" dirty="0">
                <a:latin typeface="Times New Roman"/>
                <a:cs typeface="Times New Roman"/>
              </a:rPr>
              <a:t>changing </a:t>
            </a:r>
            <a:r>
              <a:rPr sz="1200" dirty="0">
                <a:latin typeface="Times New Roman"/>
                <a:cs typeface="Times New Roman"/>
              </a:rPr>
              <a:t>requirements  without </a:t>
            </a:r>
            <a:r>
              <a:rPr sz="1200" spc="-5" dirty="0">
                <a:latin typeface="Times New Roman"/>
                <a:cs typeface="Times New Roman"/>
              </a:rPr>
              <a:t>excessive rework.</a:t>
            </a:r>
            <a:endParaRPr sz="1200" dirty="0">
              <a:latin typeface="Times New Roman"/>
              <a:cs typeface="Times New Roman"/>
            </a:endParaRPr>
          </a:p>
          <a:p>
            <a:pPr marL="469265" algn="just">
              <a:lnSpc>
                <a:spcPct val="100000"/>
              </a:lnSpc>
              <a:spcBef>
                <a:spcPts val="17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Principles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agile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methods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3648" y="644237"/>
            <a:ext cx="6413796" cy="170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82588" y="4207279"/>
            <a:ext cx="6823934" cy="177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944061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599004" y="628477"/>
            <a:ext cx="6906559" cy="104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Manifesto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309245" marR="5080" indent="-228600">
              <a:lnSpc>
                <a:spcPct val="110000"/>
              </a:lnSpc>
              <a:buFont typeface="Symbol"/>
              <a:buChar char=""/>
              <a:tabLst>
                <a:tab pos="309245" algn="l"/>
                <a:tab pos="309880" algn="l"/>
              </a:tabLst>
            </a:pP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uncovering better </a:t>
            </a:r>
            <a:r>
              <a:rPr sz="1200" spc="-10" dirty="0">
                <a:latin typeface="Times New Roman"/>
                <a:cs typeface="Times New Roman"/>
              </a:rPr>
              <a:t>ways </a:t>
            </a:r>
            <a:r>
              <a:rPr sz="1200" dirty="0">
                <a:latin typeface="Times New Roman"/>
                <a:cs typeface="Times New Roman"/>
              </a:rPr>
              <a:t>of developing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doing it </a:t>
            </a:r>
            <a:r>
              <a:rPr sz="1200" spc="-5" dirty="0">
                <a:latin typeface="Times New Roman"/>
                <a:cs typeface="Times New Roman"/>
              </a:rPr>
              <a:t>and helping others </a:t>
            </a:r>
            <a:r>
              <a:rPr sz="1200" dirty="0">
                <a:latin typeface="Times New Roman"/>
                <a:cs typeface="Times New Roman"/>
              </a:rPr>
              <a:t>do it.  </a:t>
            </a:r>
            <a:r>
              <a:rPr sz="1200" spc="-5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work we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come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value: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112" y="1320511"/>
            <a:ext cx="632759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065">
              <a:lnSpc>
                <a:spcPct val="11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and  softw</a:t>
            </a:r>
            <a:r>
              <a:rPr sz="1200" spc="-1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90423" y="1320511"/>
            <a:ext cx="4111812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5080" indent="-423545">
              <a:lnSpc>
                <a:spcPct val="110000"/>
              </a:lnSpc>
              <a:spcBef>
                <a:spcPts val="100"/>
              </a:spcBef>
              <a:tabLst>
                <a:tab pos="1059815" algn="l"/>
                <a:tab pos="1174115" algn="l"/>
                <a:tab pos="1679575" algn="l"/>
                <a:tab pos="2613660" algn="l"/>
                <a:tab pos="3185160" algn="l"/>
              </a:tabLst>
            </a:pPr>
            <a:r>
              <a:rPr sz="1200" dirty="0">
                <a:latin typeface="Times New Roman"/>
                <a:cs typeface="Times New Roman"/>
              </a:rPr>
              <a:t>int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ti</a:t>
            </a:r>
            <a:r>
              <a:rPr sz="1200" spc="-5" dirty="0">
                <a:latin typeface="Times New Roman"/>
                <a:cs typeface="Times New Roman"/>
              </a:rPr>
              <a:t>ons</a:t>
            </a:r>
            <a:r>
              <a:rPr sz="1200" dirty="0">
                <a:latin typeface="Times New Roman"/>
                <a:cs typeface="Times New Roman"/>
              </a:rPr>
              <a:t>	ov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	proc</a:t>
            </a:r>
            <a:r>
              <a:rPr sz="1200" spc="-5" dirty="0">
                <a:latin typeface="Times New Roman"/>
                <a:cs typeface="Times New Roman"/>
              </a:rPr>
              <a:t>esses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nd	tool</a:t>
            </a:r>
            <a:r>
              <a:rPr sz="1200" spc="-5" dirty="0">
                <a:latin typeface="Times New Roman"/>
                <a:cs typeface="Times New Roman"/>
              </a:rPr>
              <a:t>s  over		comprehensive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2509" y="1320511"/>
            <a:ext cx="1088464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5080" indent="-227965">
              <a:lnSpc>
                <a:spcPct val="110000"/>
              </a:lnSpc>
              <a:spcBef>
                <a:spcPts val="100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ndividu</a:t>
            </a:r>
            <a:r>
              <a:rPr sz="1200" spc="-5" dirty="0">
                <a:latin typeface="Times New Roman"/>
                <a:cs typeface="Times New Roman"/>
              </a:rPr>
              <a:t>als  </a:t>
            </a:r>
            <a:r>
              <a:rPr sz="1200" dirty="0">
                <a:latin typeface="Times New Roman"/>
                <a:cs typeface="Times New Roman"/>
              </a:rPr>
              <a:t>Working  </a:t>
            </a:r>
            <a:r>
              <a:rPr sz="1200" spc="-5" dirty="0">
                <a:latin typeface="Times New Roman"/>
                <a:cs typeface="Times New Roman"/>
              </a:rPr>
              <a:t>Customer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8095" y="1607300"/>
            <a:ext cx="31764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64615" algn="l"/>
                <a:tab pos="2196465" algn="l"/>
              </a:tabLst>
            </a:pPr>
            <a:r>
              <a:rPr sz="1200" spc="-5" dirty="0">
                <a:latin typeface="Times New Roman"/>
                <a:cs typeface="Times New Roman"/>
              </a:rPr>
              <a:t>collaboration	over	contract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1522" y="1457672"/>
            <a:ext cx="1081741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2034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ntation  n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oti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94628" y="1724718"/>
            <a:ext cx="6676465" cy="43665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Times New Roman"/>
                <a:cs typeface="Times New Roman"/>
              </a:rPr>
              <a:t>Responding </a:t>
            </a:r>
            <a:r>
              <a:rPr sz="1200" dirty="0">
                <a:latin typeface="Times New Roman"/>
                <a:cs typeface="Times New Roman"/>
              </a:rPr>
              <a:t>to change over following 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</a:t>
            </a:r>
          </a:p>
          <a:p>
            <a:pPr marL="227965" indent="-22796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That is, </a:t>
            </a:r>
            <a:r>
              <a:rPr sz="120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there is </a:t>
            </a:r>
            <a:r>
              <a:rPr sz="1200" dirty="0">
                <a:latin typeface="Times New Roman"/>
                <a:cs typeface="Times New Roman"/>
              </a:rPr>
              <a:t>value in the </a:t>
            </a:r>
            <a:r>
              <a:rPr sz="1200" spc="-5" dirty="0">
                <a:latin typeface="Times New Roman"/>
                <a:cs typeface="Times New Roman"/>
              </a:rPr>
              <a:t>items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right, we value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items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left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more.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4779" y="919768"/>
            <a:ext cx="7020859" cy="1387619"/>
          </a:xfrm>
          <a:custGeom>
            <a:avLst/>
            <a:gdLst/>
            <a:ahLst/>
            <a:cxnLst/>
            <a:rect l="l" t="t" r="r" b="b"/>
            <a:pathLst>
              <a:path w="5967730" h="2035175">
                <a:moveTo>
                  <a:pt x="5961253" y="2028825"/>
                </a:moveTo>
                <a:lnTo>
                  <a:pt x="6096" y="2028825"/>
                </a:lnTo>
                <a:lnTo>
                  <a:pt x="6096" y="6223"/>
                </a:lnTo>
                <a:lnTo>
                  <a:pt x="0" y="6223"/>
                </a:lnTo>
                <a:lnTo>
                  <a:pt x="0" y="2034921"/>
                </a:lnTo>
                <a:lnTo>
                  <a:pt x="6096" y="2034921"/>
                </a:lnTo>
                <a:lnTo>
                  <a:pt x="5961253" y="2034921"/>
                </a:lnTo>
                <a:lnTo>
                  <a:pt x="5961253" y="2028825"/>
                </a:lnTo>
                <a:close/>
              </a:path>
              <a:path w="5967730" h="2035175">
                <a:moveTo>
                  <a:pt x="5961253" y="0"/>
                </a:move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lnTo>
                  <a:pt x="5961253" y="6096"/>
                </a:lnTo>
                <a:lnTo>
                  <a:pt x="5961253" y="0"/>
                </a:lnTo>
                <a:close/>
              </a:path>
              <a:path w="5967730" h="2035175">
                <a:moveTo>
                  <a:pt x="5967476" y="6223"/>
                </a:moveTo>
                <a:lnTo>
                  <a:pt x="5961380" y="6223"/>
                </a:lnTo>
                <a:lnTo>
                  <a:pt x="5961380" y="2034921"/>
                </a:lnTo>
                <a:lnTo>
                  <a:pt x="5967476" y="2034921"/>
                </a:lnTo>
                <a:lnTo>
                  <a:pt x="5967476" y="6223"/>
                </a:lnTo>
                <a:close/>
              </a:path>
              <a:path w="5967730" h="2035175">
                <a:moveTo>
                  <a:pt x="5967476" y="0"/>
                </a:moveTo>
                <a:lnTo>
                  <a:pt x="5961380" y="0"/>
                </a:lnTo>
                <a:lnTo>
                  <a:pt x="5961380" y="6096"/>
                </a:lnTo>
                <a:lnTo>
                  <a:pt x="5967476" y="6096"/>
                </a:lnTo>
                <a:lnTo>
                  <a:pt x="5967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99004" y="2424286"/>
            <a:ext cx="6425453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 Development</a:t>
            </a:r>
            <a:r>
              <a:rPr sz="18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Techniques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XP: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Figure illustrates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XP process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that is being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9004" y="4387301"/>
            <a:ext cx="6485218" cy="2267543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0" algn="just">
              <a:lnSpc>
                <a:spcPct val="100000"/>
              </a:lnSpc>
              <a:spcBef>
                <a:spcPts val="229"/>
              </a:spcBef>
            </a:pPr>
            <a:r>
              <a:rPr sz="12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XP Release cycle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1580"/>
              </a:lnSpc>
              <a:spcBef>
                <a:spcPts val="70"/>
              </a:spcBef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XP, 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expressed as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scenarios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(called user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stories),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which are  implemented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directly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series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tasks. Programmers 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pairs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task before writing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code. All 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must be successfully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executed when new code  is integrated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 There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short time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gap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between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</a:t>
            </a:r>
            <a:r>
              <a:rPr sz="1200" spc="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ts val="1580"/>
              </a:lnSpc>
              <a:spcBef>
                <a:spcPts val="20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Extreme programming was an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agile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practices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were summarized and reflect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principles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agile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manifesto: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1.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Incremental development is supported through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small,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frequent releases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  Requirements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based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simple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used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basis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deciding what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functionality should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included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13647" y="2993630"/>
            <a:ext cx="6385515" cy="1396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6198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8953" cy="7506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Trebuchet MS"/>
              <a:cs typeface="Trebuchet MS"/>
            </a:endParaRPr>
          </a:p>
          <a:p>
            <a:pPr marL="12700" marR="8890" algn="just">
              <a:lnSpc>
                <a:spcPct val="110400"/>
              </a:lnSpc>
              <a:buAutoNum type="arabicPeriod" startAt="2"/>
              <a:tabLst>
                <a:tab pos="16256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involvement is supported through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continuous engagement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</a:t>
            </a:r>
            <a:r>
              <a:rPr sz="1200" spc="-1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team.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representative takes part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and  is responsible for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defining acceptance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buAutoNum type="arabicPeriod" startAt="2"/>
              <a:tabLst>
                <a:tab pos="17272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People,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supported through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pair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programming, collective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ownership of 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code,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sustainable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process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does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 involve excessively  long working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hours.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buAutoNum type="arabicPeriod" startAt="2"/>
              <a:tabLst>
                <a:tab pos="238125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 is embraced through regular system releases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customers,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test-first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development,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refactoring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avoid</a:t>
            </a:r>
            <a:r>
              <a:rPr sz="1200" spc="9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code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degeneration,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continuous</a:t>
            </a:r>
            <a:r>
              <a:rPr sz="12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integration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new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functionality.</a:t>
            </a:r>
            <a:endParaRPr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buAutoNum type="arabicPeriod" startAt="5"/>
              <a:tabLst>
                <a:tab pos="17145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Maintaining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simplicity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supported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constant refactoring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improves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quality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1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</a:t>
            </a:r>
            <a:r>
              <a:rPr sz="1200" spc="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using</a:t>
            </a:r>
            <a:r>
              <a:rPr sz="12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simple</a:t>
            </a:r>
            <a:r>
              <a:rPr sz="12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designs</a:t>
            </a:r>
            <a:r>
              <a:rPr sz="1200" spc="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1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</a:t>
            </a:r>
            <a:r>
              <a:rPr sz="12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</a:t>
            </a:r>
            <a:r>
              <a:rPr sz="1200" spc="1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unnecessarily</a:t>
            </a:r>
            <a:r>
              <a:rPr sz="1200" spc="1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anticipate</a:t>
            </a:r>
            <a:r>
              <a:rPr sz="12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future</a:t>
            </a:r>
            <a:r>
              <a:rPr sz="1200" spc="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</a:t>
            </a:r>
            <a:r>
              <a:rPr sz="1200" spc="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1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b="1" spc="-5" dirty="0">
                <a:latin typeface="Times New Roman"/>
                <a:cs typeface="Times New Roman"/>
              </a:rPr>
              <a:t>XP programming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practices</a:t>
            </a:r>
            <a:endParaRPr sz="1200" dirty="0">
              <a:latin typeface="Times New Roman"/>
              <a:cs typeface="Times New Roman"/>
            </a:endParaRPr>
          </a:p>
          <a:p>
            <a:pPr marL="12700" marR="1273810">
              <a:lnSpc>
                <a:spcPct val="110000"/>
              </a:lnSpc>
            </a:pPr>
            <a:r>
              <a:rPr sz="1200" b="1" spc="-10" dirty="0">
                <a:latin typeface="Times New Roman"/>
                <a:cs typeface="Times New Roman"/>
              </a:rPr>
              <a:t>Some </a:t>
            </a:r>
            <a:r>
              <a:rPr sz="1200" b="1" spc="-5" dirty="0">
                <a:latin typeface="Times New Roman"/>
                <a:cs typeface="Times New Roman"/>
              </a:rPr>
              <a:t>important practices used in the agile development </a:t>
            </a:r>
            <a:r>
              <a:rPr sz="1200" b="1" dirty="0">
                <a:latin typeface="Times New Roman"/>
                <a:cs typeface="Times New Roman"/>
              </a:rPr>
              <a:t>(XP) are 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User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stories: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requirements always change.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Agile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methods 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elicitation is  integrated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development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idea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“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user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”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where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user story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might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experienced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system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user.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After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discussion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team with customer,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“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story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card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”  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briefly describes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story 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encapsulates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needs.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 team then aims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future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</a:t>
            </a:r>
            <a:r>
              <a:rPr sz="12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software.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5"/>
              </a:spcBef>
              <a:buSzPct val="83333"/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may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planning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iterations.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Once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story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cards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been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developed,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development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breaks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 down into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 and estimates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effort  and resources required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implementing each</a:t>
            </a:r>
            <a:r>
              <a:rPr sz="12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task.</a:t>
            </a:r>
            <a:endParaRPr sz="1200" dirty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104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usually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involves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discussions with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refine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then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prioritizes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implementation,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choosing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those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immediately to deliver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useful business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support.</a:t>
            </a:r>
            <a:endParaRPr sz="1200" dirty="0">
              <a:latin typeface="Times New Roman"/>
              <a:cs typeface="Times New Roman"/>
            </a:endParaRPr>
          </a:p>
          <a:p>
            <a:pPr marL="12700" marR="11430" indent="38100" algn="just">
              <a:lnSpc>
                <a:spcPct val="110000"/>
              </a:lnSpc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intention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identify useful functionality 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about two  weeks, when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next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made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available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customer.</a:t>
            </a:r>
            <a:endParaRPr sz="1200" dirty="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100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has already been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delivered, new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story cards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again,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decides whether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priority over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new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functionality.</a:t>
            </a:r>
            <a:endParaRPr sz="1200" dirty="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1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stories can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helpful 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getting users involved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suggesting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requirements</a:t>
            </a:r>
            <a:r>
              <a:rPr sz="1200" spc="-1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during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initial predevelopment requirements elicitation</a:t>
            </a:r>
            <a:r>
              <a:rPr sz="12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activity.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Cons:</a:t>
            </a:r>
            <a:endParaRPr sz="1200" dirty="0">
              <a:latin typeface="Times New Roman"/>
              <a:cs typeface="Times New Roman"/>
            </a:endParaRPr>
          </a:p>
          <a:p>
            <a:pPr marL="469900" marR="8255" lvl="1" indent="-228600" algn="just">
              <a:lnSpc>
                <a:spcPct val="110400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principal problem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stories is completeness.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difficult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judge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if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enough user stories have been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 to cover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essential requirements  of a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095917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58172" y="296833"/>
            <a:ext cx="6426200" cy="9031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00550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419100" marR="5080" indent="-228600" algn="just">
              <a:lnSpc>
                <a:spcPct val="110400"/>
              </a:lnSpc>
              <a:buFont typeface="Symbol"/>
              <a:buChar char=""/>
              <a:tabLst>
                <a:tab pos="419734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also difficult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judge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if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single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story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gives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true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picture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activity.  Experienced users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often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 familiar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their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leave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things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out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describing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3" y="5227147"/>
            <a:ext cx="6485965" cy="127009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Refactoring: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will always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 to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made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 being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developed. Refactoring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 team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look for possible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improvements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and  implements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them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immediately.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Refactoring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improves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structure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readability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avoids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structural  deterioration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naturally occurs when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648" y="1064191"/>
            <a:ext cx="7530352" cy="4175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793570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6712" cy="7975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Test-first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development: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70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Extreme Programming developed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new approach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address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difficulties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testing without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automated and is central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process,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cannot proceed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until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 tests have been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successfully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executed.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key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features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XP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are:</a:t>
            </a:r>
            <a:endParaRPr sz="12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1651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test-first development:</a:t>
            </a:r>
            <a:endParaRPr sz="1200" dirty="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Write test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before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write the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code.</a:t>
            </a:r>
            <a:endParaRPr sz="1200" dirty="0">
              <a:latin typeface="Times New Roman"/>
              <a:cs typeface="Times New Roman"/>
            </a:endParaRPr>
          </a:p>
          <a:p>
            <a:pPr marL="774700" marR="7620" lvl="1" indent="-228600">
              <a:lnSpc>
                <a:spcPts val="1600"/>
              </a:lnSpc>
              <a:spcBef>
                <a:spcPts val="6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Writing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implicitly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defines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both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interface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behaviour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the functionality being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developed.</a:t>
            </a:r>
            <a:endParaRPr sz="1200" dirty="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interface misunderstandings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reduced.</a:t>
            </a:r>
            <a:endParaRPr sz="1200" dirty="0">
              <a:latin typeface="Times New Roman"/>
              <a:cs typeface="Times New Roman"/>
            </a:endParaRPr>
          </a:p>
          <a:p>
            <a:pPr marL="774700" marR="6350" lvl="1" indent="-228600" algn="just">
              <a:lnSpc>
                <a:spcPts val="1590"/>
              </a:lnSpc>
              <a:spcBef>
                <a:spcPts val="75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Test-first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requires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there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clear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relationship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between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 requirements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code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corresponding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requirements.</a:t>
            </a:r>
            <a:endParaRPr sz="1200" dirty="0">
              <a:latin typeface="Times New Roman"/>
              <a:cs typeface="Times New Roman"/>
            </a:endParaRPr>
          </a:p>
          <a:p>
            <a:pPr marL="774700" marR="6350" lvl="1" indent="-228600" algn="just">
              <a:lnSpc>
                <a:spcPts val="1580"/>
              </a:lnSpc>
              <a:buFont typeface="Wingdings"/>
              <a:buChar char=""/>
              <a:tabLst>
                <a:tab pos="7747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XP,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relationship is clear because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story cards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representing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broken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down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into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principal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unit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 implementation.</a:t>
            </a:r>
            <a:endParaRPr sz="1200" dirty="0">
              <a:latin typeface="Times New Roman"/>
              <a:cs typeface="Times New Roman"/>
            </a:endParaRPr>
          </a:p>
          <a:p>
            <a:pPr marL="508000" marR="5715" lvl="1" indent="38100" algn="just">
              <a:lnSpc>
                <a:spcPts val="1580"/>
              </a:lnSpc>
              <a:spcBef>
                <a:spcPts val="2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test-first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development,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task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implementers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thoroughly</a:t>
            </a:r>
            <a:r>
              <a:rPr sz="1200" spc="-1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understand 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 so that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write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tests 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774700" marR="5080" lvl="1" indent="-228600" algn="just">
              <a:lnSpc>
                <a:spcPts val="1580"/>
              </a:lnSpc>
              <a:spcBef>
                <a:spcPts val="1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ambiguities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omissions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 to be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clarified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before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implementation begins.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avoids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“test-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lag.”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may</a:t>
            </a:r>
            <a:r>
              <a:rPr sz="1200" spc="-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happen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when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developer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works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faster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pace  than the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tester.</a:t>
            </a:r>
            <a:endParaRPr sz="1200" dirty="0">
              <a:latin typeface="Times New Roman"/>
              <a:cs typeface="Times New Roman"/>
            </a:endParaRPr>
          </a:p>
          <a:p>
            <a:pPr marL="166370" indent="-154305" algn="just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167005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Incremental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 development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from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scenarios,</a:t>
            </a:r>
            <a:endParaRPr sz="1200" dirty="0">
              <a:latin typeface="Times New Roman"/>
              <a:cs typeface="Times New Roman"/>
            </a:endParaRPr>
          </a:p>
          <a:p>
            <a:pPr marL="774700" lvl="1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 each tasks, 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schedule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maintained.</a:t>
            </a:r>
            <a:endParaRPr sz="12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1651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involvement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test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validation,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200" dirty="0">
              <a:latin typeface="Times New Roman"/>
              <a:cs typeface="Times New Roman"/>
            </a:endParaRPr>
          </a:p>
          <a:p>
            <a:pPr marL="774700" marR="5715" lvl="1" indent="-228600" algn="just">
              <a:lnSpc>
                <a:spcPct val="110000"/>
              </a:lnSpc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role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customer in the testing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help develop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acceptance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next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51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frameworks.</a:t>
            </a:r>
            <a:endParaRPr sz="1200" dirty="0">
              <a:latin typeface="Times New Roman"/>
              <a:cs typeface="Times New Roman"/>
            </a:endParaRPr>
          </a:p>
          <a:p>
            <a:pPr marL="508000" marR="7620" lvl="1" indent="-228600" algn="just">
              <a:lnSpc>
                <a:spcPct val="110000"/>
              </a:lnSpc>
              <a:buClr>
                <a:srgbClr val="221F1F"/>
              </a:buClr>
              <a:buFont typeface="Wingdings"/>
              <a:buChar char=""/>
              <a:tabLst>
                <a:tab pos="736600" algn="l"/>
              </a:tabLst>
            </a:pPr>
            <a:r>
              <a:rPr dirty="0"/>
              <a:t>	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 automation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essential for test-first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development. 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written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as  executable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before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task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implemented.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components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should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stand-alone,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should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simulate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submission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input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tested,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200" dirty="0">
              <a:latin typeface="Times New Roman"/>
              <a:cs typeface="Times New Roman"/>
            </a:endParaRPr>
          </a:p>
          <a:p>
            <a:pPr marL="508000" algn="just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check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the result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meets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output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specification.</a:t>
            </a:r>
            <a:endParaRPr sz="1200" dirty="0">
              <a:latin typeface="Times New Roman"/>
              <a:cs typeface="Times New Roman"/>
            </a:endParaRPr>
          </a:p>
          <a:p>
            <a:pPr marL="508000" lvl="1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622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framework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makes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easy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write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executable</a:t>
            </a:r>
            <a:endParaRPr sz="1200" dirty="0">
              <a:latin typeface="Times New Roman"/>
              <a:cs typeface="Times New Roman"/>
            </a:endParaRPr>
          </a:p>
          <a:p>
            <a:pPr marL="508000" marR="8890" algn="just">
              <a:lnSpc>
                <a:spcPct val="110000"/>
              </a:lnSpc>
              <a:spcBef>
                <a:spcPts val="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submit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set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execution.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JUnit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widely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example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 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framework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Java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programs.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Pair programming:</a:t>
            </a:r>
            <a:endParaRPr sz="1200" dirty="0">
              <a:latin typeface="Times New Roman"/>
              <a:cs typeface="Times New Roman"/>
            </a:endParaRPr>
          </a:p>
          <a:p>
            <a:pPr marL="12700" marR="7620">
              <a:lnSpc>
                <a:spcPts val="1580"/>
              </a:lnSpc>
              <a:spcBef>
                <a:spcPts val="55"/>
              </a:spcBef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 pair sits 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same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computer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software. However,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same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pair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always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together.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Rather,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pairs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created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dynamically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members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with 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other during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39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57749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Plan-driven and agile processes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Plan-driven processes are processes where all of the process activities are planned in advance and progress is measured against this plan. </a:t>
            </a:r>
          </a:p>
          <a:p>
            <a:r>
              <a:rPr lang="en-GB" dirty="0"/>
              <a:t>In agile processes, planning is incremental and it is easier to change the process to reflect changing customer requirements. </a:t>
            </a:r>
          </a:p>
          <a:p>
            <a:r>
              <a:rPr lang="en-GB" dirty="0"/>
              <a:t>In practice, most practical processes include elements of both plan-driven and agile approaches. </a:t>
            </a:r>
          </a:p>
          <a:p>
            <a:r>
              <a:rPr lang="en-GB" dirty="0"/>
              <a:t>There are no right or wrong software processes.</a:t>
            </a:r>
            <a:endParaRPr lang="en-US" dirty="0"/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4471" cy="3928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Pair programming has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b="1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advantages.</a:t>
            </a:r>
            <a:endParaRPr sz="1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1580"/>
              </a:lnSpc>
              <a:spcBef>
                <a:spcPts val="70"/>
              </a:spcBef>
              <a:buFont typeface="Times New Roman"/>
              <a:buAutoNum type="arabicPeriod"/>
              <a:tabLst>
                <a:tab pos="168275" algn="l"/>
              </a:tabLst>
            </a:pP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It supports the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idea </a:t>
            </a:r>
            <a:r>
              <a:rPr sz="1200" b="1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collective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ownership and responsibility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. This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reflects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Weinberg’s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idea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egoless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programming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where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owned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 as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whole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individuals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held responsible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code. Instead,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has collective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responsibility for resolving these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problems.</a:t>
            </a:r>
            <a:endParaRPr sz="1200" dirty="0">
              <a:latin typeface="Times New Roman"/>
              <a:cs typeface="Times New Roman"/>
            </a:endParaRPr>
          </a:p>
          <a:p>
            <a:pPr marL="12700" marR="125095" algn="just">
              <a:lnSpc>
                <a:spcPts val="1580"/>
              </a:lnSpc>
              <a:spcBef>
                <a:spcPts val="15"/>
              </a:spcBef>
              <a:buAutoNum type="arabicPeriod"/>
              <a:tabLst>
                <a:tab pos="167005" algn="l"/>
              </a:tabLst>
            </a:pP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acts as an informal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review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because 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line of code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looked at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 least  two people.</a:t>
            </a:r>
            <a:endParaRPr sz="1200" dirty="0">
              <a:latin typeface="Times New Roman"/>
              <a:cs typeface="Times New Roman"/>
            </a:endParaRPr>
          </a:p>
          <a:p>
            <a:pPr marL="166370" indent="-154305" algn="just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167005" algn="l"/>
              </a:tabLst>
            </a:pP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encourages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refactoring to improve the software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structure.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 Project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endParaRPr sz="1800" dirty="0">
              <a:latin typeface="Times New Roman"/>
              <a:cs typeface="Times New Roman"/>
            </a:endParaRPr>
          </a:p>
          <a:p>
            <a:pPr marL="241300" marR="10160" indent="-228600">
              <a:lnSpc>
                <a:spcPct val="110000"/>
              </a:lnSpc>
              <a:spcBef>
                <a:spcPts val="1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principal </a:t>
            </a:r>
            <a:r>
              <a:rPr sz="1200" dirty="0">
                <a:latin typeface="Times New Roman"/>
                <a:cs typeface="Times New Roman"/>
              </a:rPr>
              <a:t>responsibility of software </a:t>
            </a:r>
            <a:r>
              <a:rPr sz="1200" spc="-5" dirty="0">
                <a:latin typeface="Times New Roman"/>
                <a:cs typeface="Times New Roman"/>
              </a:rPr>
              <a:t>project managers 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manage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project so 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software is delivered </a:t>
            </a:r>
            <a:r>
              <a:rPr sz="1200" dirty="0">
                <a:latin typeface="Times New Roman"/>
                <a:cs typeface="Times New Roman"/>
              </a:rPr>
              <a:t>on time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planned budget </a:t>
            </a:r>
            <a:r>
              <a:rPr sz="1200" dirty="0">
                <a:latin typeface="Times New Roman"/>
                <a:cs typeface="Times New Roman"/>
              </a:rPr>
              <a:t>for 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project.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Scrum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00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Scrum approach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general agile </a:t>
            </a:r>
            <a:r>
              <a:rPr sz="120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and focus is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managing iterative  development rather than specific agile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practices.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Scrum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3" y="4782156"/>
            <a:ext cx="6484471" cy="147380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latin typeface="Times New Roman"/>
                <a:cs typeface="Times New Roman"/>
              </a:rPr>
              <a:t>The Sprint Cycle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10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process iteration produces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increment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could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delivered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customers.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000"/>
              </a:lnSpc>
              <a:spcBef>
                <a:spcPts val="80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starting point for planning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product </a:t>
            </a:r>
            <a:r>
              <a:rPr sz="1200" b="1" dirty="0">
                <a:latin typeface="Times New Roman"/>
                <a:cs typeface="Times New Roman"/>
              </a:rPr>
              <a:t>backlog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which is </a:t>
            </a:r>
            <a:r>
              <a:rPr sz="1200" dirty="0">
                <a:latin typeface="Times New Roman"/>
                <a:cs typeface="Times New Roman"/>
              </a:rPr>
              <a:t>the list of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to be  done on the </a:t>
            </a:r>
            <a:r>
              <a:rPr sz="1200" spc="-5" dirty="0">
                <a:latin typeface="Times New Roman"/>
                <a:cs typeface="Times New Roman"/>
              </a:rPr>
              <a:t>project.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—the list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 such as product features,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requirements,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 stories and engineering improvement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Scrum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team.</a:t>
            </a:r>
            <a:endParaRPr sz="120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0800"/>
              </a:lnSpc>
              <a:spcBef>
                <a:spcPts val="7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owner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responsibility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ensure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specification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 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to 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done.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647" y="3200400"/>
            <a:ext cx="5883638" cy="1590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350590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5965" cy="7660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241300" marR="5715" indent="-228600" algn="just">
              <a:lnSpc>
                <a:spcPct val="110400"/>
              </a:lnSpc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cycle lasts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fixed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length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time,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which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usually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between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2 and 4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weeks.  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beginning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cycle,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Owner prioritizes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 product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backlog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define which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most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important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items to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that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cycle.</a:t>
            </a:r>
            <a:endParaRPr sz="1200" dirty="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Sprints are never extended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take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account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unfinished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work. Items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returned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backlog if these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cannot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completed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allocated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time for the  sprint.</a:t>
            </a:r>
            <a:endParaRPr sz="1200" dirty="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whole team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involved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selecting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which 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highest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priority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believe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completed.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sz="1200" spc="-9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then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estimate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time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required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complete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items.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make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estimates,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velocity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attained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previous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sprints,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is,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how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much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backlog could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covered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single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sprint.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leads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creation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a 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sprint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backlog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—the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be done during that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sprint.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self-organizes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decide who will work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what,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the sprint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begins.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1200" b="1" spc="-5" dirty="0">
                <a:latin typeface="Times New Roman"/>
                <a:cs typeface="Times New Roman"/>
              </a:rPr>
              <a:t>Teamwork in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Scrum</a:t>
            </a:r>
            <a:endParaRPr sz="1200" dirty="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10400"/>
              </a:lnSpc>
              <a:spcBef>
                <a:spcPts val="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‘Scrum </a:t>
            </a:r>
            <a:r>
              <a:rPr sz="1200" dirty="0">
                <a:latin typeface="Times New Roman"/>
                <a:cs typeface="Times New Roman"/>
              </a:rPr>
              <a:t>master’ is a </a:t>
            </a:r>
            <a:r>
              <a:rPr sz="1200" spc="-5" dirty="0">
                <a:latin typeface="Times New Roman"/>
                <a:cs typeface="Times New Roman"/>
              </a:rPr>
              <a:t>facilitator who arranges </a:t>
            </a:r>
            <a:r>
              <a:rPr sz="1200" dirty="0">
                <a:latin typeface="Times New Roman"/>
                <a:cs typeface="Times New Roman"/>
              </a:rPr>
              <a:t>daily </a:t>
            </a:r>
            <a:r>
              <a:rPr sz="1200" spc="-5" dirty="0">
                <a:latin typeface="Times New Roman"/>
                <a:cs typeface="Times New Roman"/>
              </a:rPr>
              <a:t>meetings, </a:t>
            </a:r>
            <a:r>
              <a:rPr sz="1200" dirty="0">
                <a:latin typeface="Times New Roman"/>
                <a:cs typeface="Times New Roman"/>
              </a:rPr>
              <a:t>tracks the backlog of 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done, </a:t>
            </a:r>
            <a:r>
              <a:rPr sz="1200" dirty="0">
                <a:latin typeface="Times New Roman"/>
                <a:cs typeface="Times New Roman"/>
              </a:rPr>
              <a:t>records </a:t>
            </a:r>
            <a:r>
              <a:rPr sz="1200" spc="-5" dirty="0">
                <a:latin typeface="Times New Roman"/>
                <a:cs typeface="Times New Roman"/>
              </a:rPr>
              <a:t>decisions, measures progress </a:t>
            </a:r>
            <a:r>
              <a:rPr sz="1200" dirty="0">
                <a:latin typeface="Times New Roman"/>
                <a:cs typeface="Times New Roman"/>
              </a:rPr>
              <a:t>against the backlog </a:t>
            </a:r>
            <a:r>
              <a:rPr sz="1200" spc="-5" dirty="0">
                <a:latin typeface="Times New Roman"/>
                <a:cs typeface="Times New Roman"/>
              </a:rPr>
              <a:t>and  communicates with customers and management </a:t>
            </a:r>
            <a:r>
              <a:rPr sz="1200" dirty="0">
                <a:latin typeface="Times New Roman"/>
                <a:cs typeface="Times New Roman"/>
              </a:rPr>
              <a:t>outside of 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team.</a:t>
            </a:r>
            <a:endParaRPr sz="120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whole </a:t>
            </a:r>
            <a:r>
              <a:rPr sz="1200" spc="-5" dirty="0">
                <a:latin typeface="Times New Roman"/>
                <a:cs typeface="Times New Roman"/>
              </a:rPr>
              <a:t>team </a:t>
            </a:r>
            <a:r>
              <a:rPr sz="1200" dirty="0">
                <a:latin typeface="Times New Roman"/>
                <a:cs typeface="Times New Roman"/>
              </a:rPr>
              <a:t>attends short daily meetings </a:t>
            </a:r>
            <a:r>
              <a:rPr sz="1200" spc="-5" dirty="0">
                <a:latin typeface="Times New Roman"/>
                <a:cs typeface="Times New Roman"/>
              </a:rPr>
              <a:t>(scrum)where all team </a:t>
            </a:r>
            <a:r>
              <a:rPr sz="1200" dirty="0">
                <a:latin typeface="Times New Roman"/>
                <a:cs typeface="Times New Roman"/>
              </a:rPr>
              <a:t>members share  </a:t>
            </a:r>
            <a:r>
              <a:rPr sz="1200" spc="-5" dirty="0">
                <a:latin typeface="Times New Roman"/>
                <a:cs typeface="Times New Roman"/>
              </a:rPr>
              <a:t>information, </a:t>
            </a:r>
            <a:r>
              <a:rPr sz="1200" dirty="0">
                <a:latin typeface="Times New Roman"/>
                <a:cs typeface="Times New Roman"/>
              </a:rPr>
              <a:t>describe their </a:t>
            </a:r>
            <a:r>
              <a:rPr sz="1200" spc="-5" dirty="0">
                <a:latin typeface="Times New Roman"/>
                <a:cs typeface="Times New Roman"/>
              </a:rPr>
              <a:t>progress </a:t>
            </a:r>
            <a:r>
              <a:rPr sz="1200" dirty="0">
                <a:latin typeface="Times New Roman"/>
                <a:cs typeface="Times New Roman"/>
              </a:rPr>
              <a:t>since the last </a:t>
            </a:r>
            <a:r>
              <a:rPr sz="1200" spc="-5" dirty="0">
                <a:latin typeface="Times New Roman"/>
                <a:cs typeface="Times New Roman"/>
              </a:rPr>
              <a:t>meeting, problems </a:t>
            </a:r>
            <a:r>
              <a:rPr sz="1200" dirty="0">
                <a:latin typeface="Times New Roman"/>
                <a:cs typeface="Times New Roman"/>
              </a:rPr>
              <a:t>that have </a:t>
            </a:r>
            <a:r>
              <a:rPr sz="1200" spc="-5" dirty="0">
                <a:latin typeface="Times New Roman"/>
                <a:cs typeface="Times New Roman"/>
              </a:rPr>
              <a:t>arisen  and what is planned </a:t>
            </a:r>
            <a:r>
              <a:rPr sz="1200" dirty="0">
                <a:latin typeface="Times New Roman"/>
                <a:cs typeface="Times New Roman"/>
              </a:rPr>
              <a:t>for the following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day.</a:t>
            </a:r>
          </a:p>
          <a:p>
            <a:pPr marL="241300" marR="5080" indent="-228600" algn="just">
              <a:lnSpc>
                <a:spcPct val="110500"/>
              </a:lnSpc>
              <a:spcBef>
                <a:spcPts val="7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everyone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team knows what is going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and, </a:t>
            </a:r>
            <a:r>
              <a:rPr sz="1200" dirty="0">
                <a:latin typeface="Times New Roman"/>
                <a:cs typeface="Times New Roman"/>
              </a:rPr>
              <a:t>if problems </a:t>
            </a:r>
            <a:r>
              <a:rPr sz="1200" spc="-5" dirty="0">
                <a:latin typeface="Times New Roman"/>
                <a:cs typeface="Times New Roman"/>
              </a:rPr>
              <a:t>arise,  can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re-plan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short-term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cope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them,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top-down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direction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Scrum Master.</a:t>
            </a:r>
            <a:endParaRPr sz="12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200"/>
              </a:lnSpc>
              <a:spcBef>
                <a:spcPts val="85"/>
              </a:spcBef>
              <a:buClr>
                <a:srgbClr val="221F1F"/>
              </a:buClr>
              <a:buFont typeface="Symbol"/>
              <a:buChar char=""/>
              <a:tabLst>
                <a:tab pos="279400" algn="l"/>
              </a:tabLst>
            </a:pPr>
            <a:r>
              <a:rPr dirty="0"/>
              <a:t>	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Everyone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participates in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short-term planning;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daily interactions among</a:t>
            </a:r>
            <a:r>
              <a:rPr sz="1200" spc="-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Scrum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may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coordinated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using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Scrum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board.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an office whiteboard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includes information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post-it notes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about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Sprint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backlog, work done,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unavailability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staff,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on.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shared resource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whole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team, and  anyone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move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board.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any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member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can,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glance,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see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what others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what work remains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be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done.</a:t>
            </a:r>
            <a:endParaRPr sz="1200" dirty="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there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review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meeting, which involves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whole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team.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meeting has two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purposes.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First,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improvement.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 reviews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way they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worked and reflects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how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things could have been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done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better. Second,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provides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input on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state 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backlog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review that precedes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next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sprint.</a:t>
            </a: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1200" b="1" spc="-5" dirty="0">
                <a:latin typeface="Times New Roman"/>
                <a:cs typeface="Times New Roman"/>
              </a:rPr>
              <a:t>Scrum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Benefits</a:t>
            </a:r>
            <a:endParaRPr sz="12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04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is broken </a:t>
            </a:r>
            <a:r>
              <a:rPr sz="1200" dirty="0">
                <a:latin typeface="Times New Roman"/>
                <a:cs typeface="Times New Roman"/>
              </a:rPr>
              <a:t>down into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manageable </a:t>
            </a:r>
            <a:r>
              <a:rPr sz="1200" spc="-5" dirty="0">
                <a:latin typeface="Times New Roman"/>
                <a:cs typeface="Times New Roman"/>
              </a:rPr>
              <a:t>and understandable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chunks.</a:t>
            </a:r>
          </a:p>
          <a:p>
            <a:pPr marL="241300" indent="-228600" algn="just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Unstable requirements </a:t>
            </a:r>
            <a:r>
              <a:rPr sz="1200" spc="5" dirty="0">
                <a:latin typeface="Times New Roman"/>
                <a:cs typeface="Times New Roman"/>
              </a:rPr>
              <a:t>do </a:t>
            </a:r>
            <a:r>
              <a:rPr sz="1200" dirty="0">
                <a:latin typeface="Times New Roman"/>
                <a:cs typeface="Times New Roman"/>
              </a:rPr>
              <a:t>not hold up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progress.</a:t>
            </a:r>
            <a:endParaRPr sz="120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team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visibility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everything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consequently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team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 improved.</a:t>
            </a:r>
            <a:endParaRPr sz="1200" dirty="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Customers see </a:t>
            </a:r>
            <a:r>
              <a:rPr sz="1200" dirty="0">
                <a:latin typeface="Times New Roman"/>
                <a:cs typeface="Times New Roman"/>
              </a:rPr>
              <a:t>on-time delivery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increments and gain feedback </a:t>
            </a:r>
            <a:r>
              <a:rPr sz="1200" dirty="0">
                <a:latin typeface="Times New Roman"/>
                <a:cs typeface="Times New Roman"/>
              </a:rPr>
              <a:t>on how the </a:t>
            </a:r>
            <a:r>
              <a:rPr sz="1200" spc="-5" dirty="0">
                <a:latin typeface="Times New Roman"/>
                <a:cs typeface="Times New Roman"/>
              </a:rPr>
              <a:t>product  works.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388268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3724" cy="1624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Trust between customers and developers is </a:t>
            </a:r>
            <a:r>
              <a:rPr sz="1200" dirty="0">
                <a:latin typeface="Times New Roman"/>
                <a:cs typeface="Times New Roman"/>
              </a:rPr>
              <a:t>established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culture is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created  </a:t>
            </a:r>
            <a:r>
              <a:rPr sz="1200" dirty="0">
                <a:latin typeface="Times New Roman"/>
                <a:cs typeface="Times New Roman"/>
              </a:rPr>
              <a:t>in which </a:t>
            </a:r>
            <a:r>
              <a:rPr sz="1200" spc="-5" dirty="0">
                <a:latin typeface="Times New Roman"/>
                <a:cs typeface="Times New Roman"/>
              </a:rPr>
              <a:t>everyone </a:t>
            </a:r>
            <a:r>
              <a:rPr sz="1200" dirty="0">
                <a:latin typeface="Times New Roman"/>
                <a:cs typeface="Times New Roman"/>
              </a:rPr>
              <a:t>expects the </a:t>
            </a:r>
            <a:r>
              <a:rPr sz="1200" spc="-5" dirty="0">
                <a:latin typeface="Times New Roman"/>
                <a:cs typeface="Times New Roman"/>
              </a:rPr>
              <a:t>project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succeed.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90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offshore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owner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different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country from 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team, which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may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distributed. Figure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shows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Distributed Scrum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99004" y="4041284"/>
            <a:ext cx="6485218" cy="2523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Key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400"/>
              </a:lnSpc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Agile </a:t>
            </a:r>
            <a:r>
              <a:rPr sz="1200" dirty="0">
                <a:latin typeface="Times New Roman"/>
                <a:cs typeface="Times New Roman"/>
              </a:rPr>
              <a:t>methods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incremental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methods that </a:t>
            </a:r>
            <a:r>
              <a:rPr sz="1200" spc="-5" dirty="0">
                <a:latin typeface="Times New Roman"/>
                <a:cs typeface="Times New Roman"/>
              </a:rPr>
              <a:t>focus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rapid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development,  frequent releases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software, reducing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5" dirty="0">
                <a:latin typeface="Times New Roman"/>
                <a:cs typeface="Times New Roman"/>
              </a:rPr>
              <a:t>overheads and </a:t>
            </a:r>
            <a:r>
              <a:rPr sz="1200" dirty="0">
                <a:latin typeface="Times New Roman"/>
                <a:cs typeface="Times New Roman"/>
              </a:rPr>
              <a:t>producing </a:t>
            </a:r>
            <a:r>
              <a:rPr sz="1200" spc="5" dirty="0">
                <a:latin typeface="Times New Roman"/>
                <a:cs typeface="Times New Roman"/>
              </a:rPr>
              <a:t>high-  </a:t>
            </a:r>
            <a:r>
              <a:rPr sz="1200" dirty="0">
                <a:latin typeface="Times New Roman"/>
                <a:cs typeface="Times New Roman"/>
              </a:rPr>
              <a:t>quality code. They involve the </a:t>
            </a:r>
            <a:r>
              <a:rPr sz="1200" spc="-5" dirty="0">
                <a:latin typeface="Times New Roman"/>
                <a:cs typeface="Times New Roman"/>
              </a:rPr>
              <a:t>customer </a:t>
            </a:r>
            <a:r>
              <a:rPr sz="1200" dirty="0">
                <a:latin typeface="Times New Roman"/>
                <a:cs typeface="Times New Roman"/>
              </a:rPr>
              <a:t>directly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process.</a:t>
            </a:r>
          </a:p>
          <a:p>
            <a:pPr marL="241300" marR="5080" indent="-228600" algn="just">
              <a:lnSpc>
                <a:spcPct val="1105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decision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whether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use an agile </a:t>
            </a:r>
            <a:r>
              <a:rPr sz="1200" dirty="0">
                <a:latin typeface="Times New Roman"/>
                <a:cs typeface="Times New Roman"/>
              </a:rPr>
              <a:t>or a plan-driven </a:t>
            </a:r>
            <a:r>
              <a:rPr sz="1200" spc="-5" dirty="0">
                <a:latin typeface="Times New Roman"/>
                <a:cs typeface="Times New Roman"/>
              </a:rPr>
              <a:t>approach </a:t>
            </a:r>
            <a:r>
              <a:rPr sz="1200" dirty="0">
                <a:latin typeface="Times New Roman"/>
                <a:cs typeface="Times New Roman"/>
              </a:rPr>
              <a:t>to development  should </a:t>
            </a:r>
            <a:r>
              <a:rPr sz="1200" spc="-5" dirty="0">
                <a:latin typeface="Times New Roman"/>
                <a:cs typeface="Times New Roman"/>
              </a:rPr>
              <a:t>depend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10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software being </a:t>
            </a:r>
            <a:r>
              <a:rPr sz="1200" spc="-5" dirty="0">
                <a:latin typeface="Times New Roman"/>
                <a:cs typeface="Times New Roman"/>
              </a:rPr>
              <a:t>developed,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capabilities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development team </a:t>
            </a:r>
            <a:r>
              <a:rPr sz="1200" dirty="0">
                <a:latin typeface="Times New Roman"/>
                <a:cs typeface="Times New Roman"/>
              </a:rPr>
              <a:t>and the </a:t>
            </a:r>
            <a:r>
              <a:rPr sz="1200" spc="-5" dirty="0">
                <a:latin typeface="Times New Roman"/>
                <a:cs typeface="Times New Roman"/>
              </a:rPr>
              <a:t>culture </a:t>
            </a:r>
            <a:r>
              <a:rPr sz="1200" dirty="0">
                <a:latin typeface="Times New Roman"/>
                <a:cs typeface="Times New Roman"/>
              </a:rPr>
              <a:t>of the company </a:t>
            </a:r>
            <a:r>
              <a:rPr sz="1200" spc="-5" dirty="0">
                <a:latin typeface="Times New Roman"/>
                <a:cs typeface="Times New Roman"/>
              </a:rPr>
              <a:t>developing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Scrum </a:t>
            </a:r>
            <a:r>
              <a:rPr sz="120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is an agile </a:t>
            </a:r>
            <a:r>
              <a:rPr sz="1200" dirty="0">
                <a:latin typeface="Times New Roman"/>
                <a:cs typeface="Times New Roman"/>
              </a:rPr>
              <a:t>method that provides a </a:t>
            </a:r>
            <a:r>
              <a:rPr sz="1200" spc="-5" dirty="0">
                <a:latin typeface="Times New Roman"/>
                <a:cs typeface="Times New Roman"/>
              </a:rPr>
              <a:t>project management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framework. 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centred </a:t>
            </a:r>
            <a:r>
              <a:rPr sz="1200" dirty="0">
                <a:latin typeface="Times New Roman"/>
                <a:cs typeface="Times New Roman"/>
              </a:rPr>
              <a:t>round a set of sprints,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are fixed time </a:t>
            </a:r>
            <a:r>
              <a:rPr sz="1200" spc="-5" dirty="0">
                <a:latin typeface="Times New Roman"/>
                <a:cs typeface="Times New Roman"/>
              </a:rPr>
              <a:t>periods </a:t>
            </a:r>
            <a:r>
              <a:rPr sz="1200" dirty="0">
                <a:latin typeface="Times New Roman"/>
                <a:cs typeface="Times New Roman"/>
              </a:rPr>
              <a:t>when a </a:t>
            </a:r>
            <a:r>
              <a:rPr sz="1200" spc="-5" dirty="0">
                <a:latin typeface="Times New Roman"/>
                <a:cs typeface="Times New Roman"/>
              </a:rPr>
              <a:t>system  increment 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developed.</a:t>
            </a:r>
            <a:endParaRPr sz="120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09200"/>
              </a:lnSpc>
              <a:spcBef>
                <a:spcPts val="300"/>
              </a:spcBef>
              <a:buSzPct val="116666"/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Scaling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agile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difficult.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Large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up-front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  and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documentation.</a:t>
            </a:r>
          </a:p>
        </p:txBody>
      </p:sp>
      <p:sp>
        <p:nvSpPr>
          <p:cNvPr id="6" name="object 6"/>
          <p:cNvSpPr/>
          <p:nvPr/>
        </p:nvSpPr>
        <p:spPr>
          <a:xfrm>
            <a:off x="1613647" y="1545167"/>
            <a:ext cx="5849631" cy="2214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99003" y="6323353"/>
            <a:ext cx="86061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5" dirty="0">
                <a:latin typeface="Trebuchet MS"/>
                <a:cs typeface="Trebuchet MS"/>
              </a:rPr>
              <a:t>KAVITHA </a:t>
            </a:r>
            <a:r>
              <a:rPr sz="1100" spc="-35" dirty="0">
                <a:latin typeface="Trebuchet MS"/>
                <a:cs typeface="Trebuchet MS"/>
              </a:rPr>
              <a:t>V</a:t>
            </a:r>
            <a:r>
              <a:rPr sz="1100" spc="-18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K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5869" y="6323353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>
                <a:latin typeface="Trebuchet MS"/>
                <a:cs typeface="Trebuchet MS"/>
              </a:rPr>
              <a:t>DEPT </a:t>
            </a:r>
            <a:r>
              <a:rPr sz="1100" spc="-50" dirty="0">
                <a:latin typeface="Trebuchet MS"/>
                <a:cs typeface="Trebuchet MS"/>
              </a:rPr>
              <a:t>OF</a:t>
            </a:r>
            <a:r>
              <a:rPr sz="1100" spc="-17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CSE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lang="en-US" spc="-5" smtClean="0"/>
              <a:t>BMCE SASTHAMCOTA</a:t>
            </a:r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081254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7459" cy="54868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1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rebuchet MS"/>
              <a:cs typeface="Trebuchet MS"/>
            </a:endParaRPr>
          </a:p>
          <a:p>
            <a:pPr marL="59690">
              <a:lnSpc>
                <a:spcPct val="100000"/>
              </a:lnSpc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MODULE 1  : Introduction to Software Engineering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(7</a:t>
            </a:r>
            <a:r>
              <a:rPr sz="1600" b="1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hours)</a:t>
            </a:r>
            <a:endParaRPr sz="16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44200"/>
              </a:lnSpc>
              <a:spcBef>
                <a:spcPts val="1130"/>
              </a:spcBef>
              <a:buFont typeface="Symbol"/>
              <a:buChar char=""/>
              <a:tabLst>
                <a:tab pos="279400" algn="l"/>
              </a:tabLst>
            </a:pPr>
            <a:r>
              <a:rPr dirty="0"/>
              <a:t>	</a:t>
            </a:r>
            <a:r>
              <a:rPr sz="1200" b="1" spc="-5" dirty="0">
                <a:latin typeface="Times New Roman"/>
                <a:cs typeface="Times New Roman"/>
              </a:rPr>
              <a:t>Introduction </a:t>
            </a:r>
            <a:r>
              <a:rPr sz="1200" b="1" dirty="0">
                <a:latin typeface="Times New Roman"/>
                <a:cs typeface="Times New Roman"/>
              </a:rPr>
              <a:t>to </a:t>
            </a:r>
            <a:r>
              <a:rPr sz="1200" b="1" spc="-5" dirty="0">
                <a:latin typeface="Times New Roman"/>
                <a:cs typeface="Times New Roman"/>
              </a:rPr>
              <a:t>Software Engineering </a:t>
            </a:r>
            <a:r>
              <a:rPr sz="1200" b="1" dirty="0">
                <a:latin typeface="Times New Roman"/>
                <a:cs typeface="Times New Roman"/>
              </a:rPr>
              <a:t>- Professional </a:t>
            </a:r>
            <a:r>
              <a:rPr sz="1200" b="1" spc="-5" dirty="0">
                <a:latin typeface="Times New Roman"/>
                <a:cs typeface="Times New Roman"/>
              </a:rPr>
              <a:t>software development,  Software engineering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ethics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43600"/>
              </a:lnSpc>
              <a:spcBef>
                <a:spcPts val="885"/>
              </a:spcBef>
              <a:buFont typeface="Symbol"/>
              <a:buChar char=""/>
              <a:tabLst>
                <a:tab pos="279400" algn="l"/>
              </a:tabLst>
            </a:pPr>
            <a:r>
              <a:rPr dirty="0"/>
              <a:t>	</a:t>
            </a:r>
            <a:r>
              <a:rPr sz="1200" b="1" spc="-5" dirty="0">
                <a:latin typeface="Times New Roman"/>
                <a:cs typeface="Times New Roman"/>
              </a:rPr>
              <a:t>Software process models </a:t>
            </a: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The waterfall model, Incremental development.  Process </a:t>
            </a:r>
            <a:r>
              <a:rPr sz="1200" b="1" dirty="0">
                <a:latin typeface="Times New Roman"/>
                <a:cs typeface="Times New Roman"/>
              </a:rPr>
              <a:t>activities - </a:t>
            </a:r>
            <a:r>
              <a:rPr sz="1200" b="1" spc="-5" dirty="0">
                <a:latin typeface="Times New Roman"/>
                <a:cs typeface="Times New Roman"/>
              </a:rPr>
              <a:t>Software specification, Software design </a:t>
            </a:r>
            <a:r>
              <a:rPr sz="1200" b="1" spc="-10" dirty="0">
                <a:latin typeface="Times New Roman"/>
                <a:cs typeface="Times New Roman"/>
              </a:rPr>
              <a:t>and </a:t>
            </a:r>
            <a:r>
              <a:rPr sz="1200" b="1" spc="-5" dirty="0">
                <a:latin typeface="Times New Roman"/>
                <a:cs typeface="Times New Roman"/>
              </a:rPr>
              <a:t>implementation,  Software </a:t>
            </a:r>
            <a:r>
              <a:rPr sz="1200" b="1" dirty="0">
                <a:latin typeface="Times New Roman"/>
                <a:cs typeface="Times New Roman"/>
              </a:rPr>
              <a:t>validation, </a:t>
            </a:r>
            <a:r>
              <a:rPr sz="1200" b="1" spc="-5" dirty="0">
                <a:latin typeface="Times New Roman"/>
                <a:cs typeface="Times New Roman"/>
              </a:rPr>
              <a:t>Software </a:t>
            </a:r>
            <a:r>
              <a:rPr sz="1200" b="1" dirty="0">
                <a:latin typeface="Times New Roman"/>
                <a:cs typeface="Times New Roman"/>
              </a:rPr>
              <a:t>evolution. </a:t>
            </a:r>
            <a:r>
              <a:rPr sz="1200" b="1" spc="-5" dirty="0">
                <a:latin typeface="Times New Roman"/>
                <a:cs typeface="Times New Roman"/>
              </a:rPr>
              <a:t>Coping </a:t>
            </a:r>
            <a:r>
              <a:rPr sz="1200" b="1" dirty="0">
                <a:latin typeface="Times New Roman"/>
                <a:cs typeface="Times New Roman"/>
              </a:rPr>
              <a:t>with </a:t>
            </a:r>
            <a:r>
              <a:rPr sz="1200" b="1" spc="-5" dirty="0">
                <a:latin typeface="Times New Roman"/>
                <a:cs typeface="Times New Roman"/>
              </a:rPr>
              <a:t>change </a:t>
            </a: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Prototyping,  Incremental delivery, Boehm's </a:t>
            </a:r>
            <a:r>
              <a:rPr sz="1200" b="1" dirty="0">
                <a:latin typeface="Times New Roman"/>
                <a:cs typeface="Times New Roman"/>
              </a:rPr>
              <a:t>Spiral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Model.</a:t>
            </a:r>
            <a:endParaRPr sz="12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44200"/>
              </a:lnSpc>
              <a:spcBef>
                <a:spcPts val="880"/>
              </a:spcBef>
              <a:buFont typeface="Symbol"/>
              <a:buChar char=""/>
              <a:tabLst>
                <a:tab pos="279400" algn="l"/>
              </a:tabLst>
            </a:pPr>
            <a:r>
              <a:rPr dirty="0"/>
              <a:t>	</a:t>
            </a:r>
            <a:r>
              <a:rPr sz="1200" b="1" dirty="0">
                <a:latin typeface="Times New Roman"/>
                <a:cs typeface="Times New Roman"/>
              </a:rPr>
              <a:t>Agile software </a:t>
            </a:r>
            <a:r>
              <a:rPr sz="1200" b="1" spc="-5" dirty="0">
                <a:latin typeface="Times New Roman"/>
                <a:cs typeface="Times New Roman"/>
              </a:rPr>
              <a:t>development </a:t>
            </a:r>
            <a:r>
              <a:rPr sz="1200" b="1" dirty="0">
                <a:latin typeface="Times New Roman"/>
                <a:cs typeface="Times New Roman"/>
              </a:rPr>
              <a:t>- Agile </a:t>
            </a:r>
            <a:r>
              <a:rPr sz="1200" b="1" spc="-5" dirty="0">
                <a:latin typeface="Times New Roman"/>
                <a:cs typeface="Times New Roman"/>
              </a:rPr>
              <a:t>methods, </a:t>
            </a:r>
            <a:r>
              <a:rPr sz="1200" b="1" dirty="0">
                <a:latin typeface="Times New Roman"/>
                <a:cs typeface="Times New Roman"/>
              </a:rPr>
              <a:t>agile </a:t>
            </a:r>
            <a:r>
              <a:rPr sz="1200" b="1" spc="-5" dirty="0">
                <a:latin typeface="Times New Roman"/>
                <a:cs typeface="Times New Roman"/>
              </a:rPr>
              <a:t>manifesto </a:t>
            </a:r>
            <a:r>
              <a:rPr sz="1200" b="1" dirty="0">
                <a:latin typeface="Times New Roman"/>
                <a:cs typeface="Times New Roman"/>
              </a:rPr>
              <a:t>- values </a:t>
            </a:r>
            <a:r>
              <a:rPr sz="1200" b="1" spc="-5" dirty="0">
                <a:latin typeface="Times New Roman"/>
                <a:cs typeface="Times New Roman"/>
              </a:rPr>
              <a:t>and  principles. Agile development techniques, </a:t>
            </a:r>
            <a:r>
              <a:rPr sz="1200" b="1" dirty="0">
                <a:latin typeface="Times New Roman"/>
                <a:cs typeface="Times New Roman"/>
              </a:rPr>
              <a:t>Agile </a:t>
            </a:r>
            <a:r>
              <a:rPr sz="1200" b="1" spc="-5" dirty="0">
                <a:latin typeface="Times New Roman"/>
                <a:cs typeface="Times New Roman"/>
              </a:rPr>
              <a:t>Project</a:t>
            </a:r>
            <a:r>
              <a:rPr sz="1200" b="1" spc="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Management.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3300"/>
              </a:lnSpc>
              <a:spcBef>
                <a:spcPts val="89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Case </a:t>
            </a:r>
            <a:r>
              <a:rPr sz="1200" b="1" dirty="0">
                <a:latin typeface="Times New Roman"/>
                <a:cs typeface="Times New Roman"/>
              </a:rPr>
              <a:t>studies: </a:t>
            </a:r>
            <a:r>
              <a:rPr sz="1200" b="1" spc="-5" dirty="0">
                <a:latin typeface="Times New Roman"/>
                <a:cs typeface="Times New Roman"/>
              </a:rPr>
              <a:t>An insulin </a:t>
            </a:r>
            <a:r>
              <a:rPr sz="1200" b="1" spc="-10" dirty="0">
                <a:latin typeface="Times New Roman"/>
                <a:cs typeface="Times New Roman"/>
              </a:rPr>
              <a:t>pump </a:t>
            </a:r>
            <a:r>
              <a:rPr sz="1200" b="1" spc="-5" dirty="0">
                <a:latin typeface="Times New Roman"/>
                <a:cs typeface="Times New Roman"/>
              </a:rPr>
              <a:t>control system. Mentcare </a:t>
            </a:r>
            <a:r>
              <a:rPr sz="1200" b="1" dirty="0">
                <a:latin typeface="Times New Roman"/>
                <a:cs typeface="Times New Roman"/>
              </a:rPr>
              <a:t>- a </a:t>
            </a:r>
            <a:r>
              <a:rPr sz="1200" b="1" spc="-5" dirty="0">
                <a:latin typeface="Times New Roman"/>
                <a:cs typeface="Times New Roman"/>
              </a:rPr>
              <a:t>patient information  system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mental health care.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1.1 </a:t>
            </a:r>
            <a:r>
              <a:rPr sz="1200" b="1" spc="-5" dirty="0">
                <a:latin typeface="Times New Roman"/>
                <a:cs typeface="Times New Roman"/>
              </a:rPr>
              <a:t>Professional software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development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4200"/>
              </a:lnSpc>
              <a:spcBef>
                <a:spcPts val="5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is </a:t>
            </a:r>
            <a:r>
              <a:rPr sz="1200" dirty="0">
                <a:latin typeface="Times New Roman"/>
                <a:cs typeface="Times New Roman"/>
              </a:rPr>
              <a:t>not just a </a:t>
            </a:r>
            <a:r>
              <a:rPr sz="1200" spc="-5" dirty="0">
                <a:latin typeface="Times New Roman"/>
                <a:cs typeface="Times New Roman"/>
              </a:rPr>
              <a:t>program themselves </a:t>
            </a:r>
            <a:r>
              <a:rPr sz="1200" dirty="0">
                <a:latin typeface="Times New Roman"/>
                <a:cs typeface="Times New Roman"/>
              </a:rPr>
              <a:t>but also </a:t>
            </a:r>
            <a:r>
              <a:rPr sz="1200" spc="-5" dirty="0">
                <a:latin typeface="Times New Roman"/>
                <a:cs typeface="Times New Roman"/>
              </a:rPr>
              <a:t>all associated </a:t>
            </a:r>
            <a:r>
              <a:rPr sz="1200" dirty="0">
                <a:latin typeface="Times New Roman"/>
                <a:cs typeface="Times New Roman"/>
              </a:rPr>
              <a:t>documentation </a:t>
            </a:r>
            <a:r>
              <a:rPr sz="1200" spc="-5" dirty="0">
                <a:latin typeface="Times New Roman"/>
                <a:cs typeface="Times New Roman"/>
              </a:rPr>
              <a:t>and  configuration data.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Frequently </a:t>
            </a:r>
            <a:r>
              <a:rPr sz="1200" spc="-5" dirty="0">
                <a:latin typeface="Times New Roman"/>
                <a:cs typeface="Times New Roman"/>
              </a:rPr>
              <a:t>asked </a:t>
            </a:r>
            <a:r>
              <a:rPr sz="1200" dirty="0">
                <a:latin typeface="Times New Roman"/>
                <a:cs typeface="Times New Roman"/>
              </a:rPr>
              <a:t>questions </a:t>
            </a:r>
            <a:r>
              <a:rPr sz="1200" spc="-5" dirty="0">
                <a:latin typeface="Times New Roman"/>
                <a:cs typeface="Times New Roman"/>
              </a:rPr>
              <a:t>about software engineering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0359" y="3954346"/>
          <a:ext cx="6237195" cy="1808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0871"/>
                <a:gridCol w="3156324"/>
              </a:tblGrid>
              <a:tr h="183919"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Question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Answer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9853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software?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5"/>
                        </a:lnSpc>
                        <a:tabLst>
                          <a:tab pos="848994" algn="l"/>
                          <a:tab pos="1596390" algn="l"/>
                          <a:tab pos="1986280" algn="l"/>
                        </a:tabLst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Computer	programs	and	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associated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1594">
                        <a:lnSpc>
                          <a:spcPct val="1433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documentation. Software products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may</a:t>
                      </a:r>
                      <a:r>
                        <a:rPr sz="8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developed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for  a  particular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customer </a:t>
                      </a:r>
                      <a:r>
                        <a:rPr sz="8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or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for a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market.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349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attributes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good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6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Good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deliver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required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0325">
                        <a:lnSpc>
                          <a:spcPct val="1433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functionality 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performance to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user  and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  be  maintainable,</a:t>
                      </a:r>
                      <a:r>
                        <a:rPr sz="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dependable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usable.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F70CBED7-0D77-4FB0-835B-B51C816BBF03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43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2186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10359" y="644237"/>
          <a:ext cx="6237195" cy="539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0871"/>
                <a:gridCol w="3156324"/>
              </a:tblGrid>
              <a:tr h="721302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software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engineering is an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2865">
                        <a:lnSpc>
                          <a:spcPct val="14330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discipline that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concerned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all  aspects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software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production.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1129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fundamental</a:t>
                      </a:r>
                      <a:r>
                        <a:rPr sz="8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 activities?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5"/>
                        </a:lnSpc>
                        <a:tabLst>
                          <a:tab pos="944244" algn="l"/>
                          <a:tab pos="2089785" algn="l"/>
                        </a:tabLst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	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specification,	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2865">
                        <a:lnSpc>
                          <a:spcPct val="1433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development, software validation and  software evolution.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8835"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difference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sz="8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 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computer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science?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6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Computer  science focuses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on theory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fundamentals;   software   engineering 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2230" algn="just">
                        <a:lnSpc>
                          <a:spcPct val="1433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concerned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with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practicalities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developing and delivering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useful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8512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difference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between</a:t>
                      </a:r>
                      <a:r>
                        <a:rPr sz="8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 and system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 engineering is concerned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aspects  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    computer-based  </a:t>
                      </a:r>
                      <a:r>
                        <a:rPr sz="8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1437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development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including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hardware,  software 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process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engineering.  Software engineering is part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this more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general process.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350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key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challenges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facing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engineering?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55"/>
                        </a:lnSpc>
                        <a:tabLst>
                          <a:tab pos="724535" algn="l"/>
                          <a:tab pos="1204595" algn="l"/>
                          <a:tab pos="203898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Coping	with	increasing	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diversity,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2865">
                        <a:lnSpc>
                          <a:spcPct val="1433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demands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reduced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delivery times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 developing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trustworthy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9817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  <a:tabLst>
                          <a:tab pos="563245" algn="l"/>
                          <a:tab pos="911860" algn="l"/>
                          <a:tab pos="1262380" algn="l"/>
                          <a:tab pos="1731645" algn="l"/>
                          <a:tab pos="202247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	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are	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	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costs	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	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Roughly 60% of software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costs</a:t>
                      </a:r>
                      <a:r>
                        <a:rPr sz="8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are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1433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development costs,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40%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costs.  For custom software, evolution costs  often exceed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development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costs.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CC3B8F72-57B1-4020-A5C7-FCB4D3906066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44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3488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610359" y="644237"/>
          <a:ext cx="6237195" cy="3412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0871"/>
                <a:gridCol w="3156324"/>
              </a:tblGrid>
              <a:tr h="1975744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best</a:t>
                      </a:r>
                      <a:r>
                        <a:rPr sz="8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software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engineering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techniques and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methods?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7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While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all  software  projects  have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2230" algn="just">
                        <a:lnSpc>
                          <a:spcPct val="14330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professionally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managed 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developed,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different  techniques  are  appropriate </a:t>
                      </a:r>
                      <a:r>
                        <a:rPr sz="8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for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57785" algn="just">
                        <a:lnSpc>
                          <a:spcPct val="1436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different types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system.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For example,  games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always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using  a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series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prototypes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whereas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safety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critical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control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systems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require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complete  and analyzable specification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 be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developed. You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can’t,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therefore,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say that  one method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better than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another.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7235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sz="8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differences</a:t>
                      </a:r>
                      <a:r>
                        <a:rPr sz="8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has</a:t>
                      </a:r>
                      <a:r>
                        <a:rPr sz="8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8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web</a:t>
                      </a:r>
                      <a:r>
                        <a:rPr sz="8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made</a:t>
                      </a:r>
                      <a:r>
                        <a:rPr sz="8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engineering?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web  has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led  to  the  availability 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1433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services 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possibility of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developing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highly 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distributed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service-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580" marR="61594" algn="just">
                        <a:lnSpc>
                          <a:spcPct val="1437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based systems.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Web-based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systems  development has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led to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important  advances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programming languages and  software reuse.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573EF8B8-2E03-4CEE-A7DC-7467971EBEDD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45</a:t>
            </a:fld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1599004" y="4164936"/>
            <a:ext cx="6485218" cy="2422586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85"/>
              </a:spcBef>
            </a:pPr>
            <a:r>
              <a:rPr sz="1200" b="1" spc="-5" dirty="0">
                <a:latin typeface="Times New Roman"/>
                <a:cs typeface="Times New Roman"/>
              </a:rPr>
              <a:t>Software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Products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Generic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products</a:t>
            </a:r>
            <a:endParaRPr sz="1200">
              <a:latin typeface="Times New Roman"/>
              <a:cs typeface="Times New Roman"/>
            </a:endParaRPr>
          </a:p>
          <a:p>
            <a:pPr marL="469900" marR="5080" lvl="1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Stand-alone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marketed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wishes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buy  </a:t>
            </a:r>
            <a:r>
              <a:rPr sz="1200" dirty="0">
                <a:latin typeface="Times New Roman"/>
                <a:cs typeface="Times New Roman"/>
              </a:rPr>
              <a:t>them.</a:t>
            </a:r>
            <a:endParaRPr sz="1200">
              <a:latin typeface="Times New Roman"/>
              <a:cs typeface="Times New Roman"/>
            </a:endParaRPr>
          </a:p>
          <a:p>
            <a:pPr marL="469900" marR="8255" lvl="1" indent="-228600" algn="just">
              <a:lnSpc>
                <a:spcPct val="143900"/>
              </a:lnSpc>
              <a:spcBef>
                <a:spcPts val="8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Examples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PC software such as graphics programs, project management </a:t>
            </a:r>
            <a:r>
              <a:rPr sz="1200" dirty="0">
                <a:latin typeface="Times New Roman"/>
                <a:cs typeface="Times New Roman"/>
              </a:rPr>
              <a:t>tools;  </a:t>
            </a:r>
            <a:r>
              <a:rPr sz="1200" spc="-5" dirty="0">
                <a:latin typeface="Times New Roman"/>
                <a:cs typeface="Times New Roman"/>
              </a:rPr>
              <a:t>CAD software; </a:t>
            </a:r>
            <a:r>
              <a:rPr sz="1200" dirty="0">
                <a:latin typeface="Times New Roman"/>
                <a:cs typeface="Times New Roman"/>
              </a:rPr>
              <a:t>software for specific </a:t>
            </a:r>
            <a:r>
              <a:rPr sz="1200" spc="-5" dirty="0">
                <a:latin typeface="Times New Roman"/>
                <a:cs typeface="Times New Roman"/>
              </a:rPr>
              <a:t>markets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as appointments systems </a:t>
            </a:r>
            <a:r>
              <a:rPr sz="120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dentists.</a:t>
            </a:r>
            <a:endParaRPr sz="1200">
              <a:latin typeface="Times New Roman"/>
              <a:cs typeface="Times New Roman"/>
            </a:endParaRPr>
          </a:p>
          <a:p>
            <a:pPr marL="469900" lvl="1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Organization </a:t>
            </a:r>
            <a:r>
              <a:rPr sz="1200" dirty="0">
                <a:latin typeface="Times New Roman"/>
                <a:cs typeface="Times New Roman"/>
              </a:rPr>
              <a:t>that develops the </a:t>
            </a:r>
            <a:r>
              <a:rPr sz="1200" spc="-5" dirty="0">
                <a:latin typeface="Times New Roman"/>
                <a:cs typeface="Times New Roman"/>
              </a:rPr>
              <a:t>software controls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specification.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Times New Roman"/>
                <a:cs typeface="Times New Roman"/>
              </a:rPr>
              <a:t>Customized products(bespoke)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lvl="1" indent="-228600" algn="just">
              <a:lnSpc>
                <a:spcPct val="100000"/>
              </a:lnSpc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commissioned </a:t>
            </a:r>
            <a:r>
              <a:rPr sz="1200" dirty="0">
                <a:latin typeface="Times New Roman"/>
                <a:cs typeface="Times New Roman"/>
              </a:rPr>
              <a:t>by a specific customer to </a:t>
            </a:r>
            <a:r>
              <a:rPr sz="1200" spc="-5" dirty="0">
                <a:latin typeface="Times New Roman"/>
                <a:cs typeface="Times New Roman"/>
              </a:rPr>
              <a:t>meet their own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needs.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43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1482" cy="12313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469900" marR="5080" indent="-228600">
              <a:lnSpc>
                <a:spcPct val="144200"/>
              </a:lnSpc>
              <a:spcBef>
                <a:spcPts val="133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Examples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embedded control systems, air traffic control software, traffic  </a:t>
            </a:r>
            <a:r>
              <a:rPr sz="1200" dirty="0">
                <a:latin typeface="Times New Roman"/>
                <a:cs typeface="Times New Roman"/>
              </a:rPr>
              <a:t>monitoring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Specification is developed and controlled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organization </a:t>
            </a:r>
            <a:r>
              <a:rPr sz="1200" dirty="0">
                <a:latin typeface="Times New Roman"/>
                <a:cs typeface="Times New Roman"/>
              </a:rPr>
              <a:t>ie </a:t>
            </a:r>
            <a:r>
              <a:rPr sz="1200" spc="-5" dirty="0">
                <a:latin typeface="Times New Roman"/>
                <a:cs typeface="Times New Roman"/>
              </a:rPr>
              <a:t>buying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spc="-5" dirty="0">
                <a:latin typeface="Times New Roman"/>
                <a:cs typeface="Times New Roman"/>
              </a:rPr>
              <a:t>Essential Attributes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Good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Software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0359" y="1555693"/>
          <a:ext cx="6452347" cy="4498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2612"/>
                <a:gridCol w="3559735"/>
              </a:tblGrid>
              <a:tr h="362643">
                <a:tc>
                  <a:txBody>
                    <a:bodyPr/>
                    <a:lstStyle/>
                    <a:p>
                      <a:pPr marL="764540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characteristics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3665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8835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Maintainability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written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way</a:t>
                      </a:r>
                      <a:r>
                        <a:rPr sz="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that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3500">
                        <a:lnSpc>
                          <a:spcPct val="14330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evolve to meet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changing needs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customers.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This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critical 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attribute  because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4769">
                        <a:lnSpc>
                          <a:spcPct val="143300"/>
                        </a:lnSpc>
                        <a:spcBef>
                          <a:spcPts val="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change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an inevitable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requirement</a:t>
                      </a:r>
                      <a:r>
                        <a:rPr sz="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 a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changing business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environment.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7473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Dependability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security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dependability</a:t>
                      </a:r>
                      <a:r>
                        <a:rPr sz="8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includes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 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range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of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algn="just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characteristics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including 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reliability, </a:t>
                      </a:r>
                      <a:r>
                        <a:rPr sz="8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security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2865" algn="just">
                        <a:lnSpc>
                          <a:spcPct val="1437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safety. Dependable software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 not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cause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damage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event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failure.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Malicious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users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not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access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damage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9875">
                <a:tc>
                  <a:txBody>
                    <a:bodyPr/>
                    <a:lstStyle/>
                    <a:p>
                      <a:pPr marL="67945">
                        <a:lnSpc>
                          <a:spcPts val="137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Efficiency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 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should   not   make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wasteful</a:t>
                      </a:r>
                      <a:r>
                        <a:rPr sz="8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use  of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4135">
                        <a:lnSpc>
                          <a:spcPct val="143300"/>
                        </a:lnSpc>
                        <a:tabLst>
                          <a:tab pos="742950" algn="l"/>
                          <a:tab pos="1637030" algn="l"/>
                          <a:tab pos="2444115" algn="l"/>
                        </a:tabLst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resources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memory</a:t>
                      </a:r>
                      <a:r>
                        <a:rPr sz="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processor 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les.	E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ien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y	the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fore	includ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2865">
                        <a:lnSpc>
                          <a:spcPct val="143300"/>
                        </a:lnSpc>
                        <a:spcBef>
                          <a:spcPts val="10"/>
                        </a:spcBef>
                        <a:tabLst>
                          <a:tab pos="1172845" algn="l"/>
                          <a:tab pos="1979930" algn="l"/>
                          <a:tab pos="2444115" algn="l"/>
                        </a:tabLst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sponsiv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ss,	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ro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sing	time,	memo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utilisation, etc.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055">
                <a:tc>
                  <a:txBody>
                    <a:bodyPr/>
                    <a:lstStyle/>
                    <a:p>
                      <a:pPr marL="67945">
                        <a:lnSpc>
                          <a:spcPts val="1355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Acceptability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5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Software</a:t>
                      </a:r>
                      <a:r>
                        <a:rPr sz="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must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acceptable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users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designed.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This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means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must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62230">
                        <a:lnSpc>
                          <a:spcPct val="1433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understandable, usable and compatible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with  other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systems that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they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935869" y="6323352"/>
            <a:ext cx="8748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60" dirty="0" smtClean="0">
                <a:latin typeface="Trebuchet MS"/>
                <a:cs typeface="Trebuchet MS"/>
              </a:rPr>
              <a:t>D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35C9A5E0-8546-466B-938C-A9A180BD1848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5280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568210"/>
            <a:ext cx="6488206" cy="762016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Times New Roman"/>
                <a:cs typeface="Times New Roman"/>
              </a:rPr>
              <a:t>1.1.1 </a:t>
            </a:r>
            <a:r>
              <a:rPr sz="1200" b="1" spc="-5" dirty="0">
                <a:latin typeface="Times New Roman"/>
                <a:cs typeface="Times New Roman"/>
              </a:rPr>
              <a:t>Software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Engineering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3800"/>
              </a:lnSpc>
              <a:spcBef>
                <a:spcPts val="6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engineering is an engineering </a:t>
            </a:r>
            <a:r>
              <a:rPr sz="1200" dirty="0">
                <a:latin typeface="Times New Roman"/>
                <a:cs typeface="Times New Roman"/>
              </a:rPr>
              <a:t>discipline that </a:t>
            </a:r>
            <a:r>
              <a:rPr sz="1200" spc="-5" dirty="0">
                <a:latin typeface="Times New Roman"/>
                <a:cs typeface="Times New Roman"/>
              </a:rPr>
              <a:t>is concerned </a:t>
            </a:r>
            <a:r>
              <a:rPr sz="1200" dirty="0">
                <a:latin typeface="Times New Roman"/>
                <a:cs typeface="Times New Roman"/>
              </a:rPr>
              <a:t>with all </a:t>
            </a:r>
            <a:r>
              <a:rPr sz="1200" spc="-5" dirty="0">
                <a:latin typeface="Times New Roman"/>
                <a:cs typeface="Times New Roman"/>
              </a:rPr>
              <a:t>aspects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production from the early </a:t>
            </a:r>
            <a:r>
              <a:rPr sz="1200" spc="-5" dirty="0">
                <a:latin typeface="Times New Roman"/>
                <a:cs typeface="Times New Roman"/>
              </a:rPr>
              <a:t>stages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specification </a:t>
            </a:r>
            <a:r>
              <a:rPr sz="1200" spc="-5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to  maintaining the </a:t>
            </a:r>
            <a:r>
              <a:rPr sz="1200" spc="-5" dirty="0">
                <a:latin typeface="Times New Roman"/>
                <a:cs typeface="Times New Roman"/>
              </a:rPr>
              <a:t>system after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gone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Engineering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discipline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Using appropriate theories and </a:t>
            </a:r>
            <a:r>
              <a:rPr sz="1200" dirty="0">
                <a:latin typeface="Times New Roman"/>
                <a:cs typeface="Times New Roman"/>
              </a:rPr>
              <a:t>methods to </a:t>
            </a:r>
            <a:r>
              <a:rPr sz="1200" spc="-5" dirty="0">
                <a:latin typeface="Times New Roman"/>
                <a:cs typeface="Times New Roman"/>
              </a:rPr>
              <a:t>solve problems </a:t>
            </a:r>
            <a:r>
              <a:rPr sz="1200" dirty="0">
                <a:latin typeface="Times New Roman"/>
                <a:cs typeface="Times New Roman"/>
              </a:rPr>
              <a:t>within the  </a:t>
            </a:r>
            <a:r>
              <a:rPr sz="1200" spc="-5" dirty="0">
                <a:latin typeface="Times New Roman"/>
                <a:cs typeface="Times New Roman"/>
              </a:rPr>
              <a:t>organizational and financial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constraints.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All aspects </a:t>
            </a:r>
            <a:r>
              <a:rPr sz="1200" dirty="0">
                <a:latin typeface="Times New Roman"/>
                <a:cs typeface="Times New Roman"/>
              </a:rPr>
              <a:t>of software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production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 algn="just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dirty="0">
                <a:latin typeface="Times New Roman"/>
                <a:cs typeface="Times New Roman"/>
              </a:rPr>
              <a:t>just </a:t>
            </a:r>
            <a:r>
              <a:rPr sz="1200" spc="-5" dirty="0">
                <a:latin typeface="Times New Roman"/>
                <a:cs typeface="Times New Roman"/>
              </a:rPr>
              <a:t>technical 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development. Also project management 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of tools, methods </a:t>
            </a:r>
            <a:r>
              <a:rPr sz="1200" spc="-5" dirty="0">
                <a:latin typeface="Times New Roman"/>
                <a:cs typeface="Times New Roman"/>
              </a:rPr>
              <a:t>etc. </a:t>
            </a:r>
            <a:r>
              <a:rPr sz="1200" dirty="0">
                <a:latin typeface="Times New Roman"/>
                <a:cs typeface="Times New Roman"/>
              </a:rPr>
              <a:t>to support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production.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spc="-5" dirty="0">
                <a:latin typeface="Times New Roman"/>
                <a:cs typeface="Times New Roman"/>
              </a:rPr>
              <a:t>Software Process Activities</a:t>
            </a:r>
            <a:endParaRPr sz="1200">
              <a:latin typeface="Times New Roman"/>
              <a:cs typeface="Times New Roman"/>
            </a:endParaRPr>
          </a:p>
          <a:p>
            <a:pPr marL="241300" marR="10160" indent="-228600">
              <a:lnSpc>
                <a:spcPct val="1442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Software </a:t>
            </a:r>
            <a:r>
              <a:rPr sz="1200" b="1" dirty="0">
                <a:latin typeface="Times New Roman"/>
                <a:cs typeface="Times New Roman"/>
              </a:rPr>
              <a:t>specification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customers and engineers </a:t>
            </a:r>
            <a:r>
              <a:rPr sz="1200" dirty="0">
                <a:latin typeface="Times New Roman"/>
                <a:cs typeface="Times New Roman"/>
              </a:rPr>
              <a:t>define the software that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 be </a:t>
            </a:r>
            <a:r>
              <a:rPr sz="1200" spc="-5" dirty="0">
                <a:latin typeface="Times New Roman"/>
                <a:cs typeface="Times New Roman"/>
              </a:rPr>
              <a:t>produced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constraints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its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operation.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Software development</a:t>
            </a:r>
            <a:r>
              <a:rPr sz="1200" spc="-5" dirty="0">
                <a:latin typeface="Times New Roman"/>
                <a:cs typeface="Times New Roman"/>
              </a:rPr>
              <a:t>, 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is designed and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programmed.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Software </a:t>
            </a:r>
            <a:r>
              <a:rPr sz="1200" b="1" dirty="0">
                <a:latin typeface="Times New Roman"/>
                <a:cs typeface="Times New Roman"/>
              </a:rPr>
              <a:t>validation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is checked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ensure </a:t>
            </a:r>
            <a:r>
              <a:rPr sz="1200" dirty="0">
                <a:latin typeface="Times New Roman"/>
                <a:cs typeface="Times New Roman"/>
              </a:rPr>
              <a:t>that it </a:t>
            </a:r>
            <a:r>
              <a:rPr sz="1200" spc="-5" dirty="0">
                <a:latin typeface="Times New Roman"/>
                <a:cs typeface="Times New Roman"/>
              </a:rPr>
              <a:t>is what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customer requires.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Software </a:t>
            </a:r>
            <a:r>
              <a:rPr sz="1200" b="1" dirty="0">
                <a:latin typeface="Times New Roman"/>
                <a:cs typeface="Times New Roman"/>
              </a:rPr>
              <a:t>evolution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software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modified to </a:t>
            </a:r>
            <a:r>
              <a:rPr sz="1200" spc="-5" dirty="0">
                <a:latin typeface="Times New Roman"/>
                <a:cs typeface="Times New Roman"/>
              </a:rPr>
              <a:t>reflect </a:t>
            </a:r>
            <a:r>
              <a:rPr sz="1200" dirty="0">
                <a:latin typeface="Times New Roman"/>
                <a:cs typeface="Times New Roman"/>
              </a:rPr>
              <a:t>changing customer </a:t>
            </a:r>
            <a:r>
              <a:rPr sz="1200" spc="-5" dirty="0">
                <a:latin typeface="Times New Roman"/>
                <a:cs typeface="Times New Roman"/>
              </a:rPr>
              <a:t>and  market requirements.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General issues </a:t>
            </a:r>
            <a:r>
              <a:rPr sz="1200" b="1" dirty="0">
                <a:latin typeface="Times New Roman"/>
                <a:cs typeface="Times New Roman"/>
              </a:rPr>
              <a:t>that </a:t>
            </a:r>
            <a:r>
              <a:rPr sz="1200" b="1" spc="-5" dirty="0">
                <a:latin typeface="Times New Roman"/>
                <a:cs typeface="Times New Roman"/>
              </a:rPr>
              <a:t>affect </a:t>
            </a:r>
            <a:r>
              <a:rPr sz="1200" b="1" spc="-10" dirty="0">
                <a:latin typeface="Times New Roman"/>
                <a:cs typeface="Times New Roman"/>
              </a:rPr>
              <a:t>most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Software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Heterogeneity</a:t>
            </a:r>
            <a:endParaRPr sz="1200">
              <a:latin typeface="Times New Roman"/>
              <a:cs typeface="Times New Roman"/>
            </a:endParaRPr>
          </a:p>
          <a:p>
            <a:pPr marL="698500" marR="10795" lvl="1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Increasingly, systems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required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operate as distributed systems </a:t>
            </a:r>
            <a:r>
              <a:rPr sz="1200" dirty="0">
                <a:latin typeface="Times New Roman"/>
                <a:cs typeface="Times New Roman"/>
              </a:rPr>
              <a:t>across  </a:t>
            </a:r>
            <a:r>
              <a:rPr sz="1200" spc="-5" dirty="0">
                <a:latin typeface="Times New Roman"/>
                <a:cs typeface="Times New Roman"/>
              </a:rPr>
              <a:t>networks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include different types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computer and </a:t>
            </a:r>
            <a:r>
              <a:rPr sz="1200" dirty="0">
                <a:latin typeface="Times New Roman"/>
                <a:cs typeface="Times New Roman"/>
              </a:rPr>
              <a:t>mobile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devices.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Business and </a:t>
            </a:r>
            <a:r>
              <a:rPr sz="1200" dirty="0">
                <a:latin typeface="Times New Roman"/>
                <a:cs typeface="Times New Roman"/>
              </a:rPr>
              <a:t>social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</a:t>
            </a:r>
            <a:endParaRPr sz="1200">
              <a:latin typeface="Times New Roman"/>
              <a:cs typeface="Times New Roman"/>
            </a:endParaRPr>
          </a:p>
          <a:p>
            <a:pPr marL="698500" marR="8890" lvl="1" indent="-228600" algn="just">
              <a:lnSpc>
                <a:spcPct val="1439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Business and </a:t>
            </a:r>
            <a:r>
              <a:rPr sz="1200" dirty="0">
                <a:latin typeface="Times New Roman"/>
                <a:cs typeface="Times New Roman"/>
              </a:rPr>
              <a:t>society are </a:t>
            </a:r>
            <a:r>
              <a:rPr sz="1200" spc="-5" dirty="0">
                <a:latin typeface="Times New Roman"/>
                <a:cs typeface="Times New Roman"/>
              </a:rPr>
              <a:t>changing </a:t>
            </a:r>
            <a:r>
              <a:rPr sz="1200" dirty="0">
                <a:latin typeface="Times New Roman"/>
                <a:cs typeface="Times New Roman"/>
              </a:rPr>
              <a:t>incredibly quickly </a:t>
            </a:r>
            <a:r>
              <a:rPr sz="1200" spc="-5" dirty="0">
                <a:latin typeface="Times New Roman"/>
                <a:cs typeface="Times New Roman"/>
              </a:rPr>
              <a:t>as emerging </a:t>
            </a:r>
            <a:r>
              <a:rPr sz="1200" dirty="0">
                <a:latin typeface="Times New Roman"/>
                <a:cs typeface="Times New Roman"/>
              </a:rPr>
              <a:t>economies  </a:t>
            </a:r>
            <a:r>
              <a:rPr sz="1200" spc="-5" dirty="0">
                <a:latin typeface="Times New Roman"/>
                <a:cs typeface="Times New Roman"/>
              </a:rPr>
              <a:t>develop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new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technologies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become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available.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able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  their existing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and to rapidly develop new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Security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trust</a:t>
            </a:r>
            <a:endParaRPr sz="1200">
              <a:latin typeface="Times New Roman"/>
              <a:cs typeface="Times New Roman"/>
            </a:endParaRPr>
          </a:p>
          <a:p>
            <a:pPr marL="698500" marR="9525" lvl="1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software is intertwined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all aspects </a:t>
            </a:r>
            <a:r>
              <a:rPr sz="1200" dirty="0">
                <a:latin typeface="Times New Roman"/>
                <a:cs typeface="Times New Roman"/>
              </a:rPr>
              <a:t>of our </a:t>
            </a:r>
            <a:r>
              <a:rPr sz="1200" spc="-5" dirty="0">
                <a:latin typeface="Times New Roman"/>
                <a:cs typeface="Times New Roman"/>
              </a:rPr>
              <a:t>lives,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essential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we  can </a:t>
            </a:r>
            <a:r>
              <a:rPr sz="1200" dirty="0">
                <a:latin typeface="Times New Roman"/>
                <a:cs typeface="Times New Roman"/>
              </a:rPr>
              <a:t>trust </a:t>
            </a:r>
            <a:r>
              <a:rPr sz="1200" spc="-5" dirty="0">
                <a:latin typeface="Times New Roman"/>
                <a:cs typeface="Times New Roman"/>
              </a:rPr>
              <a:t>that</a:t>
            </a:r>
            <a:r>
              <a:rPr sz="1200" dirty="0">
                <a:latin typeface="Times New Roman"/>
                <a:cs typeface="Times New Roman"/>
              </a:rPr>
              <a:t> software.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A1DBEAC3-ABE9-4835-80B1-1D121DA78E7D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495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3" y="568209"/>
            <a:ext cx="6485965" cy="655358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Times New Roman"/>
                <a:cs typeface="Times New Roman"/>
              </a:rPr>
              <a:t>1.1.2 </a:t>
            </a:r>
            <a:r>
              <a:rPr sz="1200" b="1" spc="-5" dirty="0">
                <a:latin typeface="Times New Roman"/>
                <a:cs typeface="Times New Roman"/>
              </a:rPr>
              <a:t>Software Engineering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Diversity</a:t>
            </a:r>
            <a:endParaRPr sz="120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dirty="0">
                <a:latin typeface="Times New Roman"/>
                <a:cs typeface="Times New Roman"/>
              </a:rPr>
              <a:t>different </a:t>
            </a:r>
            <a:r>
              <a:rPr sz="1200" spc="-5" dirty="0">
                <a:latin typeface="Times New Roman"/>
                <a:cs typeface="Times New Roman"/>
              </a:rPr>
              <a:t>types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software system and there is </a:t>
            </a:r>
            <a:r>
              <a:rPr sz="1200" dirty="0">
                <a:latin typeface="Times New Roman"/>
                <a:cs typeface="Times New Roman"/>
              </a:rPr>
              <a:t>no </a:t>
            </a:r>
            <a:r>
              <a:rPr sz="1200" spc="-5" dirty="0">
                <a:latin typeface="Times New Roman"/>
                <a:cs typeface="Times New Roman"/>
              </a:rPr>
              <a:t>universal set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techniques that </a:t>
            </a:r>
            <a:r>
              <a:rPr sz="1200" spc="-5" dirty="0">
                <a:latin typeface="Times New Roman"/>
                <a:cs typeface="Times New Roman"/>
              </a:rPr>
              <a:t>is applicable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3800"/>
              </a:lnSpc>
              <a:spcBef>
                <a:spcPts val="9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engineering </a:t>
            </a:r>
            <a:r>
              <a:rPr sz="1200" dirty="0">
                <a:latin typeface="Times New Roman"/>
                <a:cs typeface="Times New Roman"/>
              </a:rPr>
              <a:t>methods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tools used </a:t>
            </a:r>
            <a:r>
              <a:rPr sz="1200" spc="-5" dirty="0">
                <a:latin typeface="Times New Roman"/>
                <a:cs typeface="Times New Roman"/>
              </a:rPr>
              <a:t>depend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application  being developed,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customer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background of the  </a:t>
            </a:r>
            <a:r>
              <a:rPr sz="1200" spc="-5" dirty="0">
                <a:latin typeface="Times New Roman"/>
                <a:cs typeface="Times New Roman"/>
              </a:rPr>
              <a:t>development team.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Application Types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Stand-alone applications</a:t>
            </a:r>
            <a:endParaRPr sz="1200">
              <a:latin typeface="Times New Roman"/>
              <a:cs typeface="Times New Roman"/>
            </a:endParaRPr>
          </a:p>
          <a:p>
            <a:pPr marL="698500" marR="6350" lvl="1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application </a:t>
            </a:r>
            <a:r>
              <a:rPr sz="1200" dirty="0">
                <a:latin typeface="Times New Roman"/>
                <a:cs typeface="Times New Roman"/>
              </a:rPr>
              <a:t>systems that run on a </a:t>
            </a:r>
            <a:r>
              <a:rPr sz="1200" spc="-5" dirty="0">
                <a:latin typeface="Times New Roman"/>
                <a:cs typeface="Times New Roman"/>
              </a:rPr>
              <a:t>local </a:t>
            </a:r>
            <a:r>
              <a:rPr sz="1200" dirty="0">
                <a:latin typeface="Times New Roman"/>
                <a:cs typeface="Times New Roman"/>
              </a:rPr>
              <a:t>computer,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PC.</a:t>
            </a:r>
            <a:r>
              <a:rPr sz="1200" spc="-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  include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necessary functionality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do not </a:t>
            </a:r>
            <a:r>
              <a:rPr sz="1200" spc="-5" dirty="0">
                <a:latin typeface="Times New Roman"/>
                <a:cs typeface="Times New Roman"/>
              </a:rPr>
              <a:t>need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connected </a:t>
            </a:r>
            <a:r>
              <a:rPr sz="1200" spc="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network.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Interactive transaction-based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Applications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execute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remote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computer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accessed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users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  their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PCs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terminals.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include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web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applications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such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e-commerce  </a:t>
            </a:r>
            <a:r>
              <a:rPr sz="1200" spc="-5" dirty="0">
                <a:latin typeface="Times New Roman"/>
                <a:cs typeface="Times New Roman"/>
              </a:rPr>
              <a:t>applications.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Embedded control</a:t>
            </a:r>
            <a:r>
              <a:rPr sz="1200" dirty="0">
                <a:latin typeface="Times New Roman"/>
                <a:cs typeface="Times New Roman"/>
              </a:rPr>
              <a:t> systems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manage hardware devices.  Numerically,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probably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embedded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any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Batch </a:t>
            </a:r>
            <a:r>
              <a:rPr sz="1200" dirty="0">
                <a:latin typeface="Times New Roman"/>
                <a:cs typeface="Times New Roman"/>
              </a:rPr>
              <a:t>processing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business 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designed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process data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batches.  They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large numbers of individual inputs to </a:t>
            </a:r>
            <a:r>
              <a:rPr sz="1200" spc="-5" dirty="0">
                <a:latin typeface="Times New Roman"/>
                <a:cs typeface="Times New Roman"/>
              </a:rPr>
              <a:t>create </a:t>
            </a:r>
            <a:r>
              <a:rPr sz="1200" dirty="0">
                <a:latin typeface="Times New Roman"/>
                <a:cs typeface="Times New Roman"/>
              </a:rPr>
              <a:t>corresponding  outputs.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Entertainment systems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 algn="just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are systems </a:t>
            </a:r>
            <a:r>
              <a:rPr sz="1200" dirty="0">
                <a:latin typeface="Times New Roman"/>
                <a:cs typeface="Times New Roman"/>
              </a:rPr>
              <a:t>that are primarily for </a:t>
            </a:r>
            <a:r>
              <a:rPr sz="1200" spc="-5" dirty="0">
                <a:latin typeface="Times New Roman"/>
                <a:cs typeface="Times New Roman"/>
              </a:rPr>
              <a:t>personal use and which are </a:t>
            </a:r>
            <a:r>
              <a:rPr sz="1200" dirty="0">
                <a:latin typeface="Times New Roman"/>
                <a:cs typeface="Times New Roman"/>
              </a:rPr>
              <a:t>intended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entertain </a:t>
            </a:r>
            <a:r>
              <a:rPr sz="1200" dirty="0">
                <a:latin typeface="Times New Roman"/>
                <a:cs typeface="Times New Roman"/>
              </a:rPr>
              <a:t>the user.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for modeling 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simulation</a:t>
            </a:r>
            <a:endParaRPr sz="1200">
              <a:latin typeface="Times New Roman"/>
              <a:cs typeface="Times New Roman"/>
            </a:endParaRPr>
          </a:p>
          <a:p>
            <a:pPr marL="698500" marR="6350" lvl="1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are systems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developed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scientists </a:t>
            </a:r>
            <a:r>
              <a:rPr sz="1200" spc="-5" dirty="0">
                <a:latin typeface="Times New Roman"/>
                <a:cs typeface="Times New Roman"/>
              </a:rPr>
              <a:t>and engineers </a:t>
            </a:r>
            <a:r>
              <a:rPr sz="1200" dirty="0">
                <a:latin typeface="Times New Roman"/>
                <a:cs typeface="Times New Roman"/>
              </a:rPr>
              <a:t>to model  </a:t>
            </a:r>
            <a:r>
              <a:rPr sz="1200" spc="-5" dirty="0">
                <a:latin typeface="Times New Roman"/>
                <a:cs typeface="Times New Roman"/>
              </a:rPr>
              <a:t>physical processes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situations, </a:t>
            </a:r>
            <a:r>
              <a:rPr sz="1200" dirty="0">
                <a:latin typeface="Times New Roman"/>
                <a:cs typeface="Times New Roman"/>
              </a:rPr>
              <a:t>which include </a:t>
            </a:r>
            <a:r>
              <a:rPr sz="1200" spc="-5" dirty="0">
                <a:latin typeface="Times New Roman"/>
                <a:cs typeface="Times New Roman"/>
              </a:rPr>
              <a:t>many, </a:t>
            </a:r>
            <a:r>
              <a:rPr sz="1200" dirty="0">
                <a:latin typeface="Times New Roman"/>
                <a:cs typeface="Times New Roman"/>
              </a:rPr>
              <a:t>separate, interacting  </a:t>
            </a:r>
            <a:r>
              <a:rPr sz="1200" spc="-5" dirty="0">
                <a:latin typeface="Times New Roman"/>
                <a:cs typeface="Times New Roman"/>
              </a:rPr>
              <a:t>objects.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2753B976-3EB9-41D3-A15D-CF573B5945B6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6604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9004" y="296833"/>
            <a:ext cx="4765488" cy="70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Data collection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765638"/>
            <a:ext cx="6485218" cy="681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6350" indent="-228600">
              <a:lnSpc>
                <a:spcPct val="144200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collect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environment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using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sensors  and send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to other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processing.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systems that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composed </a:t>
            </a:r>
            <a:r>
              <a:rPr sz="1200" dirty="0">
                <a:latin typeface="Times New Roman"/>
                <a:cs typeface="Times New Roman"/>
              </a:rPr>
              <a:t>of a number of </a:t>
            </a:r>
            <a:r>
              <a:rPr sz="1200" spc="-5" dirty="0">
                <a:latin typeface="Times New Roman"/>
                <a:cs typeface="Times New Roman"/>
              </a:rPr>
              <a:t>other software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already </a:t>
            </a:r>
            <a:r>
              <a:rPr sz="1200" spc="-5" dirty="0">
                <a:latin typeface="Times New Roman"/>
                <a:cs typeface="Times New Roman"/>
              </a:rPr>
              <a:t>been </a:t>
            </a:r>
            <a:r>
              <a:rPr sz="1200" dirty="0">
                <a:latin typeface="Times New Roman"/>
                <a:cs typeface="Times New Roman"/>
              </a:rPr>
              <a:t>developed </a:t>
            </a:r>
            <a:r>
              <a:rPr sz="1200" spc="-5" dirty="0">
                <a:latin typeface="Times New Roman"/>
                <a:cs typeface="Times New Roman"/>
              </a:rPr>
              <a:t>rather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write </a:t>
            </a:r>
            <a:r>
              <a:rPr sz="1200" dirty="0">
                <a:latin typeface="Times New Roman"/>
                <a:cs typeface="Times New Roman"/>
              </a:rPr>
              <a:t>new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469265" algn="l"/>
              </a:tabLst>
            </a:pPr>
            <a:r>
              <a:rPr sz="1200" b="1" dirty="0">
                <a:latin typeface="Times New Roman"/>
                <a:cs typeface="Times New Roman"/>
              </a:rPr>
              <a:t>1.1.3	</a:t>
            </a:r>
            <a:r>
              <a:rPr sz="1200" b="1" spc="-5" dirty="0">
                <a:latin typeface="Times New Roman"/>
                <a:cs typeface="Times New Roman"/>
              </a:rPr>
              <a:t>Software Engineering and the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Web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444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Web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now a platform for running </a:t>
            </a:r>
            <a:r>
              <a:rPr sz="1200" spc="-5" dirty="0">
                <a:latin typeface="Times New Roman"/>
                <a:cs typeface="Times New Roman"/>
              </a:rPr>
              <a:t>application and organizations are </a:t>
            </a:r>
            <a:r>
              <a:rPr sz="1200" dirty="0">
                <a:latin typeface="Times New Roman"/>
                <a:cs typeface="Times New Roman"/>
              </a:rPr>
              <a:t>increasingly  </a:t>
            </a:r>
            <a:r>
              <a:rPr sz="1200" spc="-5" dirty="0">
                <a:latin typeface="Times New Roman"/>
                <a:cs typeface="Times New Roman"/>
              </a:rPr>
              <a:t>developing web-based </a:t>
            </a:r>
            <a:r>
              <a:rPr sz="1200" dirty="0">
                <a:latin typeface="Times New Roman"/>
                <a:cs typeface="Times New Roman"/>
              </a:rPr>
              <a:t>systems </a:t>
            </a:r>
            <a:r>
              <a:rPr sz="1200" spc="-5" dirty="0">
                <a:latin typeface="Times New Roman"/>
                <a:cs typeface="Times New Roman"/>
              </a:rPr>
              <a:t>rather </a:t>
            </a:r>
            <a:r>
              <a:rPr sz="1200" dirty="0">
                <a:latin typeface="Times New Roman"/>
                <a:cs typeface="Times New Roman"/>
              </a:rPr>
              <a:t>than local systems.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Web </a:t>
            </a:r>
            <a:r>
              <a:rPr sz="1200" spc="-5" dirty="0">
                <a:latin typeface="Times New Roman"/>
                <a:cs typeface="Times New Roman"/>
              </a:rPr>
              <a:t>services allow application </a:t>
            </a:r>
            <a:r>
              <a:rPr sz="1200" dirty="0">
                <a:latin typeface="Times New Roman"/>
                <a:cs typeface="Times New Roman"/>
              </a:rPr>
              <a:t>functionality to be </a:t>
            </a:r>
            <a:r>
              <a:rPr sz="1200" spc="-5" dirty="0">
                <a:latin typeface="Times New Roman"/>
                <a:cs typeface="Times New Roman"/>
              </a:rPr>
              <a:t>accessed </a:t>
            </a:r>
            <a:r>
              <a:rPr sz="1200" dirty="0">
                <a:latin typeface="Times New Roman"/>
                <a:cs typeface="Times New Roman"/>
              </a:rPr>
              <a:t>over the </a:t>
            </a:r>
            <a:r>
              <a:rPr sz="1200" spc="-5" dirty="0">
                <a:latin typeface="Times New Roman"/>
                <a:cs typeface="Times New Roman"/>
              </a:rPr>
              <a:t>web.</a:t>
            </a:r>
            <a:endParaRPr sz="1200">
              <a:latin typeface="Times New Roman"/>
              <a:cs typeface="Times New Roman"/>
            </a:endParaRPr>
          </a:p>
          <a:p>
            <a:pPr marL="241300" marR="8890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Cloud </a:t>
            </a:r>
            <a:r>
              <a:rPr sz="1200" spc="-5" dirty="0">
                <a:latin typeface="Times New Roman"/>
                <a:cs typeface="Times New Roman"/>
              </a:rPr>
              <a:t>computing is an approach </a:t>
            </a:r>
            <a:r>
              <a:rPr sz="1200" dirty="0">
                <a:latin typeface="Times New Roman"/>
                <a:cs typeface="Times New Roman"/>
              </a:rPr>
              <a:t>to the provision of </a:t>
            </a:r>
            <a:r>
              <a:rPr sz="1200" spc="-5" dirty="0">
                <a:latin typeface="Times New Roman"/>
                <a:cs typeface="Times New Roman"/>
              </a:rPr>
              <a:t>computer services where  applications </a:t>
            </a:r>
            <a:r>
              <a:rPr sz="1200" dirty="0">
                <a:latin typeface="Times New Roman"/>
                <a:cs typeface="Times New Roman"/>
              </a:rPr>
              <a:t>run remotely on 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‘cloud’.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Users </a:t>
            </a:r>
            <a:r>
              <a:rPr sz="1200" dirty="0">
                <a:latin typeface="Times New Roman"/>
                <a:cs typeface="Times New Roman"/>
              </a:rPr>
              <a:t>do not </a:t>
            </a:r>
            <a:r>
              <a:rPr sz="1200" spc="5" dirty="0">
                <a:latin typeface="Times New Roman"/>
                <a:cs typeface="Times New Roman"/>
              </a:rPr>
              <a:t>buy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buy </a:t>
            </a:r>
            <a:r>
              <a:rPr sz="1200" spc="5" dirty="0">
                <a:latin typeface="Times New Roman"/>
                <a:cs typeface="Times New Roman"/>
              </a:rPr>
              <a:t>pay </a:t>
            </a:r>
            <a:r>
              <a:rPr sz="1200" dirty="0">
                <a:latin typeface="Times New Roman"/>
                <a:cs typeface="Times New Roman"/>
              </a:rPr>
              <a:t>according to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Web </a:t>
            </a:r>
            <a:r>
              <a:rPr sz="1200" b="1" dirty="0">
                <a:latin typeface="Times New Roman"/>
                <a:cs typeface="Times New Roman"/>
              </a:rPr>
              <a:t>software</a:t>
            </a:r>
            <a:r>
              <a:rPr sz="1200" b="1" spc="-5" dirty="0">
                <a:latin typeface="Times New Roman"/>
                <a:cs typeface="Times New Roman"/>
              </a:rPr>
              <a:t> Engineering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reuse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dominant </a:t>
            </a:r>
            <a:r>
              <a:rPr sz="1200" spc="-5" dirty="0">
                <a:latin typeface="Times New Roman"/>
                <a:cs typeface="Times New Roman"/>
              </a:rPr>
              <a:t>approach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constructing </a:t>
            </a:r>
            <a:r>
              <a:rPr sz="1200" dirty="0">
                <a:latin typeface="Times New Roman"/>
                <a:cs typeface="Times New Roman"/>
              </a:rPr>
              <a:t>web-based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building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systems,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you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think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how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you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assemble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them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  </a:t>
            </a:r>
            <a:r>
              <a:rPr sz="1200" spc="-5" dirty="0">
                <a:latin typeface="Times New Roman"/>
                <a:cs typeface="Times New Roman"/>
              </a:rPr>
              <a:t>pre-existing software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Web-based systems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developed and delivered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incrementally.</a:t>
            </a:r>
            <a:endParaRPr sz="1200">
              <a:latin typeface="Times New Roman"/>
              <a:cs typeface="Times New Roman"/>
            </a:endParaRPr>
          </a:p>
          <a:p>
            <a:pPr marL="698500" marR="6985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now generally </a:t>
            </a:r>
            <a:r>
              <a:rPr sz="1200" spc="-5" dirty="0">
                <a:latin typeface="Times New Roman"/>
                <a:cs typeface="Times New Roman"/>
              </a:rPr>
              <a:t>recognized </a:t>
            </a:r>
            <a:r>
              <a:rPr sz="1200" dirty="0">
                <a:latin typeface="Times New Roman"/>
                <a:cs typeface="Times New Roman"/>
              </a:rPr>
              <a:t>that it </a:t>
            </a:r>
            <a:r>
              <a:rPr sz="1200" spc="-5" dirty="0">
                <a:latin typeface="Times New Roman"/>
                <a:cs typeface="Times New Roman"/>
              </a:rPr>
              <a:t>is impractical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specify all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such </a:t>
            </a:r>
            <a:r>
              <a:rPr sz="1200" dirty="0">
                <a:latin typeface="Times New Roman"/>
                <a:cs typeface="Times New Roman"/>
              </a:rPr>
              <a:t>systems 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advance.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 interfaces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constrained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capabilities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web browsers.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Technologies such as </a:t>
            </a:r>
            <a:r>
              <a:rPr sz="1200" dirty="0">
                <a:latin typeface="Times New Roman"/>
                <a:cs typeface="Times New Roman"/>
              </a:rPr>
              <a:t>AJAX </a:t>
            </a:r>
            <a:r>
              <a:rPr sz="1200" spc="-5" dirty="0">
                <a:latin typeface="Times New Roman"/>
                <a:cs typeface="Times New Roman"/>
              </a:rPr>
              <a:t>allow rich interfaces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created </a:t>
            </a:r>
            <a:r>
              <a:rPr sz="1200" dirty="0">
                <a:latin typeface="Times New Roman"/>
                <a:cs typeface="Times New Roman"/>
              </a:rPr>
              <a:t>within a </a:t>
            </a:r>
            <a:r>
              <a:rPr sz="1200" spc="-5" dirty="0">
                <a:latin typeface="Times New Roman"/>
                <a:cs typeface="Times New Roman"/>
              </a:rPr>
              <a:t>web  browser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still </a:t>
            </a:r>
            <a:r>
              <a:rPr sz="1200" spc="-5" dirty="0">
                <a:latin typeface="Times New Roman"/>
                <a:cs typeface="Times New Roman"/>
              </a:rPr>
              <a:t>difficult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use. </a:t>
            </a:r>
            <a:r>
              <a:rPr sz="1200" dirty="0">
                <a:latin typeface="Times New Roman"/>
                <a:cs typeface="Times New Roman"/>
              </a:rPr>
              <a:t>Web </a:t>
            </a:r>
            <a:r>
              <a:rPr sz="1200" spc="-5" dirty="0">
                <a:latin typeface="Times New Roman"/>
                <a:cs typeface="Times New Roman"/>
              </a:rPr>
              <a:t>forms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local scripting are </a:t>
            </a:r>
            <a:r>
              <a:rPr sz="1200" dirty="0">
                <a:latin typeface="Times New Roman"/>
                <a:cs typeface="Times New Roman"/>
              </a:rPr>
              <a:t>more  commonly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Web based Software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Engineering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Web-based systems </a:t>
            </a:r>
            <a:r>
              <a:rPr sz="1200" dirty="0">
                <a:latin typeface="Times New Roman"/>
                <a:cs typeface="Times New Roman"/>
              </a:rPr>
              <a:t>are complex </a:t>
            </a:r>
            <a:r>
              <a:rPr sz="1200" spc="-5" dirty="0">
                <a:latin typeface="Times New Roman"/>
                <a:cs typeface="Times New Roman"/>
              </a:rPr>
              <a:t>distributed systems </a:t>
            </a:r>
            <a:r>
              <a:rPr sz="1200" dirty="0">
                <a:latin typeface="Times New Roman"/>
                <a:cs typeface="Times New Roman"/>
              </a:rPr>
              <a:t>but the </a:t>
            </a:r>
            <a:r>
              <a:rPr sz="1200" spc="-5" dirty="0">
                <a:latin typeface="Times New Roman"/>
                <a:cs typeface="Times New Roman"/>
              </a:rPr>
              <a:t>fundamental principles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software engineering </a:t>
            </a:r>
            <a:r>
              <a:rPr sz="1200" dirty="0">
                <a:latin typeface="Times New Roman"/>
                <a:cs typeface="Times New Roman"/>
              </a:rPr>
              <a:t>discussed previously </a:t>
            </a:r>
            <a:r>
              <a:rPr sz="1200" spc="-5" dirty="0">
                <a:latin typeface="Times New Roman"/>
                <a:cs typeface="Times New Roman"/>
              </a:rPr>
              <a:t>are as applicable </a:t>
            </a:r>
            <a:r>
              <a:rPr sz="1200" dirty="0">
                <a:latin typeface="Times New Roman"/>
                <a:cs typeface="Times New Roman"/>
              </a:rPr>
              <a:t>to them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they are to any  other </a:t>
            </a:r>
            <a:r>
              <a:rPr sz="1200" spc="-5" dirty="0">
                <a:latin typeface="Times New Roman"/>
                <a:cs typeface="Times New Roman"/>
              </a:rPr>
              <a:t>types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363856CC-0061-4770-8BF6-8C1AF6BDF676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49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7417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process models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The waterfall model</a:t>
            </a:r>
          </a:p>
          <a:p>
            <a:pPr lvl="1"/>
            <a:r>
              <a:rPr lang="en-GB" dirty="0"/>
              <a:t>Plan-driven model. Separate and distinct phases of specification and development.</a:t>
            </a:r>
          </a:p>
          <a:p>
            <a:r>
              <a:rPr lang="en-GB" dirty="0"/>
              <a:t>Incremental development</a:t>
            </a:r>
          </a:p>
          <a:p>
            <a:pPr lvl="1"/>
            <a:r>
              <a:rPr lang="en-GB" dirty="0"/>
              <a:t>Specification, development and validation are interleaved. May be plan-driven or agile.</a:t>
            </a:r>
          </a:p>
          <a:p>
            <a:r>
              <a:rPr lang="en-GB" dirty="0"/>
              <a:t>Reuse-oriented software engineering</a:t>
            </a:r>
          </a:p>
          <a:p>
            <a:pPr lvl="1"/>
            <a:r>
              <a:rPr lang="en-GB" dirty="0"/>
              <a:t>The system is assembled from existing components. May be plan-driven or agile.</a:t>
            </a:r>
          </a:p>
          <a:p>
            <a:r>
              <a:rPr lang="en-GB" dirty="0"/>
              <a:t>In practice, most large systems are developed using a process that incorporates elements from all of these models.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3724" cy="74764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43800"/>
              </a:lnSpc>
              <a:spcBef>
                <a:spcPts val="13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fundamental </a:t>
            </a:r>
            <a:r>
              <a:rPr sz="1200" dirty="0">
                <a:latin typeface="Times New Roman"/>
                <a:cs typeface="Times New Roman"/>
              </a:rPr>
              <a:t>ideas of </a:t>
            </a:r>
            <a:r>
              <a:rPr sz="1200" spc="-5" dirty="0">
                <a:latin typeface="Times New Roman"/>
                <a:cs typeface="Times New Roman"/>
              </a:rPr>
              <a:t>software engineering, discussed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previous section,  </a:t>
            </a:r>
            <a:r>
              <a:rPr sz="1200" dirty="0">
                <a:latin typeface="Times New Roman"/>
                <a:cs typeface="Times New Roman"/>
              </a:rPr>
              <a:t>apply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web-based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same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apply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  system.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200" b="1" dirty="0">
                <a:latin typeface="Times New Roman"/>
                <a:cs typeface="Times New Roman"/>
              </a:rPr>
              <a:t>1.2 </a:t>
            </a:r>
            <a:r>
              <a:rPr sz="1200" b="1" spc="-5" dirty="0">
                <a:latin typeface="Times New Roman"/>
                <a:cs typeface="Times New Roman"/>
              </a:rPr>
              <a:t>Software Engineering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Ethics</a:t>
            </a:r>
            <a:endParaRPr sz="1200">
              <a:latin typeface="Times New Roman"/>
              <a:cs typeface="Times New Roman"/>
            </a:endParaRPr>
          </a:p>
          <a:p>
            <a:pPr marL="241300" marR="5715" indent="-228600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engineering </a:t>
            </a:r>
            <a:r>
              <a:rPr sz="1200" dirty="0">
                <a:latin typeface="Times New Roman"/>
                <a:cs typeface="Times New Roman"/>
              </a:rPr>
              <a:t>involves </a:t>
            </a:r>
            <a:r>
              <a:rPr sz="1200" spc="-5" dirty="0">
                <a:latin typeface="Times New Roman"/>
                <a:cs typeface="Times New Roman"/>
              </a:rPr>
              <a:t>wider </a:t>
            </a:r>
            <a:r>
              <a:rPr sz="1200" dirty="0">
                <a:latin typeface="Times New Roman"/>
                <a:cs typeface="Times New Roman"/>
              </a:rPr>
              <a:t>responsibilities than simply the </a:t>
            </a:r>
            <a:r>
              <a:rPr sz="1200" spc="-5" dirty="0">
                <a:latin typeface="Times New Roman"/>
                <a:cs typeface="Times New Roman"/>
              </a:rPr>
              <a:t>application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technical skills.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engineers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behave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honest and ethically </a:t>
            </a:r>
            <a:r>
              <a:rPr sz="1200" spc="-5" dirty="0">
                <a:latin typeface="Times New Roman"/>
                <a:cs typeface="Times New Roman"/>
              </a:rPr>
              <a:t>responsible </a:t>
            </a:r>
            <a:r>
              <a:rPr sz="1200" dirty="0">
                <a:latin typeface="Times New Roman"/>
                <a:cs typeface="Times New Roman"/>
              </a:rPr>
              <a:t>way if they </a:t>
            </a:r>
            <a:r>
              <a:rPr sz="1200" spc="-5" dirty="0">
                <a:latin typeface="Times New Roman"/>
                <a:cs typeface="Times New Roman"/>
              </a:rPr>
              <a:t>are 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respected </a:t>
            </a:r>
            <a:r>
              <a:rPr sz="1200" spc="-10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professionals.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>
              <a:lnSpc>
                <a:spcPct val="14330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Ethical behaviour is </a:t>
            </a:r>
            <a:r>
              <a:rPr sz="1200" dirty="0">
                <a:latin typeface="Times New Roman"/>
                <a:cs typeface="Times New Roman"/>
              </a:rPr>
              <a:t>more than simply upholding the </a:t>
            </a:r>
            <a:r>
              <a:rPr sz="1200" spc="-5" dirty="0">
                <a:latin typeface="Times New Roman"/>
                <a:cs typeface="Times New Roman"/>
              </a:rPr>
              <a:t>law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involves </a:t>
            </a:r>
            <a:r>
              <a:rPr sz="1200" dirty="0">
                <a:latin typeface="Times New Roman"/>
                <a:cs typeface="Times New Roman"/>
              </a:rPr>
              <a:t>following a </a:t>
            </a:r>
            <a:r>
              <a:rPr sz="1200" spc="-5" dirty="0">
                <a:latin typeface="Times New Roman"/>
                <a:cs typeface="Times New Roman"/>
              </a:rPr>
              <a:t>set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principles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morally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correct.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Issues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Professional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Responsibility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Confidentiality</a:t>
            </a:r>
            <a:endParaRPr sz="1200">
              <a:latin typeface="Times New Roman"/>
              <a:cs typeface="Times New Roman"/>
            </a:endParaRPr>
          </a:p>
          <a:p>
            <a:pPr marL="698500" marR="6350" lvl="1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Engineers </a:t>
            </a:r>
            <a:r>
              <a:rPr sz="1200" dirty="0">
                <a:latin typeface="Times New Roman"/>
                <a:cs typeface="Times New Roman"/>
              </a:rPr>
              <a:t>should normally </a:t>
            </a:r>
            <a:r>
              <a:rPr sz="1200" spc="-5" dirty="0">
                <a:latin typeface="Times New Roman"/>
                <a:cs typeface="Times New Roman"/>
              </a:rPr>
              <a:t>respect </a:t>
            </a:r>
            <a:r>
              <a:rPr sz="1200" dirty="0">
                <a:latin typeface="Times New Roman"/>
                <a:cs typeface="Times New Roman"/>
              </a:rPr>
              <a:t>the confidentiality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employers </a:t>
            </a:r>
            <a:r>
              <a:rPr sz="1200" dirty="0">
                <a:latin typeface="Times New Roman"/>
                <a:cs typeface="Times New Roman"/>
              </a:rPr>
              <a:t>or  </a:t>
            </a:r>
            <a:r>
              <a:rPr sz="1200" spc="-5" dirty="0">
                <a:latin typeface="Times New Roman"/>
                <a:cs typeface="Times New Roman"/>
              </a:rPr>
              <a:t>clients irrespective </a:t>
            </a:r>
            <a:r>
              <a:rPr sz="1200" dirty="0">
                <a:latin typeface="Times New Roman"/>
                <a:cs typeface="Times New Roman"/>
              </a:rPr>
              <a:t>of whether or not a </a:t>
            </a:r>
            <a:r>
              <a:rPr sz="1200" spc="-5" dirty="0">
                <a:latin typeface="Times New Roman"/>
                <a:cs typeface="Times New Roman"/>
              </a:rPr>
              <a:t>formal </a:t>
            </a:r>
            <a:r>
              <a:rPr sz="1200" dirty="0">
                <a:latin typeface="Times New Roman"/>
                <a:cs typeface="Times New Roman"/>
              </a:rPr>
              <a:t>confidentiality </a:t>
            </a:r>
            <a:r>
              <a:rPr sz="1200" spc="-5" dirty="0">
                <a:latin typeface="Times New Roman"/>
                <a:cs typeface="Times New Roman"/>
              </a:rPr>
              <a:t>agreement has  been signed.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Competence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Engineers </a:t>
            </a:r>
            <a:r>
              <a:rPr sz="1200" dirty="0">
                <a:latin typeface="Times New Roman"/>
                <a:cs typeface="Times New Roman"/>
              </a:rPr>
              <a:t>should not </a:t>
            </a:r>
            <a:r>
              <a:rPr sz="1200" spc="-5" dirty="0">
                <a:latin typeface="Times New Roman"/>
                <a:cs typeface="Times New Roman"/>
              </a:rPr>
              <a:t>misrepresent </a:t>
            </a:r>
            <a:r>
              <a:rPr sz="1200" dirty="0">
                <a:latin typeface="Times New Roman"/>
                <a:cs typeface="Times New Roman"/>
              </a:rPr>
              <a:t>their level of </a:t>
            </a:r>
            <a:r>
              <a:rPr sz="1200" spc="-5" dirty="0">
                <a:latin typeface="Times New Roman"/>
                <a:cs typeface="Times New Roman"/>
              </a:rPr>
              <a:t>competence.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should not  knowingly </a:t>
            </a:r>
            <a:r>
              <a:rPr sz="1200" spc="-5" dirty="0">
                <a:latin typeface="Times New Roman"/>
                <a:cs typeface="Times New Roman"/>
              </a:rPr>
              <a:t>accept </a:t>
            </a:r>
            <a:r>
              <a:rPr sz="1200" dirty="0">
                <a:latin typeface="Times New Roman"/>
                <a:cs typeface="Times New Roman"/>
              </a:rPr>
              <a:t>work </a:t>
            </a:r>
            <a:r>
              <a:rPr sz="1200" spc="-5" dirty="0">
                <a:latin typeface="Times New Roman"/>
                <a:cs typeface="Times New Roman"/>
              </a:rPr>
              <a:t>which is </a:t>
            </a:r>
            <a:r>
              <a:rPr sz="1200" dirty="0">
                <a:latin typeface="Times New Roman"/>
                <a:cs typeface="Times New Roman"/>
              </a:rPr>
              <a:t>outwith their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competence.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Intellectual </a:t>
            </a:r>
            <a:r>
              <a:rPr sz="1200" dirty="0">
                <a:latin typeface="Times New Roman"/>
                <a:cs typeface="Times New Roman"/>
              </a:rPr>
              <a:t>property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rights</a:t>
            </a:r>
            <a:endParaRPr sz="120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Engineers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aware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local laws governing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intellectual  </a:t>
            </a:r>
            <a:r>
              <a:rPr sz="1200" dirty="0">
                <a:latin typeface="Times New Roman"/>
                <a:cs typeface="Times New Roman"/>
              </a:rPr>
              <a:t>property such </a:t>
            </a:r>
            <a:r>
              <a:rPr sz="1200" spc="-5" dirty="0">
                <a:latin typeface="Times New Roman"/>
                <a:cs typeface="Times New Roman"/>
              </a:rPr>
              <a:t>as patents, copyright, etc.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should be </a:t>
            </a:r>
            <a:r>
              <a:rPr sz="1200" spc="-5" dirty="0">
                <a:latin typeface="Times New Roman"/>
                <a:cs typeface="Times New Roman"/>
              </a:rPr>
              <a:t>careful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ensure </a:t>
            </a:r>
            <a:r>
              <a:rPr sz="1200" dirty="0">
                <a:latin typeface="Times New Roman"/>
                <a:cs typeface="Times New Roman"/>
              </a:rPr>
              <a:t>that  the </a:t>
            </a:r>
            <a:r>
              <a:rPr sz="1200" spc="-5" dirty="0">
                <a:latin typeface="Times New Roman"/>
                <a:cs typeface="Times New Roman"/>
              </a:rPr>
              <a:t>intellectual </a:t>
            </a:r>
            <a:r>
              <a:rPr sz="1200" dirty="0">
                <a:latin typeface="Times New Roman"/>
                <a:cs typeface="Times New Roman"/>
              </a:rPr>
              <a:t>property of </a:t>
            </a:r>
            <a:r>
              <a:rPr sz="1200" spc="-5" dirty="0">
                <a:latin typeface="Times New Roman"/>
                <a:cs typeface="Times New Roman"/>
              </a:rPr>
              <a:t>employers and clients is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protected.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Computer misuse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 algn="just">
              <a:lnSpc>
                <a:spcPct val="1439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engineers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should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their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technical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skills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misuse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people’s  computers.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Computer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misuse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ranges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relatively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trivial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(game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playing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  employer’s </a:t>
            </a:r>
            <a:r>
              <a:rPr sz="1200" dirty="0">
                <a:latin typeface="Times New Roman"/>
                <a:cs typeface="Times New Roman"/>
              </a:rPr>
              <a:t>machine, </a:t>
            </a:r>
            <a:r>
              <a:rPr sz="1200" spc="-5" dirty="0">
                <a:latin typeface="Times New Roman"/>
                <a:cs typeface="Times New Roman"/>
              </a:rPr>
              <a:t>say) </a:t>
            </a:r>
            <a:r>
              <a:rPr sz="1200" dirty="0">
                <a:latin typeface="Times New Roman"/>
                <a:cs typeface="Times New Roman"/>
              </a:rPr>
              <a:t>to extremely serious (dissemination of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viruses).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ACM/IEEE Code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Ethics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professional </a:t>
            </a:r>
            <a:r>
              <a:rPr sz="1200" dirty="0">
                <a:latin typeface="Times New Roman"/>
                <a:cs typeface="Times New Roman"/>
              </a:rPr>
              <a:t>societies in the </a:t>
            </a:r>
            <a:r>
              <a:rPr sz="1200" spc="-5" dirty="0">
                <a:latin typeface="Times New Roman"/>
                <a:cs typeface="Times New Roman"/>
              </a:rPr>
              <a:t>US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cooperated </a:t>
            </a:r>
            <a:r>
              <a:rPr sz="1200" dirty="0">
                <a:latin typeface="Times New Roman"/>
                <a:cs typeface="Times New Roman"/>
              </a:rPr>
              <a:t>to produce a code of </a:t>
            </a:r>
            <a:r>
              <a:rPr sz="1200" spc="-5" dirty="0">
                <a:latin typeface="Times New Roman"/>
                <a:cs typeface="Times New Roman"/>
              </a:rPr>
              <a:t>ethical  practice.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Members </a:t>
            </a:r>
            <a:r>
              <a:rPr sz="1200" dirty="0">
                <a:latin typeface="Times New Roman"/>
                <a:cs typeface="Times New Roman"/>
              </a:rPr>
              <a:t>of these </a:t>
            </a:r>
            <a:r>
              <a:rPr sz="1200" spc="-5" dirty="0">
                <a:latin typeface="Times New Roman"/>
                <a:cs typeface="Times New Roman"/>
              </a:rPr>
              <a:t>organisations sign </a:t>
            </a:r>
            <a:r>
              <a:rPr sz="1200" dirty="0">
                <a:latin typeface="Times New Roman"/>
                <a:cs typeface="Times New Roman"/>
              </a:rPr>
              <a:t>up to the code of </a:t>
            </a:r>
            <a:r>
              <a:rPr sz="1200" spc="-5" dirty="0">
                <a:latin typeface="Times New Roman"/>
                <a:cs typeface="Times New Roman"/>
              </a:rPr>
              <a:t>practice when </a:t>
            </a:r>
            <a:r>
              <a:rPr sz="1200" spc="5" dirty="0">
                <a:latin typeface="Times New Roman"/>
                <a:cs typeface="Times New Roman"/>
              </a:rPr>
              <a:t>they</a:t>
            </a:r>
            <a:r>
              <a:rPr sz="1200" dirty="0">
                <a:latin typeface="Times New Roman"/>
                <a:cs typeface="Times New Roman"/>
              </a:rPr>
              <a:t> join.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77F8DFF3-9837-42F6-A18B-CE2327073A84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4973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4471" cy="501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43800"/>
              </a:lnSpc>
              <a:spcBef>
                <a:spcPts val="13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Code </a:t>
            </a:r>
            <a:r>
              <a:rPr sz="1200" spc="-5" dirty="0">
                <a:latin typeface="Times New Roman"/>
                <a:cs typeface="Times New Roman"/>
              </a:rPr>
              <a:t>contains eight </a:t>
            </a:r>
            <a:r>
              <a:rPr sz="1200" dirty="0">
                <a:latin typeface="Times New Roman"/>
                <a:cs typeface="Times New Roman"/>
              </a:rPr>
              <a:t>Principles </a:t>
            </a:r>
            <a:r>
              <a:rPr sz="1200" spc="-5" dirty="0">
                <a:latin typeface="Times New Roman"/>
                <a:cs typeface="Times New Roman"/>
              </a:rPr>
              <a:t>related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behaviour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and decisions </a:t>
            </a:r>
            <a:r>
              <a:rPr sz="1200" dirty="0">
                <a:latin typeface="Times New Roman"/>
                <a:cs typeface="Times New Roman"/>
              </a:rPr>
              <a:t>made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professional software engineers, </a:t>
            </a:r>
            <a:r>
              <a:rPr sz="1200" dirty="0">
                <a:latin typeface="Times New Roman"/>
                <a:cs typeface="Times New Roman"/>
              </a:rPr>
              <a:t>including </a:t>
            </a:r>
            <a:r>
              <a:rPr sz="1200" spc="-5" dirty="0">
                <a:latin typeface="Times New Roman"/>
                <a:cs typeface="Times New Roman"/>
              </a:rPr>
              <a:t>practitioners, educators, managers,  supervisors and </a:t>
            </a:r>
            <a:r>
              <a:rPr sz="1200" dirty="0">
                <a:latin typeface="Times New Roman"/>
                <a:cs typeface="Times New Roman"/>
              </a:rPr>
              <a:t>policy makers, </a:t>
            </a:r>
            <a:r>
              <a:rPr sz="1200" spc="-1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well as trainees and students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profession.</a:t>
            </a:r>
            <a:endParaRPr sz="1200">
              <a:latin typeface="Times New Roman"/>
              <a:cs typeface="Times New Roman"/>
            </a:endParaRPr>
          </a:p>
          <a:p>
            <a:pPr marL="50800" algn="just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ACM/IEEE Code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Ethics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Engineering </a:t>
            </a:r>
            <a:r>
              <a:rPr sz="1200" dirty="0">
                <a:latin typeface="Times New Roman"/>
                <a:cs typeface="Times New Roman"/>
              </a:rPr>
              <a:t>Code of </a:t>
            </a:r>
            <a:r>
              <a:rPr sz="1200" spc="-5" dirty="0">
                <a:latin typeface="Times New Roman"/>
                <a:cs typeface="Times New Roman"/>
              </a:rPr>
              <a:t>Ethics and Professional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Practice</a:t>
            </a:r>
            <a:endParaRPr sz="120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ACM/IEEE-CS Joint Task Force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Software Engineering Ethics and Professional  Practices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PREAMBLE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short </a:t>
            </a:r>
            <a:r>
              <a:rPr sz="1200" spc="-5" dirty="0">
                <a:latin typeface="Times New Roman"/>
                <a:cs typeface="Times New Roman"/>
              </a:rPr>
              <a:t>version </a:t>
            </a:r>
            <a:r>
              <a:rPr sz="1200" dirty="0">
                <a:latin typeface="Times New Roman"/>
                <a:cs typeface="Times New Roman"/>
              </a:rPr>
              <a:t>of the code </a:t>
            </a:r>
            <a:r>
              <a:rPr sz="1200" spc="-5" dirty="0">
                <a:latin typeface="Times New Roman"/>
                <a:cs typeface="Times New Roman"/>
              </a:rPr>
              <a:t>summarizes aspirations 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high level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abstraction;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clauses </a:t>
            </a:r>
            <a:r>
              <a:rPr sz="1200" dirty="0">
                <a:latin typeface="Times New Roman"/>
                <a:cs typeface="Times New Roman"/>
              </a:rPr>
              <a:t>that are included in the full </a:t>
            </a:r>
            <a:r>
              <a:rPr sz="1200" spc="-5" dirty="0">
                <a:latin typeface="Times New Roman"/>
                <a:cs typeface="Times New Roman"/>
              </a:rPr>
              <a:t>version give examples and details </a:t>
            </a:r>
            <a:r>
              <a:rPr sz="1200" dirty="0">
                <a:latin typeface="Times New Roman"/>
                <a:cs typeface="Times New Roman"/>
              </a:rPr>
              <a:t>of how these  </a:t>
            </a:r>
            <a:r>
              <a:rPr sz="1200" spc="-5" dirty="0">
                <a:latin typeface="Times New Roman"/>
                <a:cs typeface="Times New Roman"/>
              </a:rPr>
              <a:t>aspirations </a:t>
            </a:r>
            <a:r>
              <a:rPr sz="1200" dirty="0">
                <a:latin typeface="Times New Roman"/>
                <a:cs typeface="Times New Roman"/>
              </a:rPr>
              <a:t>change the way </a:t>
            </a:r>
            <a:r>
              <a:rPr sz="1200" spc="-5" dirty="0">
                <a:latin typeface="Times New Roman"/>
                <a:cs typeface="Times New Roman"/>
              </a:rPr>
              <a:t>we act as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engineering professionals. </a:t>
            </a:r>
            <a:r>
              <a:rPr sz="1200" dirty="0">
                <a:latin typeface="Times New Roman"/>
                <a:cs typeface="Times New Roman"/>
              </a:rPr>
              <a:t>Without the  </a:t>
            </a:r>
            <a:r>
              <a:rPr sz="1200" spc="-5" dirty="0">
                <a:latin typeface="Times New Roman"/>
                <a:cs typeface="Times New Roman"/>
              </a:rPr>
              <a:t>aspirations,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details </a:t>
            </a:r>
            <a:r>
              <a:rPr sz="1200" dirty="0">
                <a:latin typeface="Times New Roman"/>
                <a:cs typeface="Times New Roman"/>
              </a:rPr>
              <a:t>can become </a:t>
            </a:r>
            <a:r>
              <a:rPr sz="1200" spc="-5" dirty="0">
                <a:latin typeface="Times New Roman"/>
                <a:cs typeface="Times New Roman"/>
              </a:rPr>
              <a:t>legalistic </a:t>
            </a:r>
            <a:r>
              <a:rPr sz="1200" dirty="0">
                <a:latin typeface="Times New Roman"/>
                <a:cs typeface="Times New Roman"/>
              </a:rPr>
              <a:t>and tedious; without the </a:t>
            </a:r>
            <a:r>
              <a:rPr sz="1200" spc="-5" dirty="0">
                <a:latin typeface="Times New Roman"/>
                <a:cs typeface="Times New Roman"/>
              </a:rPr>
              <a:t>details,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aspirations can </a:t>
            </a:r>
            <a:r>
              <a:rPr sz="1200" dirty="0">
                <a:latin typeface="Times New Roman"/>
                <a:cs typeface="Times New Roman"/>
              </a:rPr>
              <a:t>become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sounding but </a:t>
            </a:r>
            <a:r>
              <a:rPr sz="1200" spc="-5" dirty="0">
                <a:latin typeface="Times New Roman"/>
                <a:cs typeface="Times New Roman"/>
              </a:rPr>
              <a:t>empty; together, </a:t>
            </a:r>
            <a:r>
              <a:rPr sz="1200" dirty="0">
                <a:latin typeface="Times New Roman"/>
                <a:cs typeface="Times New Roman"/>
              </a:rPr>
              <a:t>the aspirations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details form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cohesive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code.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9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engineers shall commit themselves </a:t>
            </a:r>
            <a:r>
              <a:rPr sz="1200" dirty="0">
                <a:latin typeface="Times New Roman"/>
                <a:cs typeface="Times New Roman"/>
              </a:rPr>
              <a:t>to making the </a:t>
            </a:r>
            <a:r>
              <a:rPr sz="1200" spc="-5" dirty="0">
                <a:latin typeface="Times New Roman"/>
                <a:cs typeface="Times New Roman"/>
              </a:rPr>
              <a:t>analysis, specification,  design, development, </a:t>
            </a:r>
            <a:r>
              <a:rPr sz="1200" dirty="0">
                <a:latin typeface="Times New Roman"/>
                <a:cs typeface="Times New Roman"/>
              </a:rPr>
              <a:t>testing </a:t>
            </a:r>
            <a:r>
              <a:rPr sz="1200" spc="-5" dirty="0">
                <a:latin typeface="Times New Roman"/>
                <a:cs typeface="Times New Roman"/>
              </a:rPr>
              <a:t>and maintenance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a beneficial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respected  </a:t>
            </a:r>
            <a:r>
              <a:rPr sz="1200" spc="-5" dirty="0">
                <a:latin typeface="Times New Roman"/>
                <a:cs typeface="Times New Roman"/>
              </a:rPr>
              <a:t>profession.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accordance </a:t>
            </a:r>
            <a:r>
              <a:rPr sz="1200" dirty="0">
                <a:latin typeface="Times New Roman"/>
                <a:cs typeface="Times New Roman"/>
              </a:rPr>
              <a:t>with their </a:t>
            </a:r>
            <a:r>
              <a:rPr sz="1200" spc="-5" dirty="0">
                <a:latin typeface="Times New Roman"/>
                <a:cs typeface="Times New Roman"/>
              </a:rPr>
              <a:t>commitment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health, </a:t>
            </a:r>
            <a:r>
              <a:rPr sz="1200" dirty="0">
                <a:latin typeface="Times New Roman"/>
                <a:cs typeface="Times New Roman"/>
              </a:rPr>
              <a:t>safety </a:t>
            </a:r>
            <a:r>
              <a:rPr sz="1200" spc="-5" dirty="0">
                <a:latin typeface="Times New Roman"/>
                <a:cs typeface="Times New Roman"/>
              </a:rPr>
              <a:t>and welfare </a:t>
            </a:r>
            <a:r>
              <a:rPr sz="1200" spc="5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the public, </a:t>
            </a:r>
            <a:r>
              <a:rPr sz="1200" spc="-5" dirty="0">
                <a:latin typeface="Times New Roman"/>
                <a:cs typeface="Times New Roman"/>
              </a:rPr>
              <a:t>software engineers shall </a:t>
            </a:r>
            <a:r>
              <a:rPr sz="1200" dirty="0">
                <a:latin typeface="Times New Roman"/>
                <a:cs typeface="Times New Roman"/>
              </a:rPr>
              <a:t>adhere to the following </a:t>
            </a:r>
            <a:r>
              <a:rPr sz="1200" spc="-5" dirty="0">
                <a:latin typeface="Times New Roman"/>
                <a:cs typeface="Times New Roman"/>
              </a:rPr>
              <a:t>Eight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Principles: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b="1" dirty="0">
                <a:latin typeface="Times New Roman"/>
                <a:cs typeface="Times New Roman"/>
              </a:rPr>
              <a:t>Ethical</a:t>
            </a:r>
            <a:r>
              <a:rPr sz="1200" b="1" spc="-5" dirty="0">
                <a:latin typeface="Times New Roman"/>
                <a:cs typeface="Times New Roman"/>
              </a:rPr>
              <a:t> principles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647" y="4091939"/>
            <a:ext cx="6926131" cy="1955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7052AFD5-693B-4289-9173-BD3903438780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954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568210"/>
            <a:ext cx="6486712" cy="38597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Times New Roman"/>
                <a:cs typeface="Times New Roman"/>
              </a:rPr>
              <a:t>1.3 </a:t>
            </a:r>
            <a:r>
              <a:rPr sz="1200" b="1" spc="-5" dirty="0">
                <a:latin typeface="Times New Roman"/>
                <a:cs typeface="Times New Roman"/>
              </a:rPr>
              <a:t>Case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Studies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personal </a:t>
            </a:r>
            <a:r>
              <a:rPr sz="1200" dirty="0">
                <a:latin typeface="Times New Roman"/>
                <a:cs typeface="Times New Roman"/>
              </a:rPr>
              <a:t>insulin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pump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An embedded system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insulin pump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diabetics </a:t>
            </a:r>
            <a:r>
              <a:rPr sz="1200" dirty="0">
                <a:latin typeface="Times New Roman"/>
                <a:cs typeface="Times New Roman"/>
              </a:rPr>
              <a:t>to maintain blood  </a:t>
            </a:r>
            <a:r>
              <a:rPr sz="1200" spc="-5" dirty="0">
                <a:latin typeface="Times New Roman"/>
                <a:cs typeface="Times New Roman"/>
              </a:rPr>
              <a:t>glucose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mental health </a:t>
            </a:r>
            <a:r>
              <a:rPr sz="1200" dirty="0">
                <a:latin typeface="Times New Roman"/>
                <a:cs typeface="Times New Roman"/>
              </a:rPr>
              <a:t>case patient </a:t>
            </a:r>
            <a:r>
              <a:rPr sz="1200" spc="-5" dirty="0">
                <a:latin typeface="Times New Roman"/>
                <a:cs typeface="Times New Roman"/>
              </a:rPr>
              <a:t>management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698500" marR="8890" lvl="1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system used </a:t>
            </a:r>
            <a:r>
              <a:rPr sz="1200" dirty="0">
                <a:latin typeface="Times New Roman"/>
                <a:cs typeface="Times New Roman"/>
              </a:rPr>
              <a:t>to maintain </a:t>
            </a:r>
            <a:r>
              <a:rPr sz="1200" spc="-5" dirty="0">
                <a:latin typeface="Times New Roman"/>
                <a:cs typeface="Times New Roman"/>
              </a:rPr>
              <a:t>records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people </a:t>
            </a:r>
            <a:r>
              <a:rPr sz="1200" dirty="0">
                <a:latin typeface="Times New Roman"/>
                <a:cs typeface="Times New Roman"/>
              </a:rPr>
              <a:t>receiving care for </a:t>
            </a:r>
            <a:r>
              <a:rPr sz="1200" spc="-5" dirty="0">
                <a:latin typeface="Times New Roman"/>
                <a:cs typeface="Times New Roman"/>
              </a:rPr>
              <a:t>mental </a:t>
            </a:r>
            <a:r>
              <a:rPr sz="1200" dirty="0">
                <a:latin typeface="Times New Roman"/>
                <a:cs typeface="Times New Roman"/>
              </a:rPr>
              <a:t>health  </a:t>
            </a:r>
            <a:r>
              <a:rPr sz="1200" spc="-5" dirty="0">
                <a:latin typeface="Times New Roman"/>
                <a:cs typeface="Times New Roman"/>
              </a:rPr>
              <a:t>problems.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wilderness </a:t>
            </a:r>
            <a:r>
              <a:rPr sz="1200" dirty="0">
                <a:latin typeface="Times New Roman"/>
                <a:cs typeface="Times New Roman"/>
              </a:rPr>
              <a:t>weather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station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data collection system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collects data about weather conditions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remote  areas.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469265" algn="l"/>
              </a:tabLst>
            </a:pPr>
            <a:r>
              <a:rPr sz="1200" b="1" dirty="0">
                <a:latin typeface="Times New Roman"/>
                <a:cs typeface="Times New Roman"/>
              </a:rPr>
              <a:t>1.3.1	</a:t>
            </a:r>
            <a:r>
              <a:rPr sz="1200" b="1" spc="-5" dirty="0">
                <a:latin typeface="Times New Roman"/>
                <a:cs typeface="Times New Roman"/>
              </a:rPr>
              <a:t>Insulin </a:t>
            </a:r>
            <a:r>
              <a:rPr sz="1200" b="1" spc="-10" dirty="0">
                <a:latin typeface="Times New Roman"/>
                <a:cs typeface="Times New Roman"/>
              </a:rPr>
              <a:t>Pump </a:t>
            </a:r>
            <a:r>
              <a:rPr sz="1200" b="1" spc="-5" dirty="0">
                <a:latin typeface="Times New Roman"/>
                <a:cs typeface="Times New Roman"/>
              </a:rPr>
              <a:t>Control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241300" marR="10795" indent="-228600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Collects data </a:t>
            </a:r>
            <a:r>
              <a:rPr sz="1200" dirty="0">
                <a:latin typeface="Times New Roman"/>
                <a:cs typeface="Times New Roman"/>
              </a:rPr>
              <a:t>from a blood </a:t>
            </a:r>
            <a:r>
              <a:rPr sz="1200" spc="-5" dirty="0">
                <a:latin typeface="Times New Roman"/>
                <a:cs typeface="Times New Roman"/>
              </a:rPr>
              <a:t>sugar </a:t>
            </a:r>
            <a:r>
              <a:rPr sz="1200" dirty="0">
                <a:latin typeface="Times New Roman"/>
                <a:cs typeface="Times New Roman"/>
              </a:rPr>
              <a:t>sensor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calculates the </a:t>
            </a:r>
            <a:r>
              <a:rPr sz="1200" spc="-5" dirty="0">
                <a:latin typeface="Times New Roman"/>
                <a:cs typeface="Times New Roman"/>
              </a:rPr>
              <a:t>amount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insulin </a:t>
            </a:r>
            <a:r>
              <a:rPr sz="1200" spc="-5" dirty="0">
                <a:latin typeface="Times New Roman"/>
                <a:cs typeface="Times New Roman"/>
              </a:rPr>
              <a:t>required  </a:t>
            </a:r>
            <a:r>
              <a:rPr sz="1200" dirty="0">
                <a:latin typeface="Times New Roman"/>
                <a:cs typeface="Times New Roman"/>
              </a:rPr>
              <a:t>to be</a:t>
            </a:r>
            <a:r>
              <a:rPr sz="1200" spc="-5" dirty="0">
                <a:latin typeface="Times New Roman"/>
                <a:cs typeface="Times New Roman"/>
              </a:rPr>
              <a:t> injected.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Calculation based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rate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blood </a:t>
            </a:r>
            <a:r>
              <a:rPr sz="1200" spc="-5" dirty="0">
                <a:latin typeface="Times New Roman"/>
                <a:cs typeface="Times New Roman"/>
              </a:rPr>
              <a:t>sugar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Sends signals </a:t>
            </a:r>
            <a:r>
              <a:rPr sz="1200" dirty="0">
                <a:latin typeface="Times New Roman"/>
                <a:cs typeface="Times New Roman"/>
              </a:rPr>
              <a:t>to a micro-pump to </a:t>
            </a:r>
            <a:r>
              <a:rPr sz="1200" spc="-5" dirty="0">
                <a:latin typeface="Times New Roman"/>
                <a:cs typeface="Times New Roman"/>
              </a:rPr>
              <a:t>deliver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correct </a:t>
            </a:r>
            <a:r>
              <a:rPr sz="1200" dirty="0">
                <a:latin typeface="Times New Roman"/>
                <a:cs typeface="Times New Roman"/>
              </a:rPr>
              <a:t>dose of insulin.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4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Safety-critical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as low </a:t>
            </a:r>
            <a:r>
              <a:rPr sz="1200" dirty="0">
                <a:latin typeface="Times New Roman"/>
                <a:cs typeface="Times New Roman"/>
              </a:rPr>
              <a:t>blood </a:t>
            </a:r>
            <a:r>
              <a:rPr sz="1200" spc="-5" dirty="0">
                <a:latin typeface="Times New Roman"/>
                <a:cs typeface="Times New Roman"/>
              </a:rPr>
              <a:t>sugars can </a:t>
            </a:r>
            <a:r>
              <a:rPr sz="1200" dirty="0">
                <a:latin typeface="Times New Roman"/>
                <a:cs typeface="Times New Roman"/>
              </a:rPr>
              <a:t>lead to </a:t>
            </a:r>
            <a:r>
              <a:rPr sz="1200" spc="-5" dirty="0">
                <a:latin typeface="Times New Roman"/>
                <a:cs typeface="Times New Roman"/>
              </a:rPr>
              <a:t>brain malfunctioning, </a:t>
            </a:r>
            <a:r>
              <a:rPr sz="1200" dirty="0">
                <a:latin typeface="Times New Roman"/>
                <a:cs typeface="Times New Roman"/>
              </a:rPr>
              <a:t>coma </a:t>
            </a:r>
            <a:r>
              <a:rPr sz="1200" spc="-5" dirty="0">
                <a:latin typeface="Times New Roman"/>
                <a:cs typeface="Times New Roman"/>
              </a:rPr>
              <a:t>and  death; high-blood </a:t>
            </a:r>
            <a:r>
              <a:rPr sz="1200" dirty="0">
                <a:latin typeface="Times New Roman"/>
                <a:cs typeface="Times New Roman"/>
              </a:rPr>
              <a:t>sugar </a:t>
            </a:r>
            <a:r>
              <a:rPr sz="1200" spc="-5" dirty="0">
                <a:latin typeface="Times New Roman"/>
                <a:cs typeface="Times New Roman"/>
              </a:rPr>
              <a:t>levels have </a:t>
            </a:r>
            <a:r>
              <a:rPr sz="1200" dirty="0">
                <a:latin typeface="Times New Roman"/>
                <a:cs typeface="Times New Roman"/>
              </a:rPr>
              <a:t>long-term </a:t>
            </a:r>
            <a:r>
              <a:rPr sz="1200" spc="-5" dirty="0">
                <a:latin typeface="Times New Roman"/>
                <a:cs typeface="Times New Roman"/>
              </a:rPr>
              <a:t>consequences such as eye and </a:t>
            </a:r>
            <a:r>
              <a:rPr sz="1200" dirty="0">
                <a:latin typeface="Times New Roman"/>
                <a:cs typeface="Times New Roman"/>
              </a:rPr>
              <a:t>kidney  </a:t>
            </a:r>
            <a:r>
              <a:rPr sz="1200" spc="-5" dirty="0">
                <a:latin typeface="Times New Roman"/>
                <a:cs typeface="Times New Roman"/>
              </a:rPr>
              <a:t>damage.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Insulin </a:t>
            </a:r>
            <a:r>
              <a:rPr sz="1200" b="1" spc="-10" dirty="0">
                <a:latin typeface="Times New Roman"/>
                <a:cs typeface="Times New Roman"/>
              </a:rPr>
              <a:t>Pump </a:t>
            </a:r>
            <a:r>
              <a:rPr sz="1200" b="1" dirty="0">
                <a:latin typeface="Times New Roman"/>
                <a:cs typeface="Times New Roman"/>
              </a:rPr>
              <a:t>Hardware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Architecture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2588" y="4301835"/>
            <a:ext cx="5029200" cy="1434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F88B2A18-9C58-4B51-819B-570EB88BAB63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0644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628477"/>
            <a:ext cx="2683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Activity model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the insulin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pump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004" y="3080991"/>
            <a:ext cx="6483724" cy="4087722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b="1" spc="-5" dirty="0">
                <a:latin typeface="Times New Roman"/>
                <a:cs typeface="Times New Roman"/>
              </a:rPr>
              <a:t>Essential High-Level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shall be available to </a:t>
            </a:r>
            <a:r>
              <a:rPr sz="1200" spc="-5" dirty="0">
                <a:latin typeface="Times New Roman"/>
                <a:cs typeface="Times New Roman"/>
              </a:rPr>
              <a:t>deliver </a:t>
            </a:r>
            <a:r>
              <a:rPr sz="1200" dirty="0">
                <a:latin typeface="Times New Roman"/>
                <a:cs typeface="Times New Roman"/>
              </a:rPr>
              <a:t>insulin </a:t>
            </a:r>
            <a:r>
              <a:rPr sz="1200" spc="-5" dirty="0">
                <a:latin typeface="Times New Roman"/>
                <a:cs typeface="Times New Roman"/>
              </a:rPr>
              <a:t>when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required.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shall perform reliably and deliver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correct amount </a:t>
            </a:r>
            <a:r>
              <a:rPr sz="1200" dirty="0">
                <a:latin typeface="Times New Roman"/>
                <a:cs typeface="Times New Roman"/>
              </a:rPr>
              <a:t>of insulin to  </a:t>
            </a:r>
            <a:r>
              <a:rPr sz="1200" spc="-5" dirty="0">
                <a:latin typeface="Times New Roman"/>
                <a:cs typeface="Times New Roman"/>
              </a:rPr>
              <a:t>counteract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current </a:t>
            </a:r>
            <a:r>
              <a:rPr sz="1200" dirty="0">
                <a:latin typeface="Times New Roman"/>
                <a:cs typeface="Times New Roman"/>
              </a:rPr>
              <a:t>level of blood </a:t>
            </a:r>
            <a:r>
              <a:rPr sz="1200" spc="-5" dirty="0">
                <a:latin typeface="Times New Roman"/>
                <a:cs typeface="Times New Roman"/>
              </a:rPr>
              <a:t>sugar.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therefore </a:t>
            </a:r>
            <a:r>
              <a:rPr sz="1200" dirty="0">
                <a:latin typeface="Times New Roman"/>
                <a:cs typeface="Times New Roman"/>
              </a:rPr>
              <a:t>be designed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implemented to </a:t>
            </a:r>
            <a:r>
              <a:rPr sz="1200" spc="-5" dirty="0">
                <a:latin typeface="Times New Roman"/>
                <a:cs typeface="Times New Roman"/>
              </a:rPr>
              <a:t>ensure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system  always meets </a:t>
            </a:r>
            <a:r>
              <a:rPr sz="120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Times New Roman"/>
                <a:cs typeface="Times New Roman"/>
              </a:rPr>
              <a:t>1.3.2 </a:t>
            </a:r>
            <a:r>
              <a:rPr sz="1200" b="1" spc="-5" dirty="0">
                <a:latin typeface="Times New Roman"/>
                <a:cs typeface="Times New Roman"/>
              </a:rPr>
              <a:t>A Patient Information System </a:t>
            </a:r>
            <a:r>
              <a:rPr sz="1200" b="1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Mental </a:t>
            </a:r>
            <a:r>
              <a:rPr sz="1200" b="1" dirty="0">
                <a:latin typeface="Times New Roman"/>
                <a:cs typeface="Times New Roman"/>
              </a:rPr>
              <a:t>Health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Care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patient information system </a:t>
            </a:r>
            <a:r>
              <a:rPr sz="1200" dirty="0">
                <a:latin typeface="Times New Roman"/>
                <a:cs typeface="Times New Roman"/>
              </a:rPr>
              <a:t>to support mental </a:t>
            </a:r>
            <a:r>
              <a:rPr sz="1200" spc="-5" dirty="0">
                <a:latin typeface="Times New Roman"/>
                <a:cs typeface="Times New Roman"/>
              </a:rPr>
              <a:t>health care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medical </a:t>
            </a:r>
            <a:r>
              <a:rPr sz="1200" dirty="0">
                <a:latin typeface="Times New Roman"/>
                <a:cs typeface="Times New Roman"/>
              </a:rPr>
              <a:t>information 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that maintains </a:t>
            </a:r>
            <a:r>
              <a:rPr sz="1200" spc="-5" dirty="0">
                <a:latin typeface="Times New Roman"/>
                <a:cs typeface="Times New Roman"/>
              </a:rPr>
              <a:t>information about patients suffering from </a:t>
            </a:r>
            <a:r>
              <a:rPr sz="1200" dirty="0">
                <a:latin typeface="Times New Roman"/>
                <a:cs typeface="Times New Roman"/>
              </a:rPr>
              <a:t>mental </a:t>
            </a:r>
            <a:r>
              <a:rPr sz="1200" spc="-5" dirty="0">
                <a:latin typeface="Times New Roman"/>
                <a:cs typeface="Times New Roman"/>
              </a:rPr>
              <a:t>health  problems </a:t>
            </a:r>
            <a:r>
              <a:rPr sz="1200" dirty="0">
                <a:latin typeface="Times New Roman"/>
                <a:cs typeface="Times New Roman"/>
              </a:rPr>
              <a:t>and the treatments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they have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received.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Most mental health </a:t>
            </a:r>
            <a:r>
              <a:rPr sz="1200" dirty="0">
                <a:latin typeface="Times New Roman"/>
                <a:cs typeface="Times New Roman"/>
              </a:rPr>
              <a:t>patients do not </a:t>
            </a:r>
            <a:r>
              <a:rPr sz="1200" spc="-5" dirty="0">
                <a:latin typeface="Times New Roman"/>
                <a:cs typeface="Times New Roman"/>
              </a:rPr>
              <a:t>require dedicated </a:t>
            </a:r>
            <a:r>
              <a:rPr sz="1200" dirty="0">
                <a:latin typeface="Times New Roman"/>
                <a:cs typeface="Times New Roman"/>
              </a:rPr>
              <a:t>hospital </a:t>
            </a:r>
            <a:r>
              <a:rPr sz="1200" spc="-5" dirty="0">
                <a:latin typeface="Times New Roman"/>
                <a:cs typeface="Times New Roman"/>
              </a:rPr>
              <a:t>treatment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need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attend specialist clinics </a:t>
            </a:r>
            <a:r>
              <a:rPr sz="1200" dirty="0">
                <a:latin typeface="Times New Roman"/>
                <a:cs typeface="Times New Roman"/>
              </a:rPr>
              <a:t>regularly where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5" dirty="0">
                <a:latin typeface="Times New Roman"/>
                <a:cs typeface="Times New Roman"/>
              </a:rPr>
              <a:t>meet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doctor </a:t>
            </a:r>
            <a:r>
              <a:rPr sz="1200" dirty="0">
                <a:latin typeface="Times New Roman"/>
                <a:cs typeface="Times New Roman"/>
              </a:rPr>
              <a:t>who has </a:t>
            </a:r>
            <a:r>
              <a:rPr sz="1200" spc="-5" dirty="0">
                <a:latin typeface="Times New Roman"/>
                <a:cs typeface="Times New Roman"/>
              </a:rPr>
              <a:t>detailed  knowledge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their </a:t>
            </a:r>
            <a:r>
              <a:rPr sz="1200" dirty="0">
                <a:latin typeface="Times New Roman"/>
                <a:cs typeface="Times New Roman"/>
              </a:rPr>
              <a:t>problems.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make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easier for patients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attend, </a:t>
            </a:r>
            <a:r>
              <a:rPr sz="1200" dirty="0">
                <a:latin typeface="Times New Roman"/>
                <a:cs typeface="Times New Roman"/>
              </a:rPr>
              <a:t>these clinics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not just run in hospitals. They  may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held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local medical practices </a:t>
            </a:r>
            <a:r>
              <a:rPr sz="1200" dirty="0">
                <a:latin typeface="Times New Roman"/>
                <a:cs typeface="Times New Roman"/>
              </a:rPr>
              <a:t>or community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centres.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82588" y="1002723"/>
            <a:ext cx="6038626" cy="191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A3AAC657-1021-41BE-932A-95FE1FE2B9E2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53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4648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568210"/>
            <a:ext cx="6485218" cy="35358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MHC-PMS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MHC-PMS (Mental Health Care-Patient Management System) is an information  system that is intended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clinics.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3800"/>
              </a:lnSpc>
              <a:spcBef>
                <a:spcPts val="9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makes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centralized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database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patient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information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designed  </a:t>
            </a:r>
            <a:r>
              <a:rPr sz="1200" dirty="0">
                <a:latin typeface="Times New Roman"/>
                <a:cs typeface="Times New Roman"/>
              </a:rPr>
              <a:t>to run on a </a:t>
            </a:r>
            <a:r>
              <a:rPr sz="1200" spc="-5" dirty="0">
                <a:latin typeface="Times New Roman"/>
                <a:cs typeface="Times New Roman"/>
              </a:rPr>
              <a:t>PC, so </a:t>
            </a:r>
            <a:r>
              <a:rPr sz="1200" dirty="0">
                <a:latin typeface="Times New Roman"/>
                <a:cs typeface="Times New Roman"/>
              </a:rPr>
              <a:t>that it 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accessed and </a:t>
            </a:r>
            <a:r>
              <a:rPr sz="1200" dirty="0">
                <a:latin typeface="Times New Roman"/>
                <a:cs typeface="Times New Roman"/>
              </a:rPr>
              <a:t>used </a:t>
            </a:r>
            <a:r>
              <a:rPr sz="1200" spc="-5" dirty="0">
                <a:latin typeface="Times New Roman"/>
                <a:cs typeface="Times New Roman"/>
              </a:rPr>
              <a:t>from sites </a:t>
            </a:r>
            <a:r>
              <a:rPr sz="1200" dirty="0">
                <a:latin typeface="Times New Roman"/>
                <a:cs typeface="Times New Roman"/>
              </a:rPr>
              <a:t>that do not have secure 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connectivity.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9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local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secure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access,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patient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information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database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download </a:t>
            </a:r>
            <a:r>
              <a:rPr sz="1200" spc="-5" dirty="0">
                <a:latin typeface="Times New Roman"/>
                <a:cs typeface="Times New Roman"/>
              </a:rPr>
              <a:t>and use </a:t>
            </a:r>
            <a:r>
              <a:rPr sz="1200" dirty="0">
                <a:latin typeface="Times New Roman"/>
                <a:cs typeface="Times New Roman"/>
              </a:rPr>
              <a:t>local copies of patient </a:t>
            </a:r>
            <a:r>
              <a:rPr sz="1200" spc="-5" dirty="0">
                <a:latin typeface="Times New Roman"/>
                <a:cs typeface="Times New Roman"/>
              </a:rPr>
              <a:t>records when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disconnected.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MHC-PMS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goals</a:t>
            </a:r>
            <a:endParaRPr sz="12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generate </a:t>
            </a:r>
            <a:r>
              <a:rPr sz="1200" dirty="0">
                <a:latin typeface="Times New Roman"/>
                <a:cs typeface="Times New Roman"/>
              </a:rPr>
              <a:t>management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allows health service managers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assess  performance against </a:t>
            </a:r>
            <a:r>
              <a:rPr sz="1200" dirty="0">
                <a:latin typeface="Times New Roman"/>
                <a:cs typeface="Times New Roman"/>
              </a:rPr>
              <a:t>local and </a:t>
            </a:r>
            <a:r>
              <a:rPr sz="1200" spc="-5" dirty="0">
                <a:latin typeface="Times New Roman"/>
                <a:cs typeface="Times New Roman"/>
              </a:rPr>
              <a:t>government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targets.</a:t>
            </a:r>
            <a:endParaRPr sz="1200">
              <a:latin typeface="Times New Roman"/>
              <a:cs typeface="Times New Roman"/>
            </a:endParaRPr>
          </a:p>
          <a:p>
            <a:pPr marL="12700" marR="64135">
              <a:lnSpc>
                <a:spcPct val="14330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provide medical </a:t>
            </a:r>
            <a:r>
              <a:rPr sz="1200" dirty="0">
                <a:latin typeface="Times New Roman"/>
                <a:cs typeface="Times New Roman"/>
              </a:rPr>
              <a:t>staff with timely information to support the </a:t>
            </a:r>
            <a:r>
              <a:rPr sz="1200" spc="-5" dirty="0">
                <a:latin typeface="Times New Roman"/>
                <a:cs typeface="Times New Roman"/>
              </a:rPr>
              <a:t>treatment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patients.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organization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MHC-PMS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004" y="5318587"/>
            <a:ext cx="6480735" cy="1100686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b="1" spc="-5" dirty="0">
                <a:latin typeface="Times New Roman"/>
                <a:cs typeface="Times New Roman"/>
              </a:rPr>
              <a:t>MHC-PMS Key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Features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Individual care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management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Clinicians can create </a:t>
            </a:r>
            <a:r>
              <a:rPr sz="1200" dirty="0">
                <a:latin typeface="Times New Roman"/>
                <a:cs typeface="Times New Roman"/>
              </a:rPr>
              <a:t>records for </a:t>
            </a:r>
            <a:r>
              <a:rPr sz="1200" spc="-5" dirty="0">
                <a:latin typeface="Times New Roman"/>
                <a:cs typeface="Times New Roman"/>
              </a:rPr>
              <a:t>patients, edit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system,  </a:t>
            </a:r>
            <a:r>
              <a:rPr sz="1200" dirty="0">
                <a:latin typeface="Times New Roman"/>
                <a:cs typeface="Times New Roman"/>
              </a:rPr>
              <a:t>view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patient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history,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supports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summaries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doctors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3647" y="3368733"/>
            <a:ext cx="5321449" cy="1785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AC352B0B-2E06-4817-8185-09BC69F2BAA5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54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9089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5965" cy="77343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698500" marR="8890" algn="just">
              <a:lnSpc>
                <a:spcPct val="144200"/>
              </a:lnSpc>
              <a:spcBef>
                <a:spcPts val="1255"/>
              </a:spcBef>
            </a:pP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quickly learn </a:t>
            </a:r>
            <a:r>
              <a:rPr sz="1200" spc="-5" dirty="0">
                <a:latin typeface="Times New Roman"/>
                <a:cs typeface="Times New Roman"/>
              </a:rPr>
              <a:t>about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key </a:t>
            </a:r>
            <a:r>
              <a:rPr sz="1200" spc="-5" dirty="0">
                <a:latin typeface="Times New Roman"/>
                <a:cs typeface="Times New Roman"/>
              </a:rPr>
              <a:t>problems and treatments </a:t>
            </a:r>
            <a:r>
              <a:rPr sz="1200" dirty="0">
                <a:latin typeface="Times New Roman"/>
                <a:cs typeface="Times New Roman"/>
              </a:rPr>
              <a:t>that have been  </a:t>
            </a:r>
            <a:r>
              <a:rPr sz="1200" spc="-5" dirty="0">
                <a:latin typeface="Times New Roman"/>
                <a:cs typeface="Times New Roman"/>
              </a:rPr>
              <a:t>prescribed.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Patient </a:t>
            </a:r>
            <a:r>
              <a:rPr sz="1200" dirty="0">
                <a:latin typeface="Times New Roman"/>
                <a:cs typeface="Times New Roman"/>
              </a:rPr>
              <a:t>monitoring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monitors the </a:t>
            </a:r>
            <a:r>
              <a:rPr sz="1200" spc="-5" dirty="0">
                <a:latin typeface="Times New Roman"/>
                <a:cs typeface="Times New Roman"/>
              </a:rPr>
              <a:t>records </a:t>
            </a:r>
            <a:r>
              <a:rPr sz="1200" dirty="0">
                <a:latin typeface="Times New Roman"/>
                <a:cs typeface="Times New Roman"/>
              </a:rPr>
              <a:t>of patients that are </a:t>
            </a:r>
            <a:r>
              <a:rPr sz="1200" spc="-5" dirty="0">
                <a:latin typeface="Times New Roman"/>
                <a:cs typeface="Times New Roman"/>
              </a:rPr>
              <a:t>involved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treatment and  issues warnings </a:t>
            </a:r>
            <a:r>
              <a:rPr sz="1200" dirty="0">
                <a:latin typeface="Times New Roman"/>
                <a:cs typeface="Times New Roman"/>
              </a:rPr>
              <a:t>if possible </a:t>
            </a:r>
            <a:r>
              <a:rPr sz="1200" spc="-5" dirty="0">
                <a:latin typeface="Times New Roman"/>
                <a:cs typeface="Times New Roman"/>
              </a:rPr>
              <a:t>problems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detected.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Administrative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reporting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43700"/>
              </a:lnSpc>
              <a:spcBef>
                <a:spcPts val="7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generates </a:t>
            </a:r>
            <a:r>
              <a:rPr sz="1200" dirty="0">
                <a:latin typeface="Times New Roman"/>
                <a:cs typeface="Times New Roman"/>
              </a:rPr>
              <a:t>monthly </a:t>
            </a:r>
            <a:r>
              <a:rPr sz="1200" spc="-5" dirty="0">
                <a:latin typeface="Times New Roman"/>
                <a:cs typeface="Times New Roman"/>
              </a:rPr>
              <a:t>management </a:t>
            </a:r>
            <a:r>
              <a:rPr sz="1200" dirty="0">
                <a:latin typeface="Times New Roman"/>
                <a:cs typeface="Times New Roman"/>
              </a:rPr>
              <a:t>reports showing the number of  </a:t>
            </a:r>
            <a:r>
              <a:rPr sz="1200" spc="-5" dirty="0">
                <a:latin typeface="Times New Roman"/>
                <a:cs typeface="Times New Roman"/>
              </a:rPr>
              <a:t>patients treated at each </a:t>
            </a:r>
            <a:r>
              <a:rPr sz="1200" dirty="0">
                <a:latin typeface="Times New Roman"/>
                <a:cs typeface="Times New Roman"/>
              </a:rPr>
              <a:t>clinic, the number of patients who </a:t>
            </a:r>
            <a:r>
              <a:rPr sz="1200" spc="-5" dirty="0">
                <a:latin typeface="Times New Roman"/>
                <a:cs typeface="Times New Roman"/>
              </a:rPr>
              <a:t>have entered and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left  </a:t>
            </a:r>
            <a:r>
              <a:rPr sz="1200" dirty="0">
                <a:latin typeface="Times New Roman"/>
                <a:cs typeface="Times New Roman"/>
              </a:rPr>
              <a:t>the care </a:t>
            </a:r>
            <a:r>
              <a:rPr sz="1200" spc="-5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number of patients </a:t>
            </a:r>
            <a:r>
              <a:rPr sz="1200" spc="-5" dirty="0">
                <a:latin typeface="Times New Roman"/>
                <a:cs typeface="Times New Roman"/>
              </a:rPr>
              <a:t>sectioned,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drugs prescribed and </a:t>
            </a:r>
            <a:r>
              <a:rPr sz="1200" dirty="0">
                <a:latin typeface="Times New Roman"/>
                <a:cs typeface="Times New Roman"/>
              </a:rPr>
              <a:t>their  </a:t>
            </a:r>
            <a:r>
              <a:rPr sz="1200" spc="-5" dirty="0">
                <a:latin typeface="Times New Roman"/>
                <a:cs typeface="Times New Roman"/>
              </a:rPr>
              <a:t>costs, etc.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MHC-PMS concerns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Privacy</a:t>
            </a:r>
            <a:endParaRPr sz="120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essential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patient information is confidential and is never </a:t>
            </a:r>
            <a:r>
              <a:rPr sz="1200" dirty="0">
                <a:latin typeface="Times New Roman"/>
                <a:cs typeface="Times New Roman"/>
              </a:rPr>
              <a:t>disclosed to  </a:t>
            </a:r>
            <a:r>
              <a:rPr sz="1200" spc="-5" dirty="0">
                <a:latin typeface="Times New Roman"/>
                <a:cs typeface="Times New Roman"/>
              </a:rPr>
              <a:t>anyone </a:t>
            </a:r>
            <a:r>
              <a:rPr sz="1200" dirty="0">
                <a:latin typeface="Times New Roman"/>
                <a:cs typeface="Times New Roman"/>
              </a:rPr>
              <a:t>apart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authorised </a:t>
            </a:r>
            <a:r>
              <a:rPr sz="1200" spc="-5" dirty="0">
                <a:latin typeface="Times New Roman"/>
                <a:cs typeface="Times New Roman"/>
              </a:rPr>
              <a:t>medical staff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patient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themselves.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Safety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mental illnesses cause patients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become suicidal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danger </a:t>
            </a:r>
            <a:r>
              <a:rPr sz="1200" dirty="0">
                <a:latin typeface="Times New Roman"/>
                <a:cs typeface="Times New Roman"/>
              </a:rPr>
              <a:t>to other  </a:t>
            </a:r>
            <a:r>
              <a:rPr sz="1200" spc="-5" dirty="0">
                <a:latin typeface="Times New Roman"/>
                <a:cs typeface="Times New Roman"/>
              </a:rPr>
              <a:t>people. Wherever </a:t>
            </a:r>
            <a:r>
              <a:rPr sz="1200" dirty="0">
                <a:latin typeface="Times New Roman"/>
                <a:cs typeface="Times New Roman"/>
              </a:rPr>
              <a:t>possible,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warn medical staff </a:t>
            </a:r>
            <a:r>
              <a:rPr sz="1200" dirty="0">
                <a:latin typeface="Times New Roman"/>
                <a:cs typeface="Times New Roman"/>
              </a:rPr>
              <a:t>about  potentially </a:t>
            </a:r>
            <a:r>
              <a:rPr sz="1200" spc="-5" dirty="0">
                <a:latin typeface="Times New Roman"/>
                <a:cs typeface="Times New Roman"/>
              </a:rPr>
              <a:t>suicidal </a:t>
            </a:r>
            <a:r>
              <a:rPr sz="1200" dirty="0">
                <a:latin typeface="Times New Roman"/>
                <a:cs typeface="Times New Roman"/>
              </a:rPr>
              <a:t>or dangerous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patients.</a:t>
            </a:r>
            <a:endParaRPr sz="1200">
              <a:latin typeface="Times New Roman"/>
              <a:cs typeface="Times New Roman"/>
            </a:endParaRPr>
          </a:p>
          <a:p>
            <a:pPr marL="698500" marR="9525" lvl="1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must be </a:t>
            </a:r>
            <a:r>
              <a:rPr sz="1200" spc="-5" dirty="0">
                <a:latin typeface="Times New Roman"/>
                <a:cs typeface="Times New Roman"/>
              </a:rPr>
              <a:t>available when needed otherwise </a:t>
            </a:r>
            <a:r>
              <a:rPr sz="1200" dirty="0">
                <a:latin typeface="Times New Roman"/>
                <a:cs typeface="Times New Roman"/>
              </a:rPr>
              <a:t>safety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compromised and </a:t>
            </a:r>
            <a:r>
              <a:rPr sz="1200" dirty="0">
                <a:latin typeface="Times New Roman"/>
                <a:cs typeface="Times New Roman"/>
              </a:rPr>
              <a:t>it may be impossible to </a:t>
            </a:r>
            <a:r>
              <a:rPr sz="1200" spc="-5" dirty="0">
                <a:latin typeface="Times New Roman"/>
                <a:cs typeface="Times New Roman"/>
              </a:rPr>
              <a:t>prescribe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correct </a:t>
            </a:r>
            <a:r>
              <a:rPr sz="1200" dirty="0">
                <a:latin typeface="Times New Roman"/>
                <a:cs typeface="Times New Roman"/>
              </a:rPr>
              <a:t>medication to  </a:t>
            </a:r>
            <a:r>
              <a:rPr sz="1200" spc="-5" dirty="0">
                <a:latin typeface="Times New Roman"/>
                <a:cs typeface="Times New Roman"/>
              </a:rPr>
              <a:t>patients.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200" b="1" dirty="0">
                <a:latin typeface="Times New Roman"/>
                <a:cs typeface="Times New Roman"/>
              </a:rPr>
              <a:t>1.3.3 </a:t>
            </a:r>
            <a:r>
              <a:rPr sz="1200" b="1" spc="-5" dirty="0">
                <a:latin typeface="Times New Roman"/>
                <a:cs typeface="Times New Roman"/>
              </a:rPr>
              <a:t>Wilderness Weather </a:t>
            </a:r>
            <a:r>
              <a:rPr sz="1200" b="1" dirty="0">
                <a:latin typeface="Times New Roman"/>
                <a:cs typeface="Times New Roman"/>
              </a:rPr>
              <a:t>Station</a:t>
            </a:r>
            <a:endParaRPr sz="1200">
              <a:latin typeface="Times New Roman"/>
              <a:cs typeface="Times New Roman"/>
            </a:endParaRPr>
          </a:p>
          <a:p>
            <a:pPr marL="241300" marR="10795" indent="-228600" algn="just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government </a:t>
            </a:r>
            <a:r>
              <a:rPr sz="1200" dirty="0">
                <a:latin typeface="Times New Roman"/>
                <a:cs typeface="Times New Roman"/>
              </a:rPr>
              <a:t>of a country with large areas of </a:t>
            </a:r>
            <a:r>
              <a:rPr sz="1200" spc="-5" dirty="0">
                <a:latin typeface="Times New Roman"/>
                <a:cs typeface="Times New Roman"/>
              </a:rPr>
              <a:t>wilderness </a:t>
            </a:r>
            <a:r>
              <a:rPr sz="1200" dirty="0">
                <a:latin typeface="Times New Roman"/>
                <a:cs typeface="Times New Roman"/>
              </a:rPr>
              <a:t>decides to deploy several  </a:t>
            </a:r>
            <a:r>
              <a:rPr sz="1200" spc="-5" dirty="0">
                <a:latin typeface="Times New Roman"/>
                <a:cs typeface="Times New Roman"/>
              </a:rPr>
              <a:t>hundred weather </a:t>
            </a:r>
            <a:r>
              <a:rPr sz="1200" dirty="0">
                <a:latin typeface="Times New Roman"/>
                <a:cs typeface="Times New Roman"/>
              </a:rPr>
              <a:t>stations in </a:t>
            </a:r>
            <a:r>
              <a:rPr sz="1200" spc="-5" dirty="0">
                <a:latin typeface="Times New Roman"/>
                <a:cs typeface="Times New Roman"/>
              </a:rPr>
              <a:t>remote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areas.</a:t>
            </a:r>
            <a:endParaRPr sz="12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43300"/>
              </a:lnSpc>
              <a:spcBef>
                <a:spcPts val="9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Weather </a:t>
            </a:r>
            <a:r>
              <a:rPr sz="1200" dirty="0">
                <a:latin typeface="Times New Roman"/>
                <a:cs typeface="Times New Roman"/>
              </a:rPr>
              <a:t>stations </a:t>
            </a:r>
            <a:r>
              <a:rPr sz="1200" spc="-5" dirty="0">
                <a:latin typeface="Times New Roman"/>
                <a:cs typeface="Times New Roman"/>
              </a:rPr>
              <a:t>collect data from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instruments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measure temperature and  pressure, sunshine, rainfall, </a:t>
            </a:r>
            <a:r>
              <a:rPr sz="1200" dirty="0">
                <a:latin typeface="Times New Roman"/>
                <a:cs typeface="Times New Roman"/>
              </a:rPr>
              <a:t>wind </a:t>
            </a:r>
            <a:r>
              <a:rPr sz="1200" spc="-5" dirty="0">
                <a:latin typeface="Times New Roman"/>
                <a:cs typeface="Times New Roman"/>
              </a:rPr>
              <a:t>speed and </a:t>
            </a:r>
            <a:r>
              <a:rPr sz="1200" dirty="0">
                <a:latin typeface="Times New Roman"/>
                <a:cs typeface="Times New Roman"/>
              </a:rPr>
              <a:t>wind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direction.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43600"/>
              </a:lnSpc>
              <a:spcBef>
                <a:spcPts val="9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weather </a:t>
            </a:r>
            <a:r>
              <a:rPr sz="1200" dirty="0">
                <a:latin typeface="Times New Roman"/>
                <a:cs typeface="Times New Roman"/>
              </a:rPr>
              <a:t>station </a:t>
            </a:r>
            <a:r>
              <a:rPr sz="1200" spc="-5" dirty="0">
                <a:latin typeface="Times New Roman"/>
                <a:cs typeface="Times New Roman"/>
              </a:rPr>
              <a:t>includes </a:t>
            </a:r>
            <a:r>
              <a:rPr sz="1200" dirty="0">
                <a:latin typeface="Times New Roman"/>
                <a:cs typeface="Times New Roman"/>
              </a:rPr>
              <a:t>a number of instruments that </a:t>
            </a:r>
            <a:r>
              <a:rPr sz="1200" spc="-5" dirty="0">
                <a:latin typeface="Times New Roman"/>
                <a:cs typeface="Times New Roman"/>
              </a:rPr>
              <a:t>measure </a:t>
            </a:r>
            <a:r>
              <a:rPr sz="1200" dirty="0">
                <a:latin typeface="Times New Roman"/>
                <a:cs typeface="Times New Roman"/>
              </a:rPr>
              <a:t>weather  </a:t>
            </a:r>
            <a:r>
              <a:rPr sz="1200" spc="-5" dirty="0">
                <a:latin typeface="Times New Roman"/>
                <a:cs typeface="Times New Roman"/>
              </a:rPr>
              <a:t>parameters such as </a:t>
            </a:r>
            <a:r>
              <a:rPr sz="1200" dirty="0">
                <a:latin typeface="Times New Roman"/>
                <a:cs typeface="Times New Roman"/>
              </a:rPr>
              <a:t>the wind </a:t>
            </a:r>
            <a:r>
              <a:rPr sz="1200" spc="-5" dirty="0">
                <a:latin typeface="Times New Roman"/>
                <a:cs typeface="Times New Roman"/>
              </a:rPr>
              <a:t>speed and direction,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ground and air  temperatures,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barometric pressure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rainfall over </a:t>
            </a:r>
            <a:r>
              <a:rPr sz="1200" dirty="0">
                <a:latin typeface="Times New Roman"/>
                <a:cs typeface="Times New Roman"/>
              </a:rPr>
              <a:t>a 24-hour period. 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instruments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controlled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takes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9B4CC598-EFFC-4E18-B6D5-E997E609415D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607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1482" cy="1237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698500" marR="5080">
              <a:lnSpc>
                <a:spcPct val="144200"/>
              </a:lnSpc>
              <a:spcBef>
                <a:spcPts val="1255"/>
              </a:spcBef>
            </a:pPr>
            <a:r>
              <a:rPr sz="1200" spc="-5" dirty="0">
                <a:latin typeface="Times New Roman"/>
                <a:cs typeface="Times New Roman"/>
              </a:rPr>
              <a:t>parameter readings </a:t>
            </a:r>
            <a:r>
              <a:rPr sz="1200" dirty="0">
                <a:latin typeface="Times New Roman"/>
                <a:cs typeface="Times New Roman"/>
              </a:rPr>
              <a:t>periodically </a:t>
            </a:r>
            <a:r>
              <a:rPr sz="1200" spc="-5" dirty="0">
                <a:latin typeface="Times New Roman"/>
                <a:cs typeface="Times New Roman"/>
              </a:rPr>
              <a:t>and manages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collected from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instruments.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Weather Station’s Environment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4" y="2521960"/>
            <a:ext cx="6485218" cy="516455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115820">
              <a:lnSpc>
                <a:spcPct val="100000"/>
              </a:lnSpc>
              <a:spcBef>
                <a:spcPts val="820"/>
              </a:spcBef>
            </a:pPr>
            <a:r>
              <a:rPr sz="1200" spc="-5" dirty="0">
                <a:latin typeface="Times New Roman"/>
                <a:cs typeface="Times New Roman"/>
              </a:rPr>
              <a:t>Weather information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weather </a:t>
            </a:r>
            <a:r>
              <a:rPr sz="1200" dirty="0">
                <a:latin typeface="Times New Roman"/>
                <a:cs typeface="Times New Roman"/>
              </a:rPr>
              <a:t>station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469900" marR="10160">
              <a:lnSpc>
                <a:spcPts val="2080"/>
              </a:lnSpc>
              <a:spcBef>
                <a:spcPts val="160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responsible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collecting weather </a:t>
            </a:r>
            <a:r>
              <a:rPr sz="1200" dirty="0">
                <a:latin typeface="Times New Roman"/>
                <a:cs typeface="Times New Roman"/>
              </a:rPr>
              <a:t>data, </a:t>
            </a:r>
            <a:r>
              <a:rPr sz="1200" spc="-5" dirty="0">
                <a:latin typeface="Times New Roman"/>
                <a:cs typeface="Times New Roman"/>
              </a:rPr>
              <a:t>carrying </a:t>
            </a:r>
            <a:r>
              <a:rPr sz="1200" dirty="0">
                <a:latin typeface="Times New Roman"/>
                <a:cs typeface="Times New Roman"/>
              </a:rPr>
              <a:t>out some </a:t>
            </a:r>
            <a:r>
              <a:rPr sz="1200" spc="-5" dirty="0">
                <a:latin typeface="Times New Roman"/>
                <a:cs typeface="Times New Roman"/>
              </a:rPr>
              <a:t>initial data  processing and </a:t>
            </a:r>
            <a:r>
              <a:rPr sz="1200" dirty="0">
                <a:latin typeface="Times New Roman"/>
                <a:cs typeface="Times New Roman"/>
              </a:rPr>
              <a:t>transmitting it to 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management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management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archiving system</a:t>
            </a:r>
            <a:endParaRPr sz="1200">
              <a:latin typeface="Times New Roman"/>
              <a:cs typeface="Times New Roman"/>
            </a:endParaRPr>
          </a:p>
          <a:p>
            <a:pPr marL="469900" marR="5080">
              <a:lnSpc>
                <a:spcPts val="2080"/>
              </a:lnSpc>
              <a:spcBef>
                <a:spcPts val="160"/>
              </a:spcBef>
            </a:pP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collects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wilderness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weather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stations,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carries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out  </a:t>
            </a:r>
            <a:r>
              <a:rPr sz="1200" spc="-5" dirty="0">
                <a:latin typeface="Times New Roman"/>
                <a:cs typeface="Times New Roman"/>
              </a:rPr>
              <a:t>data processing and analysis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archives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data.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station </a:t>
            </a:r>
            <a:r>
              <a:rPr sz="1200" spc="-5" dirty="0">
                <a:latin typeface="Times New Roman"/>
                <a:cs typeface="Times New Roman"/>
              </a:rPr>
              <a:t>maintenance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endParaRPr sz="1200">
              <a:latin typeface="Times New Roman"/>
              <a:cs typeface="Times New Roman"/>
            </a:endParaRPr>
          </a:p>
          <a:p>
            <a:pPr marL="469900" marR="7620">
              <a:lnSpc>
                <a:spcPct val="1433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system can communicate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satellite </a:t>
            </a:r>
            <a:r>
              <a:rPr sz="1200" dirty="0">
                <a:latin typeface="Times New Roman"/>
                <a:cs typeface="Times New Roman"/>
              </a:rPr>
              <a:t>with all </a:t>
            </a:r>
            <a:r>
              <a:rPr sz="1200" spc="-5" dirty="0">
                <a:latin typeface="Times New Roman"/>
                <a:cs typeface="Times New Roman"/>
              </a:rPr>
              <a:t>wilderness weather </a:t>
            </a:r>
            <a:r>
              <a:rPr sz="1200" dirty="0">
                <a:latin typeface="Times New Roman"/>
                <a:cs typeface="Times New Roman"/>
              </a:rPr>
              <a:t>stations </a:t>
            </a:r>
            <a:r>
              <a:rPr sz="1200" spc="-5" dirty="0">
                <a:latin typeface="Times New Roman"/>
                <a:cs typeface="Times New Roman"/>
              </a:rPr>
              <a:t>to  </a:t>
            </a:r>
            <a:r>
              <a:rPr sz="1200" dirty="0">
                <a:latin typeface="Times New Roman"/>
                <a:cs typeface="Times New Roman"/>
              </a:rPr>
              <a:t>monitor the </a:t>
            </a:r>
            <a:r>
              <a:rPr sz="1200" spc="-5" dirty="0">
                <a:latin typeface="Times New Roman"/>
                <a:cs typeface="Times New Roman"/>
              </a:rPr>
              <a:t>health </a:t>
            </a:r>
            <a:r>
              <a:rPr sz="1200" dirty="0">
                <a:latin typeface="Times New Roman"/>
                <a:cs typeface="Times New Roman"/>
              </a:rPr>
              <a:t>of these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and provide reports of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problems.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Additional </a:t>
            </a:r>
            <a:r>
              <a:rPr sz="1200" b="1" spc="-5" dirty="0">
                <a:latin typeface="Times New Roman"/>
                <a:cs typeface="Times New Roman"/>
              </a:rPr>
              <a:t>software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functionality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44200"/>
              </a:lnSpc>
              <a:spcBef>
                <a:spcPts val="5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Monitor the </a:t>
            </a:r>
            <a:r>
              <a:rPr sz="1200" spc="-5" dirty="0">
                <a:latin typeface="Times New Roman"/>
                <a:cs typeface="Times New Roman"/>
              </a:rPr>
              <a:t>instruments, power and communication hardware and report </a:t>
            </a:r>
            <a:r>
              <a:rPr sz="1200" dirty="0">
                <a:latin typeface="Times New Roman"/>
                <a:cs typeface="Times New Roman"/>
              </a:rPr>
              <a:t>faults to the  </a:t>
            </a:r>
            <a:r>
              <a:rPr sz="1200" spc="-5" dirty="0">
                <a:latin typeface="Times New Roman"/>
                <a:cs typeface="Times New Roman"/>
              </a:rPr>
              <a:t>management system.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Manage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power, ensuring that </a:t>
            </a:r>
            <a:r>
              <a:rPr sz="1200" spc="-5" dirty="0">
                <a:latin typeface="Times New Roman"/>
                <a:cs typeface="Times New Roman"/>
              </a:rPr>
              <a:t>batteries </a:t>
            </a:r>
            <a:r>
              <a:rPr sz="1200" dirty="0">
                <a:latin typeface="Times New Roman"/>
                <a:cs typeface="Times New Roman"/>
              </a:rPr>
              <a:t>are charged </a:t>
            </a:r>
            <a:r>
              <a:rPr sz="1200" spc="-5" dirty="0">
                <a:latin typeface="Times New Roman"/>
                <a:cs typeface="Times New Roman"/>
              </a:rPr>
              <a:t>whenever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environmental </a:t>
            </a:r>
            <a:r>
              <a:rPr sz="1200" dirty="0">
                <a:latin typeface="Times New Roman"/>
                <a:cs typeface="Times New Roman"/>
              </a:rPr>
              <a:t>conditions </a:t>
            </a:r>
            <a:r>
              <a:rPr sz="1200" spc="-5" dirty="0">
                <a:latin typeface="Times New Roman"/>
                <a:cs typeface="Times New Roman"/>
              </a:rPr>
              <a:t>permit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generators </a:t>
            </a:r>
            <a:r>
              <a:rPr sz="1200" dirty="0">
                <a:latin typeface="Times New Roman"/>
                <a:cs typeface="Times New Roman"/>
              </a:rPr>
              <a:t>are shut down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potentially  </a:t>
            </a:r>
            <a:r>
              <a:rPr sz="1200" spc="-5" dirty="0">
                <a:latin typeface="Times New Roman"/>
                <a:cs typeface="Times New Roman"/>
              </a:rPr>
              <a:t>damaging weather </a:t>
            </a:r>
            <a:r>
              <a:rPr sz="1200" dirty="0">
                <a:latin typeface="Times New Roman"/>
                <a:cs typeface="Times New Roman"/>
              </a:rPr>
              <a:t>conditions, </a:t>
            </a:r>
            <a:r>
              <a:rPr sz="1200" spc="-5" dirty="0">
                <a:latin typeface="Times New Roman"/>
                <a:cs typeface="Times New Roman"/>
              </a:rPr>
              <a:t>such as high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wind.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Support dynamic reconfiguration where parts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replaced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new  versions and where </a:t>
            </a:r>
            <a:r>
              <a:rPr sz="1200" dirty="0">
                <a:latin typeface="Times New Roman"/>
                <a:cs typeface="Times New Roman"/>
              </a:rPr>
              <a:t>backup </a:t>
            </a:r>
            <a:r>
              <a:rPr sz="1200" spc="-5" dirty="0">
                <a:latin typeface="Times New Roman"/>
                <a:cs typeface="Times New Roman"/>
              </a:rPr>
              <a:t>instruments are switched </a:t>
            </a:r>
            <a:r>
              <a:rPr sz="1200" dirty="0">
                <a:latin typeface="Times New Roman"/>
                <a:cs typeface="Times New Roman"/>
              </a:rPr>
              <a:t>into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event </a:t>
            </a:r>
            <a:r>
              <a:rPr sz="120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system failure.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647" y="1361209"/>
            <a:ext cx="5041751" cy="1001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D3D72883-6D52-447F-B562-CB27553573C6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095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628477"/>
            <a:ext cx="1680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The Software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2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5AB75033-68C4-4E43-BB8E-AEC708C55A49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57</a:t>
            </a:fld>
            <a:endParaRPr spc="-20" dirty="0"/>
          </a:p>
        </p:txBody>
      </p:sp>
      <p:sp>
        <p:nvSpPr>
          <p:cNvPr id="7" name="object 7"/>
          <p:cNvSpPr txBox="1"/>
          <p:nvPr/>
        </p:nvSpPr>
        <p:spPr>
          <a:xfrm>
            <a:off x="1599004" y="813436"/>
            <a:ext cx="50941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  <a:tab pos="664845" algn="l"/>
                <a:tab pos="1587500" algn="l"/>
                <a:tab pos="2072005" algn="l"/>
                <a:tab pos="2512060" algn="l"/>
                <a:tab pos="3377565" algn="l"/>
                <a:tab pos="4198620" algn="l"/>
              </a:tabLst>
            </a:pPr>
            <a:r>
              <a:rPr sz="1200" spc="-5" dirty="0">
                <a:latin typeface="Times New Roman"/>
                <a:cs typeface="Times New Roman"/>
              </a:rPr>
              <a:t>A	struc</a:t>
            </a:r>
            <a:r>
              <a:rPr sz="1200" dirty="0">
                <a:latin typeface="Times New Roman"/>
                <a:cs typeface="Times New Roman"/>
              </a:rPr>
              <a:t>tur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	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t	of	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tivit</a:t>
            </a:r>
            <a:r>
              <a:rPr sz="1200" spc="-5" dirty="0">
                <a:latin typeface="Times New Roman"/>
                <a:cs typeface="Times New Roman"/>
              </a:rPr>
              <a:t>ies</a:t>
            </a:r>
            <a:r>
              <a:rPr sz="1200" dirty="0">
                <a:latin typeface="Times New Roman"/>
                <a:cs typeface="Times New Roman"/>
              </a:rPr>
              <a:t>	r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qui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d	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4412" y="813436"/>
            <a:ext cx="596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d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lop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71946" y="813436"/>
            <a:ext cx="1098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9003" y="929813"/>
            <a:ext cx="6484471" cy="710931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820"/>
              </a:spcBef>
            </a:pP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processes </a:t>
            </a:r>
            <a:r>
              <a:rPr sz="1200" dirty="0">
                <a:latin typeface="Times New Roman"/>
                <a:cs typeface="Times New Roman"/>
              </a:rPr>
              <a:t>but </a:t>
            </a:r>
            <a:r>
              <a:rPr sz="1200" spc="-5" dirty="0">
                <a:latin typeface="Times New Roman"/>
                <a:cs typeface="Times New Roman"/>
              </a:rPr>
              <a:t>all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involve: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– defining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should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do;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Design and </a:t>
            </a:r>
            <a:r>
              <a:rPr sz="1200" dirty="0">
                <a:latin typeface="Times New Roman"/>
                <a:cs typeface="Times New Roman"/>
              </a:rPr>
              <a:t>implementation – </a:t>
            </a:r>
            <a:r>
              <a:rPr sz="1200" spc="-5" dirty="0">
                <a:latin typeface="Times New Roman"/>
                <a:cs typeface="Times New Roman"/>
              </a:rPr>
              <a:t>defining </a:t>
            </a:r>
            <a:r>
              <a:rPr sz="1200" dirty="0">
                <a:latin typeface="Times New Roman"/>
                <a:cs typeface="Times New Roman"/>
              </a:rPr>
              <a:t>the organization of the </a:t>
            </a:r>
            <a:r>
              <a:rPr sz="1200" spc="-5" dirty="0">
                <a:latin typeface="Times New Roman"/>
                <a:cs typeface="Times New Roman"/>
              </a:rPr>
              <a:t>system and  implementing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system;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Validation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checking </a:t>
            </a:r>
            <a:r>
              <a:rPr sz="1200" dirty="0">
                <a:latin typeface="Times New Roman"/>
                <a:cs typeface="Times New Roman"/>
              </a:rPr>
              <a:t>that it does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the customer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wants;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Evolution – </a:t>
            </a:r>
            <a:r>
              <a:rPr sz="1200" spc="-5" dirty="0">
                <a:latin typeface="Times New Roman"/>
                <a:cs typeface="Times New Roman"/>
              </a:rPr>
              <a:t>changing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in response to </a:t>
            </a:r>
            <a:r>
              <a:rPr sz="1200" spc="-5" dirty="0">
                <a:latin typeface="Times New Roman"/>
                <a:cs typeface="Times New Roman"/>
              </a:rPr>
              <a:t>changing customer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needs.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software process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is an abstract representation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process.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presents a 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from some </a:t>
            </a:r>
            <a:r>
              <a:rPr sz="1200" spc="-5" dirty="0">
                <a:latin typeface="Times New Roman"/>
                <a:cs typeface="Times New Roman"/>
              </a:rPr>
              <a:t>particular perspective.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Software Process </a:t>
            </a:r>
            <a:r>
              <a:rPr sz="1200" b="1" dirty="0">
                <a:latin typeface="Times New Roman"/>
                <a:cs typeface="Times New Roman"/>
              </a:rPr>
              <a:t>Descriptions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800"/>
              </a:lnSpc>
              <a:spcBef>
                <a:spcPts val="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When </a:t>
            </a:r>
            <a:r>
              <a:rPr sz="1200" spc="-5" dirty="0">
                <a:latin typeface="Times New Roman"/>
                <a:cs typeface="Times New Roman"/>
              </a:rPr>
              <a:t>we describe and </a:t>
            </a:r>
            <a:r>
              <a:rPr sz="1200" dirty="0">
                <a:latin typeface="Times New Roman"/>
                <a:cs typeface="Times New Roman"/>
              </a:rPr>
              <a:t>discuss </a:t>
            </a:r>
            <a:r>
              <a:rPr sz="1200" spc="-5" dirty="0">
                <a:latin typeface="Times New Roman"/>
                <a:cs typeface="Times New Roman"/>
              </a:rPr>
              <a:t>processes, </a:t>
            </a:r>
            <a:r>
              <a:rPr sz="1200" dirty="0">
                <a:latin typeface="Times New Roman"/>
                <a:cs typeface="Times New Roman"/>
              </a:rPr>
              <a:t>we usually talk </a:t>
            </a:r>
            <a:r>
              <a:rPr sz="1200" spc="-5" dirty="0">
                <a:latin typeface="Times New Roman"/>
                <a:cs typeface="Times New Roman"/>
              </a:rPr>
              <a:t>about </a:t>
            </a:r>
            <a:r>
              <a:rPr sz="1200" dirty="0">
                <a:latin typeface="Times New Roman"/>
                <a:cs typeface="Times New Roman"/>
              </a:rPr>
              <a:t>the activities in these  </a:t>
            </a:r>
            <a:r>
              <a:rPr sz="1200" spc="-5" dirty="0">
                <a:latin typeface="Times New Roman"/>
                <a:cs typeface="Times New Roman"/>
              </a:rPr>
              <a:t>processes such as specifying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model, </a:t>
            </a:r>
            <a:r>
              <a:rPr sz="1200" spc="-5" dirty="0">
                <a:latin typeface="Times New Roman"/>
                <a:cs typeface="Times New Roman"/>
              </a:rPr>
              <a:t>designing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user interface, </a:t>
            </a:r>
            <a:r>
              <a:rPr sz="1200" dirty="0">
                <a:latin typeface="Times New Roman"/>
                <a:cs typeface="Times New Roman"/>
              </a:rPr>
              <a:t>etc.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ordering </a:t>
            </a:r>
            <a:r>
              <a:rPr sz="1200" dirty="0">
                <a:latin typeface="Times New Roman"/>
                <a:cs typeface="Times New Roman"/>
              </a:rPr>
              <a:t>of these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activities.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descriptions may </a:t>
            </a:r>
            <a:r>
              <a:rPr sz="1200" spc="-5" dirty="0">
                <a:latin typeface="Times New Roman"/>
                <a:cs typeface="Times New Roman"/>
              </a:rPr>
              <a:t>also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include: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Products</a:t>
            </a:r>
            <a:r>
              <a:rPr sz="1200" spc="-5" dirty="0">
                <a:latin typeface="Times New Roman"/>
                <a:cs typeface="Times New Roman"/>
              </a:rPr>
              <a:t>, which </a:t>
            </a:r>
            <a:r>
              <a:rPr sz="1200" dirty="0">
                <a:latin typeface="Times New Roman"/>
                <a:cs typeface="Times New Roman"/>
              </a:rPr>
              <a:t>are the </a:t>
            </a:r>
            <a:r>
              <a:rPr sz="1200" spc="-5" dirty="0">
                <a:latin typeface="Times New Roman"/>
                <a:cs typeface="Times New Roman"/>
              </a:rPr>
              <a:t>outcomes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activity;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Roles, </a:t>
            </a:r>
            <a:r>
              <a:rPr sz="1200" spc="-5" dirty="0">
                <a:latin typeface="Times New Roman"/>
                <a:cs typeface="Times New Roman"/>
              </a:rPr>
              <a:t>which reflect </a:t>
            </a:r>
            <a:r>
              <a:rPr sz="1200" dirty="0">
                <a:latin typeface="Times New Roman"/>
                <a:cs typeface="Times New Roman"/>
              </a:rPr>
              <a:t>the responsibilities of the </a:t>
            </a:r>
            <a:r>
              <a:rPr sz="1200" spc="-5" dirty="0">
                <a:latin typeface="Times New Roman"/>
                <a:cs typeface="Times New Roman"/>
              </a:rPr>
              <a:t>people </a:t>
            </a:r>
            <a:r>
              <a:rPr sz="1200" dirty="0">
                <a:latin typeface="Times New Roman"/>
                <a:cs typeface="Times New Roman"/>
              </a:rPr>
              <a:t>involved in the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process;</a:t>
            </a:r>
            <a:endParaRPr sz="1200">
              <a:latin typeface="Times New Roman"/>
              <a:cs typeface="Times New Roman"/>
            </a:endParaRPr>
          </a:p>
          <a:p>
            <a:pPr marL="698500" marR="6350" lvl="1" indent="-228600">
              <a:lnSpc>
                <a:spcPct val="144200"/>
              </a:lnSpc>
              <a:spcBef>
                <a:spcPts val="8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Pre- and post-conditions</a:t>
            </a:r>
            <a:r>
              <a:rPr sz="1200" spc="-5" dirty="0">
                <a:latin typeface="Times New Roman"/>
                <a:cs typeface="Times New Roman"/>
              </a:rPr>
              <a:t>, which are </a:t>
            </a:r>
            <a:r>
              <a:rPr sz="1200" dirty="0">
                <a:latin typeface="Times New Roman"/>
                <a:cs typeface="Times New Roman"/>
              </a:rPr>
              <a:t>statements that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true before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after</a:t>
            </a:r>
            <a:r>
              <a:rPr sz="1200" spc="-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activity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been </a:t>
            </a:r>
            <a:r>
              <a:rPr sz="1200" spc="-5" dirty="0">
                <a:latin typeface="Times New Roman"/>
                <a:cs typeface="Times New Roman"/>
              </a:rPr>
              <a:t>enacted </a:t>
            </a:r>
            <a:r>
              <a:rPr sz="1200" dirty="0">
                <a:latin typeface="Times New Roman"/>
                <a:cs typeface="Times New Roman"/>
              </a:rPr>
              <a:t>or a product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produced.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Plan-Driven and </a:t>
            </a:r>
            <a:r>
              <a:rPr sz="1200" b="1" dirty="0">
                <a:latin typeface="Times New Roman"/>
                <a:cs typeface="Times New Roman"/>
              </a:rPr>
              <a:t>Agile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Processes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Plan-driven processes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processes </a:t>
            </a:r>
            <a:r>
              <a:rPr sz="120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process activities are planned </a:t>
            </a:r>
            <a:r>
              <a:rPr sz="1200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advance and progress is measured against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plan.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>
              <a:lnSpc>
                <a:spcPct val="1444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agile processes, </a:t>
            </a:r>
            <a:r>
              <a:rPr sz="1200" dirty="0">
                <a:latin typeface="Times New Roman"/>
                <a:cs typeface="Times New Roman"/>
              </a:rPr>
              <a:t>planning </a:t>
            </a:r>
            <a:r>
              <a:rPr sz="1200" spc="-5" dirty="0">
                <a:latin typeface="Times New Roman"/>
                <a:cs typeface="Times New Roman"/>
              </a:rPr>
              <a:t>is incremental and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easier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reflect changing </a:t>
            </a:r>
            <a:r>
              <a:rPr sz="1200" dirty="0">
                <a:latin typeface="Times New Roman"/>
                <a:cs typeface="Times New Roman"/>
              </a:rPr>
              <a:t>customer</a:t>
            </a:r>
            <a:r>
              <a:rPr sz="1200" spc="-5" dirty="0">
                <a:latin typeface="Times New Roman"/>
                <a:cs typeface="Times New Roman"/>
              </a:rPr>
              <a:t> requirements.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practice, </a:t>
            </a:r>
            <a:r>
              <a:rPr sz="1200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practical processes </a:t>
            </a:r>
            <a:r>
              <a:rPr sz="1200" dirty="0">
                <a:latin typeface="Times New Roman"/>
                <a:cs typeface="Times New Roman"/>
              </a:rPr>
              <a:t>include elements of both plan-driven </a:t>
            </a:r>
            <a:r>
              <a:rPr sz="1200" spc="-5" dirty="0">
                <a:latin typeface="Times New Roman"/>
                <a:cs typeface="Times New Roman"/>
              </a:rPr>
              <a:t>and agile  approaches.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There are </a:t>
            </a:r>
            <a:r>
              <a:rPr sz="1200" dirty="0">
                <a:latin typeface="Times New Roman"/>
                <a:cs typeface="Times New Roman"/>
              </a:rPr>
              <a:t>no </a:t>
            </a:r>
            <a:r>
              <a:rPr sz="1200" spc="-5" dirty="0">
                <a:latin typeface="Times New Roman"/>
                <a:cs typeface="Times New Roman"/>
              </a:rPr>
              <a:t>right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wrong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processes.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Software Process </a:t>
            </a:r>
            <a:r>
              <a:rPr sz="1200" b="1" dirty="0">
                <a:latin typeface="Times New Roman"/>
                <a:cs typeface="Times New Roman"/>
              </a:rPr>
              <a:t>Models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waterfall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6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5218" cy="31480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698500" marR="8255" indent="-228600">
              <a:lnSpc>
                <a:spcPct val="144200"/>
              </a:lnSpc>
              <a:spcBef>
                <a:spcPts val="133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Plan-driven </a:t>
            </a:r>
            <a:r>
              <a:rPr sz="1200" dirty="0">
                <a:latin typeface="Times New Roman"/>
                <a:cs typeface="Times New Roman"/>
              </a:rPr>
              <a:t>model. </a:t>
            </a:r>
            <a:r>
              <a:rPr sz="1200" spc="-5" dirty="0">
                <a:latin typeface="Times New Roman"/>
                <a:cs typeface="Times New Roman"/>
              </a:rPr>
              <a:t>Separate and </a:t>
            </a:r>
            <a:r>
              <a:rPr sz="1200" dirty="0">
                <a:latin typeface="Times New Roman"/>
                <a:cs typeface="Times New Roman"/>
              </a:rPr>
              <a:t>distinct </a:t>
            </a:r>
            <a:r>
              <a:rPr sz="1200" spc="-5" dirty="0">
                <a:latin typeface="Times New Roman"/>
                <a:cs typeface="Times New Roman"/>
              </a:rPr>
              <a:t>phases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specification and  development.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Incremental </a:t>
            </a:r>
            <a:r>
              <a:rPr sz="1200" b="1" dirty="0">
                <a:latin typeface="Times New Roman"/>
                <a:cs typeface="Times New Roman"/>
              </a:rPr>
              <a:t>development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Specification, development and validation are interleaved. </a:t>
            </a: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plan-driven  or</a:t>
            </a:r>
            <a:r>
              <a:rPr sz="1200" spc="-5" dirty="0">
                <a:latin typeface="Times New Roman"/>
                <a:cs typeface="Times New Roman"/>
              </a:rPr>
              <a:t> agile.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Reuse-oriented software engineering(Operation and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maintenance)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>
              <a:lnSpc>
                <a:spcPct val="144200"/>
              </a:lnSpc>
              <a:spcBef>
                <a:spcPts val="5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is </a:t>
            </a:r>
            <a:r>
              <a:rPr sz="1200" dirty="0">
                <a:latin typeface="Times New Roman"/>
                <a:cs typeface="Times New Roman"/>
              </a:rPr>
              <a:t>assembled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existing components. May be plan-driven or  </a:t>
            </a:r>
            <a:r>
              <a:rPr sz="1200" spc="-5" dirty="0">
                <a:latin typeface="Times New Roman"/>
                <a:cs typeface="Times New Roman"/>
              </a:rPr>
              <a:t>agile.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practice, </a:t>
            </a:r>
            <a:r>
              <a:rPr sz="1200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large systems </a:t>
            </a:r>
            <a:r>
              <a:rPr sz="1200" dirty="0">
                <a:latin typeface="Times New Roman"/>
                <a:cs typeface="Times New Roman"/>
              </a:rPr>
              <a:t>are developed using a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incorporates  elements from </a:t>
            </a:r>
            <a:r>
              <a:rPr sz="1200" dirty="0">
                <a:latin typeface="Times New Roman"/>
                <a:cs typeface="Times New Roman"/>
              </a:rPr>
              <a:t>all of these models.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The Waterfall Model</a:t>
            </a:r>
            <a:endParaRPr sz="1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sz="1200" spc="-5" dirty="0">
                <a:latin typeface="Times New Roman"/>
                <a:cs typeface="Times New Roman"/>
              </a:rPr>
              <a:t>Waterfall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phases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3" y="4979843"/>
            <a:ext cx="6484471" cy="16393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1200" spc="-5" dirty="0">
                <a:latin typeface="Times New Roman"/>
                <a:cs typeface="Times New Roman"/>
              </a:rPr>
              <a:t>There are </a:t>
            </a:r>
            <a:r>
              <a:rPr sz="1200" dirty="0">
                <a:latin typeface="Times New Roman"/>
                <a:cs typeface="Times New Roman"/>
              </a:rPr>
              <a:t>separate identified </a:t>
            </a:r>
            <a:r>
              <a:rPr sz="1200" spc="-5" dirty="0">
                <a:latin typeface="Times New Roman"/>
                <a:cs typeface="Times New Roman"/>
              </a:rPr>
              <a:t>phases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waterfall </a:t>
            </a:r>
            <a:r>
              <a:rPr sz="1200" dirty="0">
                <a:latin typeface="Times New Roman"/>
                <a:cs typeface="Times New Roman"/>
              </a:rPr>
              <a:t>model:</a:t>
            </a:r>
            <a:endParaRPr sz="120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300"/>
              </a:lnSpc>
              <a:spcBef>
                <a:spcPts val="85"/>
              </a:spcBef>
              <a:buFont typeface="Symbol"/>
              <a:buChar char=""/>
              <a:tabLst>
                <a:tab pos="9271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analysis and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definition</a:t>
            </a:r>
            <a:r>
              <a:rPr sz="1200" dirty="0">
                <a:latin typeface="Times New Roman"/>
                <a:cs typeface="Times New Roman"/>
              </a:rPr>
              <a:t>: The </a:t>
            </a:r>
            <a:r>
              <a:rPr sz="1200" spc="-5" dirty="0">
                <a:latin typeface="Times New Roman"/>
                <a:cs typeface="Times New Roman"/>
              </a:rPr>
              <a:t>system services, constraints  and goals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established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consultation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users.</a:t>
            </a:r>
            <a:endParaRPr sz="120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 and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design</a:t>
            </a:r>
            <a:r>
              <a:rPr sz="1200" dirty="0">
                <a:latin typeface="Times New Roman"/>
                <a:cs typeface="Times New Roman"/>
              </a:rPr>
              <a:t>: The </a:t>
            </a:r>
            <a:r>
              <a:rPr sz="1200" spc="-5" dirty="0">
                <a:latin typeface="Times New Roman"/>
                <a:cs typeface="Times New Roman"/>
              </a:rPr>
              <a:t>systems design process allocates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either </a:t>
            </a:r>
            <a:r>
              <a:rPr sz="1200" dirty="0">
                <a:latin typeface="Times New Roman"/>
                <a:cs typeface="Times New Roman"/>
              </a:rPr>
              <a:t>hardware or </a:t>
            </a:r>
            <a:r>
              <a:rPr sz="1200" spc="-5" dirty="0">
                <a:latin typeface="Times New Roman"/>
                <a:cs typeface="Times New Roman"/>
              </a:rPr>
              <a:t>software systems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establishing an  overall system architecture. Software design involves identifying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1530" y="3017520"/>
            <a:ext cx="5658522" cy="1980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59830389-7128-46D6-9A62-ED56A40743E0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100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6712" cy="7188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927100" marR="8255" algn="just">
              <a:lnSpc>
                <a:spcPct val="144200"/>
              </a:lnSpc>
              <a:spcBef>
                <a:spcPts val="1255"/>
              </a:spcBef>
            </a:pPr>
            <a:r>
              <a:rPr sz="1200" dirty="0">
                <a:latin typeface="Times New Roman"/>
                <a:cs typeface="Times New Roman"/>
              </a:rPr>
              <a:t>describing the </a:t>
            </a:r>
            <a:r>
              <a:rPr sz="1200" spc="-5" dirty="0">
                <a:latin typeface="Times New Roman"/>
                <a:cs typeface="Times New Roman"/>
              </a:rPr>
              <a:t>fundamental software system abstractions and </a:t>
            </a:r>
            <a:r>
              <a:rPr sz="1200" dirty="0">
                <a:latin typeface="Times New Roman"/>
                <a:cs typeface="Times New Roman"/>
              </a:rPr>
              <a:t>their  </a:t>
            </a:r>
            <a:r>
              <a:rPr sz="1200" spc="-5" dirty="0">
                <a:latin typeface="Times New Roman"/>
                <a:cs typeface="Times New Roman"/>
              </a:rPr>
              <a:t>relationships.</a:t>
            </a:r>
            <a:endParaRPr sz="1200">
              <a:latin typeface="Times New Roman"/>
              <a:cs typeface="Times New Roman"/>
            </a:endParaRPr>
          </a:p>
          <a:p>
            <a:pPr marL="927100" marR="6985" indent="-228600" algn="just">
              <a:lnSpc>
                <a:spcPct val="143700"/>
              </a:lnSpc>
              <a:spcBef>
                <a:spcPts val="75"/>
              </a:spcBef>
              <a:buFont typeface="Symbol"/>
              <a:buChar char=""/>
              <a:tabLst>
                <a:tab pos="9271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Implementation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unit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testing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During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 realized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programs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program </a:t>
            </a:r>
            <a:r>
              <a:rPr sz="1200" dirty="0">
                <a:latin typeface="Times New Roman"/>
                <a:cs typeface="Times New Roman"/>
              </a:rPr>
              <a:t>units. Unit testing </a:t>
            </a:r>
            <a:r>
              <a:rPr sz="1200" spc="-5" dirty="0">
                <a:latin typeface="Times New Roman"/>
                <a:cs typeface="Times New Roman"/>
              </a:rPr>
              <a:t>involves  verifying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meets its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multiplication.</a:t>
            </a:r>
            <a:endParaRPr sz="1200">
              <a:latin typeface="Times New Roman"/>
              <a:cs typeface="Times New Roman"/>
            </a:endParaRPr>
          </a:p>
          <a:p>
            <a:pPr marL="927100" marR="6350" indent="-228600" algn="just">
              <a:lnSpc>
                <a:spcPct val="144000"/>
              </a:lnSpc>
              <a:spcBef>
                <a:spcPts val="75"/>
              </a:spcBef>
              <a:buFont typeface="Symbol"/>
              <a:buChar char=""/>
              <a:tabLst>
                <a:tab pos="9271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Integration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testing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individual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programs  are integrated and tested as </a:t>
            </a:r>
            <a:r>
              <a:rPr sz="1200" dirty="0">
                <a:latin typeface="Times New Roman"/>
                <a:cs typeface="Times New Roman"/>
              </a:rPr>
              <a:t>a complete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ensure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software  requirements </a:t>
            </a:r>
            <a:r>
              <a:rPr sz="1200" dirty="0">
                <a:latin typeface="Times New Roman"/>
                <a:cs typeface="Times New Roman"/>
              </a:rPr>
              <a:t>have been met. </a:t>
            </a:r>
            <a:r>
              <a:rPr sz="1200" spc="-5" dirty="0">
                <a:latin typeface="Times New Roman"/>
                <a:cs typeface="Times New Roman"/>
              </a:rPr>
              <a:t>After testing,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system is </a:t>
            </a:r>
            <a:r>
              <a:rPr sz="1200" dirty="0">
                <a:latin typeface="Times New Roman"/>
                <a:cs typeface="Times New Roman"/>
              </a:rPr>
              <a:t>delivered  to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customer.</a:t>
            </a:r>
            <a:endParaRPr sz="1200">
              <a:latin typeface="Times New Roman"/>
              <a:cs typeface="Times New Roman"/>
            </a:endParaRPr>
          </a:p>
          <a:p>
            <a:pPr marL="927100" marR="6350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Operation</a:t>
            </a: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maintenance</a:t>
            </a:r>
            <a:r>
              <a:rPr sz="1200" spc="-5" dirty="0">
                <a:latin typeface="Times New Roman"/>
                <a:cs typeface="Times New Roman"/>
              </a:rPr>
              <a:t>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longest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phase,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installed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  into the </a:t>
            </a:r>
            <a:r>
              <a:rPr sz="1200" spc="-5" dirty="0">
                <a:latin typeface="Times New Roman"/>
                <a:cs typeface="Times New Roman"/>
              </a:rPr>
              <a:t>practical use. </a:t>
            </a:r>
            <a:r>
              <a:rPr sz="1200" dirty="0">
                <a:latin typeface="Times New Roman"/>
                <a:cs typeface="Times New Roman"/>
              </a:rPr>
              <a:t>Maintenance </a:t>
            </a:r>
            <a:r>
              <a:rPr sz="1200" spc="-5" dirty="0">
                <a:latin typeface="Times New Roman"/>
                <a:cs typeface="Times New Roman"/>
              </a:rPr>
              <a:t>involves correcting errors which were 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discovered </a:t>
            </a:r>
            <a:r>
              <a:rPr sz="1200" dirty="0">
                <a:latin typeface="Times New Roman"/>
                <a:cs typeface="Times New Roman"/>
              </a:rPr>
              <a:t>in earlier </a:t>
            </a:r>
            <a:r>
              <a:rPr sz="1200" spc="-5" dirty="0">
                <a:latin typeface="Times New Roman"/>
                <a:cs typeface="Times New Roman"/>
              </a:rPr>
              <a:t>stages </a:t>
            </a:r>
            <a:r>
              <a:rPr sz="1200" dirty="0">
                <a:latin typeface="Times New Roman"/>
                <a:cs typeface="Times New Roman"/>
              </a:rPr>
              <a:t>of the life </a:t>
            </a:r>
            <a:r>
              <a:rPr sz="1200" spc="-5" dirty="0">
                <a:latin typeface="Times New Roman"/>
                <a:cs typeface="Times New Roman"/>
              </a:rPr>
              <a:t>cycle, improves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implementation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units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enhancing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system’s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services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new  </a:t>
            </a:r>
            <a:r>
              <a:rPr sz="1200" spc="-5" dirty="0">
                <a:latin typeface="Times New Roman"/>
                <a:cs typeface="Times New Roman"/>
              </a:rPr>
              <a:t>requirements are</a:t>
            </a:r>
            <a:r>
              <a:rPr sz="1200" dirty="0">
                <a:latin typeface="Times New Roman"/>
                <a:cs typeface="Times New Roman"/>
              </a:rPr>
              <a:t> discovered.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8890" algn="just">
              <a:lnSpc>
                <a:spcPct val="143800"/>
              </a:lnSpc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drawback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waterfall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difficulty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accommodating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after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is underway. </a:t>
            </a: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principle, </a:t>
            </a:r>
            <a:r>
              <a:rPr sz="1200" dirty="0">
                <a:latin typeface="Times New Roman"/>
                <a:cs typeface="Times New Roman"/>
              </a:rPr>
              <a:t>a phase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complete </a:t>
            </a:r>
            <a:r>
              <a:rPr sz="1200" dirty="0">
                <a:latin typeface="Times New Roman"/>
                <a:cs typeface="Times New Roman"/>
              </a:rPr>
              <a:t>before moving onto the  next</a:t>
            </a:r>
            <a:r>
              <a:rPr sz="1200" spc="-5" dirty="0">
                <a:latin typeface="Times New Roman"/>
                <a:cs typeface="Times New Roman"/>
              </a:rPr>
              <a:t> phase.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Waterfall Model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5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Inflexible partitioning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project </a:t>
            </a:r>
            <a:r>
              <a:rPr sz="1200" dirty="0">
                <a:latin typeface="Times New Roman"/>
                <a:cs typeface="Times New Roman"/>
              </a:rPr>
              <a:t>into distinct </a:t>
            </a:r>
            <a:r>
              <a:rPr sz="1200" spc="-5" dirty="0">
                <a:latin typeface="Times New Roman"/>
                <a:cs typeface="Times New Roman"/>
              </a:rPr>
              <a:t>stages makes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difficult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respond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changing customer requirements.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Therefore, </a:t>
            </a:r>
            <a:r>
              <a:rPr sz="1200" dirty="0">
                <a:latin typeface="Times New Roman"/>
                <a:cs typeface="Times New Roman"/>
              </a:rPr>
              <a:t>this model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only </a:t>
            </a:r>
            <a:r>
              <a:rPr sz="1200" spc="-5" dirty="0">
                <a:latin typeface="Times New Roman"/>
                <a:cs typeface="Times New Roman"/>
              </a:rPr>
              <a:t>appropriate 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5" dirty="0">
                <a:latin typeface="Times New Roman"/>
                <a:cs typeface="Times New Roman"/>
              </a:rPr>
              <a:t>well-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understood and changes will </a:t>
            </a:r>
            <a:r>
              <a:rPr sz="1200" dirty="0">
                <a:latin typeface="Times New Roman"/>
                <a:cs typeface="Times New Roman"/>
              </a:rPr>
              <a:t>be fairly limited </a:t>
            </a:r>
            <a:r>
              <a:rPr sz="1200" spc="-5" dirty="0">
                <a:latin typeface="Times New Roman"/>
                <a:cs typeface="Times New Roman"/>
              </a:rPr>
              <a:t>during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Few </a:t>
            </a:r>
            <a:r>
              <a:rPr sz="1200" spc="-5" dirty="0">
                <a:latin typeface="Times New Roman"/>
                <a:cs typeface="Times New Roman"/>
              </a:rPr>
              <a:t>business systems </a:t>
            </a:r>
            <a:r>
              <a:rPr sz="1200" dirty="0">
                <a:latin typeface="Times New Roman"/>
                <a:cs typeface="Times New Roman"/>
              </a:rPr>
              <a:t>have stable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waterfall </a:t>
            </a:r>
            <a:r>
              <a:rPr sz="1200" dirty="0">
                <a:latin typeface="Times New Roman"/>
                <a:cs typeface="Times New Roman"/>
              </a:rPr>
              <a:t>model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mostly used for </a:t>
            </a:r>
            <a:r>
              <a:rPr sz="1200" spc="-5" dirty="0">
                <a:latin typeface="Times New Roman"/>
                <a:cs typeface="Times New Roman"/>
              </a:rPr>
              <a:t>large </a:t>
            </a:r>
            <a:r>
              <a:rPr sz="1200" dirty="0">
                <a:latin typeface="Times New Roman"/>
                <a:cs typeface="Times New Roman"/>
              </a:rPr>
              <a:t>systems </a:t>
            </a:r>
            <a:r>
              <a:rPr sz="1200" spc="-5" dirty="0">
                <a:latin typeface="Times New Roman"/>
                <a:cs typeface="Times New Roman"/>
              </a:rPr>
              <a:t>engineering </a:t>
            </a:r>
            <a:r>
              <a:rPr sz="1200" dirty="0">
                <a:latin typeface="Times New Roman"/>
                <a:cs typeface="Times New Roman"/>
              </a:rPr>
              <a:t>projects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a  </a:t>
            </a:r>
            <a:r>
              <a:rPr sz="1200" spc="-5" dirty="0">
                <a:latin typeface="Times New Roman"/>
                <a:cs typeface="Times New Roman"/>
              </a:rPr>
              <a:t>system is developed at several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sites.</a:t>
            </a:r>
            <a:endParaRPr sz="1200">
              <a:latin typeface="Times New Roman"/>
              <a:cs typeface="Times New Roman"/>
            </a:endParaRPr>
          </a:p>
          <a:p>
            <a:pPr marL="698500" marR="6350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spc="-5" dirty="0">
                <a:latin typeface="Times New Roman"/>
                <a:cs typeface="Times New Roman"/>
              </a:rPr>
              <a:t>circumstances,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plan-driven </a:t>
            </a:r>
            <a:r>
              <a:rPr sz="1200" dirty="0">
                <a:latin typeface="Times New Roman"/>
                <a:cs typeface="Times New Roman"/>
              </a:rPr>
              <a:t>nature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waterfall </a:t>
            </a:r>
            <a:r>
              <a:rPr sz="1200" dirty="0">
                <a:latin typeface="Times New Roman"/>
                <a:cs typeface="Times New Roman"/>
              </a:rPr>
              <a:t>model helps  </a:t>
            </a:r>
            <a:r>
              <a:rPr sz="1200" spc="-5" dirty="0">
                <a:latin typeface="Times New Roman"/>
                <a:cs typeface="Times New Roman"/>
              </a:rPr>
              <a:t>coordinate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CE8A47F3-E50D-47F2-9B5F-6C89F115E4F5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59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6629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waterfall model</a:t>
            </a:r>
            <a:br>
              <a:rPr lang="en-GB" dirty="0"/>
            </a:br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2.1.Waterfall-model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9080" y="1930400"/>
            <a:ext cx="2504649" cy="2964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5850" y="973499"/>
            <a:ext cx="23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Waterfall model phases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353729" y="1438508"/>
            <a:ext cx="48340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separate identified phases in the waterfall model:</a:t>
            </a:r>
          </a:p>
          <a:p>
            <a:pPr lvl="1"/>
            <a:r>
              <a:rPr lang="en-GB" dirty="0"/>
              <a:t>Requirements analysis and definition</a:t>
            </a:r>
          </a:p>
          <a:p>
            <a:pPr lvl="1"/>
            <a:r>
              <a:rPr lang="en-GB" dirty="0"/>
              <a:t>System and software design</a:t>
            </a:r>
          </a:p>
          <a:p>
            <a:pPr lvl="1"/>
            <a:r>
              <a:rPr lang="en-GB" dirty="0"/>
              <a:t>Implementation and unit testing</a:t>
            </a:r>
          </a:p>
          <a:p>
            <a:pPr lvl="1"/>
            <a:r>
              <a:rPr lang="en-GB" dirty="0"/>
              <a:t>Integration and system testing</a:t>
            </a:r>
          </a:p>
          <a:p>
            <a:pPr lvl="1"/>
            <a:r>
              <a:rPr lang="en-GB" dirty="0"/>
              <a:t>Operation and maintenance</a:t>
            </a:r>
          </a:p>
          <a:p>
            <a:r>
              <a:rPr lang="en-GB" dirty="0"/>
              <a:t>The main drawback of the waterfall model is the difficulty of accommodating change after the process is underway. In principle, a phase has to be complete before moving onto the next phase.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3724" cy="28459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Incremental Development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ts val="2060"/>
              </a:lnSpc>
              <a:spcBef>
                <a:spcPts val="165"/>
              </a:spcBef>
            </a:pPr>
            <a:r>
              <a:rPr sz="1200" spc="-5" dirty="0">
                <a:latin typeface="Times New Roman"/>
                <a:cs typeface="Times New Roman"/>
              </a:rPr>
              <a:t>Incremental Development is based </a:t>
            </a:r>
            <a:r>
              <a:rPr sz="1200" dirty="0">
                <a:latin typeface="Times New Roman"/>
                <a:cs typeface="Times New Roman"/>
              </a:rPr>
              <a:t>on the idea of </a:t>
            </a:r>
            <a:r>
              <a:rPr sz="1200" spc="-5" dirty="0">
                <a:latin typeface="Times New Roman"/>
                <a:cs typeface="Times New Roman"/>
              </a:rPr>
              <a:t>developing an initial implementation,  </a:t>
            </a:r>
            <a:r>
              <a:rPr sz="1200" dirty="0">
                <a:latin typeface="Times New Roman"/>
                <a:cs typeface="Times New Roman"/>
              </a:rPr>
              <a:t>exposing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comment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evolving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through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several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versions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until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adequate</a:t>
            </a:r>
            <a:endParaRPr sz="1200">
              <a:latin typeface="Times New Roman"/>
              <a:cs typeface="Times New Roman"/>
            </a:endParaRPr>
          </a:p>
          <a:p>
            <a:pPr marL="12700" marR="7620" algn="just">
              <a:lnSpc>
                <a:spcPts val="206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system has </a:t>
            </a:r>
            <a:r>
              <a:rPr sz="1200" dirty="0">
                <a:latin typeface="Times New Roman"/>
                <a:cs typeface="Times New Roman"/>
              </a:rPr>
              <a:t>been developed. </a:t>
            </a:r>
            <a:r>
              <a:rPr sz="1200" spc="-5" dirty="0">
                <a:latin typeface="Times New Roman"/>
                <a:cs typeface="Times New Roman"/>
              </a:rPr>
              <a:t>Specification, </a:t>
            </a:r>
            <a:r>
              <a:rPr sz="1200" dirty="0">
                <a:latin typeface="Times New Roman"/>
                <a:cs typeface="Times New Roman"/>
              </a:rPr>
              <a:t>development </a:t>
            </a:r>
            <a:r>
              <a:rPr sz="1200" spc="-5" dirty="0">
                <a:latin typeface="Times New Roman"/>
                <a:cs typeface="Times New Roman"/>
              </a:rPr>
              <a:t>and validation activities are  interleaved rather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separate,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rapid feedback across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activities.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455"/>
              </a:spcBef>
            </a:pPr>
            <a:r>
              <a:rPr sz="1200" spc="-5" dirty="0">
                <a:latin typeface="Times New Roman"/>
                <a:cs typeface="Times New Roman"/>
              </a:rPr>
              <a:t>Each increment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incorporates </a:t>
            </a:r>
            <a:r>
              <a:rPr sz="1200" dirty="0">
                <a:latin typeface="Times New Roman"/>
                <a:cs typeface="Times New Roman"/>
              </a:rPr>
              <a:t>some functionality that </a:t>
            </a:r>
            <a:r>
              <a:rPr sz="1200" spc="-5" dirty="0">
                <a:latin typeface="Times New Roman"/>
                <a:cs typeface="Times New Roman"/>
              </a:rPr>
              <a:t>is needed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330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customer.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customer can </a:t>
            </a:r>
            <a:r>
              <a:rPr sz="1200" dirty="0">
                <a:latin typeface="Times New Roman"/>
                <a:cs typeface="Times New Roman"/>
              </a:rPr>
              <a:t>evaluate the </a:t>
            </a:r>
            <a:r>
              <a:rPr sz="1200" spc="-5" dirty="0">
                <a:latin typeface="Times New Roman"/>
                <a:cs typeface="Times New Roman"/>
              </a:rPr>
              <a:t>system at </a:t>
            </a:r>
            <a:r>
              <a:rPr sz="1200" dirty="0">
                <a:latin typeface="Times New Roman"/>
                <a:cs typeface="Times New Roman"/>
              </a:rPr>
              <a:t>a relatively early stage  in the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see </a:t>
            </a:r>
            <a:r>
              <a:rPr sz="1200" dirty="0">
                <a:latin typeface="Times New Roman"/>
                <a:cs typeface="Times New Roman"/>
              </a:rPr>
              <a:t>if it </a:t>
            </a:r>
            <a:r>
              <a:rPr sz="1200" spc="-5" dirty="0">
                <a:latin typeface="Times New Roman"/>
                <a:cs typeface="Times New Roman"/>
              </a:rPr>
              <a:t>delivers what is required.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not, then only the </a:t>
            </a:r>
            <a:r>
              <a:rPr sz="1200" spc="-5" dirty="0">
                <a:latin typeface="Times New Roman"/>
                <a:cs typeface="Times New Roman"/>
              </a:rPr>
              <a:t>current  increment has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changed, and new functionality defined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later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increments.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4" y="4416395"/>
            <a:ext cx="6485218" cy="2197909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b="1" spc="-5" dirty="0">
                <a:latin typeface="Times New Roman"/>
                <a:cs typeface="Times New Roman"/>
              </a:rPr>
              <a:t>Incremental Development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Benefits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cost </a:t>
            </a:r>
            <a:r>
              <a:rPr sz="1200" dirty="0">
                <a:latin typeface="Times New Roman"/>
                <a:cs typeface="Times New Roman"/>
              </a:rPr>
              <a:t>of accommodating changing </a:t>
            </a:r>
            <a:r>
              <a:rPr sz="1200" spc="-5" dirty="0">
                <a:latin typeface="Times New Roman"/>
                <a:cs typeface="Times New Roman"/>
              </a:rPr>
              <a:t>customer requirements is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reduced.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amount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analysis and documentation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redone is </a:t>
            </a:r>
            <a:r>
              <a:rPr sz="1200" dirty="0">
                <a:latin typeface="Times New Roman"/>
                <a:cs typeface="Times New Roman"/>
              </a:rPr>
              <a:t>much </a:t>
            </a:r>
            <a:r>
              <a:rPr sz="1200" spc="-5" dirty="0">
                <a:latin typeface="Times New Roman"/>
                <a:cs typeface="Times New Roman"/>
              </a:rPr>
              <a:t>less 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is required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waterfall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model.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easier to </a:t>
            </a:r>
            <a:r>
              <a:rPr sz="1200" spc="-10" dirty="0">
                <a:latin typeface="Times New Roman"/>
                <a:cs typeface="Times New Roman"/>
              </a:rPr>
              <a:t>get </a:t>
            </a:r>
            <a:r>
              <a:rPr sz="1200" dirty="0">
                <a:latin typeface="Times New Roman"/>
                <a:cs typeface="Times New Roman"/>
              </a:rPr>
              <a:t>customer </a:t>
            </a:r>
            <a:r>
              <a:rPr sz="1200" spc="-5" dirty="0">
                <a:latin typeface="Times New Roman"/>
                <a:cs typeface="Times New Roman"/>
              </a:rPr>
              <a:t>feedback </a:t>
            </a:r>
            <a:r>
              <a:rPr sz="1200" dirty="0">
                <a:latin typeface="Times New Roman"/>
                <a:cs typeface="Times New Roman"/>
              </a:rPr>
              <a:t>on the development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been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done.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44200"/>
              </a:lnSpc>
              <a:spcBef>
                <a:spcPts val="8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Customers can comment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demonstrations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spc="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see </a:t>
            </a:r>
            <a:r>
              <a:rPr sz="1200" dirty="0">
                <a:latin typeface="Times New Roman"/>
                <a:cs typeface="Times New Roman"/>
              </a:rPr>
              <a:t>how much  </a:t>
            </a:r>
            <a:r>
              <a:rPr sz="1200" spc="-5" dirty="0">
                <a:latin typeface="Times New Roman"/>
                <a:cs typeface="Times New Roman"/>
              </a:rPr>
              <a:t>has been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implemented.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rapid </a:t>
            </a:r>
            <a:r>
              <a:rPr sz="1200" dirty="0">
                <a:latin typeface="Times New Roman"/>
                <a:cs typeface="Times New Roman"/>
              </a:rPr>
              <a:t>delivery </a:t>
            </a:r>
            <a:r>
              <a:rPr sz="1200" spc="-5" dirty="0">
                <a:latin typeface="Times New Roman"/>
                <a:cs typeface="Times New Roman"/>
              </a:rPr>
              <a:t>and deployment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useful software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customer is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possible.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647" y="2256906"/>
            <a:ext cx="6286052" cy="2173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D607853A-BFEC-4D36-BC0A-1BD161A0998D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0605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0123" y="296833"/>
            <a:ext cx="6754159" cy="573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240665" marR="7620" indent="-228600" algn="just">
              <a:lnSpc>
                <a:spcPct val="144200"/>
              </a:lnSpc>
              <a:spcBef>
                <a:spcPts val="133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Customers are able </a:t>
            </a:r>
            <a:r>
              <a:rPr sz="1200" dirty="0">
                <a:latin typeface="Times New Roman"/>
                <a:cs typeface="Times New Roman"/>
              </a:rPr>
              <a:t>to use </a:t>
            </a:r>
            <a:r>
              <a:rPr sz="1200" spc="-5" dirty="0">
                <a:latin typeface="Times New Roman"/>
                <a:cs typeface="Times New Roman"/>
              </a:rPr>
              <a:t>and gain </a:t>
            </a:r>
            <a:r>
              <a:rPr sz="1200" dirty="0">
                <a:latin typeface="Times New Roman"/>
                <a:cs typeface="Times New Roman"/>
              </a:rPr>
              <a:t>value from the </a:t>
            </a:r>
            <a:r>
              <a:rPr sz="1200" spc="-5" dirty="0">
                <a:latin typeface="Times New Roman"/>
                <a:cs typeface="Times New Roman"/>
              </a:rPr>
              <a:t>software earlier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possible with a  </a:t>
            </a:r>
            <a:r>
              <a:rPr sz="1200" spc="-5" dirty="0">
                <a:latin typeface="Times New Roman"/>
                <a:cs typeface="Times New Roman"/>
              </a:rPr>
              <a:t>waterfall process.</a:t>
            </a:r>
            <a:endParaRPr sz="1200">
              <a:latin typeface="Times New Roman"/>
              <a:cs typeface="Times New Roman"/>
            </a:endParaRPr>
          </a:p>
          <a:p>
            <a:pPr marL="240665" algn="just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Incremental Development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469265" lvl="1" indent="-229235" algn="just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is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visible.</a:t>
            </a:r>
            <a:endParaRPr sz="1200">
              <a:latin typeface="Times New Roman"/>
              <a:cs typeface="Times New Roman"/>
            </a:endParaRPr>
          </a:p>
          <a:p>
            <a:pPr marL="926465" marR="5715" lvl="2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Managers </a:t>
            </a:r>
            <a:r>
              <a:rPr sz="1200" dirty="0">
                <a:latin typeface="Times New Roman"/>
                <a:cs typeface="Times New Roman"/>
              </a:rPr>
              <a:t>need </a:t>
            </a:r>
            <a:r>
              <a:rPr sz="1200" spc="-5" dirty="0">
                <a:latin typeface="Times New Roman"/>
                <a:cs typeface="Times New Roman"/>
              </a:rPr>
              <a:t>regular deliverables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measure progress. </a:t>
            </a: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systems are  developed quickly,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cost-effective </a:t>
            </a:r>
            <a:r>
              <a:rPr sz="1200" dirty="0">
                <a:latin typeface="Times New Roman"/>
                <a:cs typeface="Times New Roman"/>
              </a:rPr>
              <a:t>to produce documents that </a:t>
            </a:r>
            <a:r>
              <a:rPr sz="1200" spc="-5" dirty="0">
                <a:latin typeface="Times New Roman"/>
                <a:cs typeface="Times New Roman"/>
              </a:rPr>
              <a:t>reflect  </a:t>
            </a:r>
            <a:r>
              <a:rPr sz="1200" dirty="0">
                <a:latin typeface="Times New Roman"/>
                <a:cs typeface="Times New Roman"/>
              </a:rPr>
              <a:t>every version of 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469265" lvl="1" indent="-229235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 structure </a:t>
            </a:r>
            <a:r>
              <a:rPr sz="1200" dirty="0">
                <a:latin typeface="Times New Roman"/>
                <a:cs typeface="Times New Roman"/>
              </a:rPr>
              <a:t>tends to </a:t>
            </a:r>
            <a:r>
              <a:rPr sz="1200" spc="-5" dirty="0">
                <a:latin typeface="Times New Roman"/>
                <a:cs typeface="Times New Roman"/>
              </a:rPr>
              <a:t>degrade as </a:t>
            </a:r>
            <a:r>
              <a:rPr sz="1200" dirty="0">
                <a:latin typeface="Times New Roman"/>
                <a:cs typeface="Times New Roman"/>
              </a:rPr>
              <a:t>new increments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dirty="0">
                <a:latin typeface="Times New Roman"/>
                <a:cs typeface="Times New Roman"/>
              </a:rPr>
              <a:t> added</a:t>
            </a:r>
            <a:r>
              <a:rPr sz="1200" i="1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926465" marR="6350" lvl="2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Unless </a:t>
            </a:r>
            <a:r>
              <a:rPr sz="120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money is </a:t>
            </a:r>
            <a:r>
              <a:rPr sz="1200" spc="-5" dirty="0">
                <a:latin typeface="Times New Roman"/>
                <a:cs typeface="Times New Roman"/>
              </a:rPr>
              <a:t>spent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refactoring </a:t>
            </a:r>
            <a:r>
              <a:rPr sz="1200" dirty="0">
                <a:latin typeface="Times New Roman"/>
                <a:cs typeface="Times New Roman"/>
              </a:rPr>
              <a:t>to improve the </a:t>
            </a:r>
            <a:r>
              <a:rPr sz="1200" spc="-5" dirty="0">
                <a:latin typeface="Times New Roman"/>
                <a:cs typeface="Times New Roman"/>
              </a:rPr>
              <a:t>software,</a:t>
            </a:r>
            <a:r>
              <a:rPr sz="1200" spc="-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regular 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tends to </a:t>
            </a:r>
            <a:r>
              <a:rPr sz="1200" spc="-5" dirty="0">
                <a:latin typeface="Times New Roman"/>
                <a:cs typeface="Times New Roman"/>
              </a:rPr>
              <a:t>corrupt its structure. Incorporating further </a:t>
            </a:r>
            <a:r>
              <a:rPr sz="1200" dirty="0">
                <a:latin typeface="Times New Roman"/>
                <a:cs typeface="Times New Roman"/>
              </a:rPr>
              <a:t>software </a:t>
            </a:r>
            <a:r>
              <a:rPr sz="1200" spc="-5" dirty="0">
                <a:latin typeface="Times New Roman"/>
                <a:cs typeface="Times New Roman"/>
              </a:rPr>
              <a:t>changes  becomes </a:t>
            </a:r>
            <a:r>
              <a:rPr sz="1200" dirty="0">
                <a:latin typeface="Times New Roman"/>
                <a:cs typeface="Times New Roman"/>
              </a:rPr>
              <a:t>increasingly </a:t>
            </a:r>
            <a:r>
              <a:rPr sz="1200" spc="-5" dirty="0">
                <a:latin typeface="Times New Roman"/>
                <a:cs typeface="Times New Roman"/>
              </a:rPr>
              <a:t>difficult 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costly.</a:t>
            </a:r>
            <a:endParaRPr sz="1200">
              <a:latin typeface="Times New Roman"/>
              <a:cs typeface="Times New Roman"/>
            </a:endParaRPr>
          </a:p>
          <a:p>
            <a:pPr marL="240665" algn="just">
              <a:lnSpc>
                <a:spcPct val="100000"/>
              </a:lnSpc>
              <a:spcBef>
                <a:spcPts val="60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Activities</a:t>
            </a:r>
            <a:endParaRPr sz="1600">
              <a:latin typeface="Times New Roman"/>
              <a:cs typeface="Times New Roman"/>
            </a:endParaRPr>
          </a:p>
          <a:p>
            <a:pPr marL="469265" marR="8890" lvl="1" indent="-228600" algn="just">
              <a:lnSpc>
                <a:spcPct val="143700"/>
              </a:lnSpc>
              <a:spcBef>
                <a:spcPts val="310"/>
              </a:spcBef>
              <a:buFont typeface="Symbol"/>
              <a:buChar char=""/>
              <a:tabLst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Real software processes are inter-leaved sequences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technical, collaborative </a:t>
            </a:r>
            <a:r>
              <a:rPr sz="1200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managerial activities 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overall goal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specifying, designing, </a:t>
            </a:r>
            <a:r>
              <a:rPr sz="1200" dirty="0">
                <a:latin typeface="Times New Roman"/>
                <a:cs typeface="Times New Roman"/>
              </a:rPr>
              <a:t>implementing </a:t>
            </a:r>
            <a:r>
              <a:rPr sz="1200" spc="-5" dirty="0">
                <a:latin typeface="Times New Roman"/>
                <a:cs typeface="Times New Roman"/>
              </a:rPr>
              <a:t>and  </a:t>
            </a:r>
            <a:r>
              <a:rPr sz="1200" dirty="0">
                <a:latin typeface="Times New Roman"/>
                <a:cs typeface="Times New Roman"/>
              </a:rPr>
              <a:t>testing a software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469265" marR="5080" lvl="1" indent="-228600" algn="just">
              <a:lnSpc>
                <a:spcPct val="1437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1200" dirty="0">
                <a:latin typeface="Times New Roman"/>
                <a:cs typeface="Times New Roman"/>
              </a:rPr>
              <a:t>The four basic </a:t>
            </a:r>
            <a:r>
              <a:rPr sz="1200" spc="-5" dirty="0">
                <a:latin typeface="Times New Roman"/>
                <a:cs typeface="Times New Roman"/>
              </a:rPr>
              <a:t>process activities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Specification, Development, </a:t>
            </a:r>
            <a:r>
              <a:rPr sz="1200" dirty="0">
                <a:latin typeface="Times New Roman"/>
                <a:cs typeface="Times New Roman"/>
              </a:rPr>
              <a:t>Validation </a:t>
            </a:r>
            <a:r>
              <a:rPr sz="1200" spc="-5" dirty="0">
                <a:latin typeface="Times New Roman"/>
                <a:cs typeface="Times New Roman"/>
              </a:rPr>
              <a:t>and  Evolution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organized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differently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processes.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waterfall  </a:t>
            </a:r>
            <a:r>
              <a:rPr sz="1200" dirty="0">
                <a:latin typeface="Times New Roman"/>
                <a:cs typeface="Times New Roman"/>
              </a:rPr>
              <a:t>model, they are organized in </a:t>
            </a:r>
            <a:r>
              <a:rPr sz="1200" spc="-5" dirty="0">
                <a:latin typeface="Times New Roman"/>
                <a:cs typeface="Times New Roman"/>
              </a:rPr>
              <a:t>sequence, whereas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incremental </a:t>
            </a:r>
            <a:r>
              <a:rPr sz="1200" dirty="0">
                <a:latin typeface="Times New Roman"/>
                <a:cs typeface="Times New Roman"/>
              </a:rPr>
              <a:t>development they are  </a:t>
            </a:r>
            <a:r>
              <a:rPr sz="1200" spc="-5" dirty="0">
                <a:latin typeface="Times New Roman"/>
                <a:cs typeface="Times New Roman"/>
              </a:rPr>
              <a:t>inter-leaved.</a:t>
            </a:r>
            <a:endParaRPr sz="1200">
              <a:latin typeface="Times New Roman"/>
              <a:cs typeface="Times New Roman"/>
            </a:endParaRPr>
          </a:p>
          <a:p>
            <a:pPr marL="697865" indent="-229235" algn="just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698500" algn="l"/>
              </a:tabLst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Specification</a:t>
            </a:r>
            <a:endParaRPr sz="1200">
              <a:latin typeface="Times New Roman"/>
              <a:cs typeface="Times New Roman"/>
            </a:endParaRPr>
          </a:p>
          <a:p>
            <a:pPr marL="1274445" marR="6350" lvl="1" indent="-228600" algn="just">
              <a:lnSpc>
                <a:spcPct val="95400"/>
              </a:lnSpc>
              <a:spcBef>
                <a:spcPts val="765"/>
              </a:spcBef>
              <a:buFont typeface="Symbol"/>
              <a:buChar char=""/>
              <a:tabLst>
                <a:tab pos="127508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establishing and </a:t>
            </a:r>
            <a:r>
              <a:rPr sz="1200" dirty="0">
                <a:latin typeface="Times New Roman"/>
                <a:cs typeface="Times New Roman"/>
              </a:rPr>
              <a:t>defining </a:t>
            </a:r>
            <a:r>
              <a:rPr sz="1200" spc="-5" dirty="0">
                <a:latin typeface="Times New Roman"/>
                <a:cs typeface="Times New Roman"/>
              </a:rPr>
              <a:t>what services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required from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and </a:t>
            </a:r>
            <a:r>
              <a:rPr sz="1200" dirty="0">
                <a:latin typeface="Times New Roman"/>
                <a:cs typeface="Times New Roman"/>
              </a:rPr>
              <a:t>identifying the </a:t>
            </a:r>
            <a:r>
              <a:rPr sz="1200" spc="-5" dirty="0">
                <a:latin typeface="Times New Roman"/>
                <a:cs typeface="Times New Roman"/>
              </a:rPr>
              <a:t>constraints </a:t>
            </a:r>
            <a:r>
              <a:rPr sz="1200" dirty="0">
                <a:latin typeface="Times New Roman"/>
                <a:cs typeface="Times New Roman"/>
              </a:rPr>
              <a:t>on the system’s </a:t>
            </a:r>
            <a:r>
              <a:rPr sz="1200" spc="-5" dirty="0">
                <a:latin typeface="Times New Roman"/>
                <a:cs typeface="Times New Roman"/>
              </a:rPr>
              <a:t>operation and  development.</a:t>
            </a:r>
            <a:endParaRPr sz="1200">
              <a:latin typeface="Times New Roman"/>
              <a:cs typeface="Times New Roman"/>
            </a:endParaRPr>
          </a:p>
          <a:p>
            <a:pPr marL="1274445" lvl="1" indent="-229235" algn="just">
              <a:lnSpc>
                <a:spcPct val="100000"/>
              </a:lnSpc>
              <a:spcBef>
                <a:spcPts val="35"/>
              </a:spcBef>
              <a:buFont typeface="Symbol"/>
              <a:buChar char=""/>
              <a:tabLst>
                <a:tab pos="1275080" algn="l"/>
              </a:tabLst>
            </a:pPr>
            <a:r>
              <a:rPr sz="1200" spc="-10" dirty="0">
                <a:latin typeface="Times New Roman"/>
                <a:cs typeface="Times New Roman"/>
              </a:rPr>
              <a:t>Is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particularly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critical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stage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errors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45678" y="4813328"/>
            <a:ext cx="5534212" cy="75597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>
              <a:lnSpc>
                <a:spcPts val="1380"/>
              </a:lnSpc>
              <a:spcBef>
                <a:spcPts val="195"/>
              </a:spcBef>
              <a:tabLst>
                <a:tab pos="682625" algn="l"/>
                <a:tab pos="1803400" algn="l"/>
                <a:tab pos="2052320" algn="l"/>
                <a:tab pos="2451100" algn="l"/>
                <a:tab pos="3147695" algn="l"/>
                <a:tab pos="3394075" algn="l"/>
                <a:tab pos="3945254" algn="l"/>
                <a:tab pos="4471035" algn="l"/>
              </a:tabLst>
            </a:pPr>
            <a:r>
              <a:rPr sz="1200" spc="-5" dirty="0">
                <a:latin typeface="Times New Roman"/>
                <a:cs typeface="Times New Roman"/>
              </a:rPr>
              <a:t>stag</a:t>
            </a:r>
            <a:r>
              <a:rPr sz="1200" dirty="0">
                <a:latin typeface="Times New Roman"/>
                <a:cs typeface="Times New Roman"/>
              </a:rPr>
              <a:t>e	inevitab</a:t>
            </a:r>
            <a:r>
              <a:rPr sz="1200" spc="10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y  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d	to	lat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	probl</a:t>
            </a:r>
            <a:r>
              <a:rPr sz="1200" spc="-1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ms	</a:t>
            </a:r>
            <a:r>
              <a:rPr sz="1200" spc="-1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	</a:t>
            </a:r>
            <a:r>
              <a:rPr sz="1200" spc="10" dirty="0">
                <a:latin typeface="Times New Roman"/>
                <a:cs typeface="Times New Roman"/>
              </a:rPr>
              <a:t>s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spc="-5" dirty="0">
                <a:latin typeface="Times New Roman"/>
                <a:cs typeface="Times New Roman"/>
              </a:rPr>
              <a:t>s</a:t>
            </a:r>
            <a:r>
              <a:rPr sz="1200" spc="1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m	d</a:t>
            </a:r>
            <a:r>
              <a:rPr sz="1200" spc="-5" dirty="0">
                <a:latin typeface="Times New Roman"/>
                <a:cs typeface="Times New Roman"/>
              </a:rPr>
              <a:t>esi</a:t>
            </a:r>
            <a:r>
              <a:rPr sz="1200" spc="-10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n	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nd  </a:t>
            </a:r>
            <a:r>
              <a:rPr sz="1200" spc="-5" dirty="0">
                <a:latin typeface="Times New Roman"/>
                <a:cs typeface="Times New Roman"/>
              </a:rPr>
              <a:t>implementation.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380"/>
              </a:lnSpc>
              <a:spcBef>
                <a:spcPts val="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RE </a:t>
            </a:r>
            <a:r>
              <a:rPr sz="1200" spc="-5" dirty="0">
                <a:latin typeface="Times New Roman"/>
                <a:cs typeface="Times New Roman"/>
              </a:rPr>
              <a:t>process aims </a:t>
            </a:r>
            <a:r>
              <a:rPr sz="1200" dirty="0">
                <a:latin typeface="Times New Roman"/>
                <a:cs typeface="Times New Roman"/>
              </a:rPr>
              <a:t>to produce </a:t>
            </a:r>
            <a:r>
              <a:rPr sz="1200" spc="-5" dirty="0">
                <a:latin typeface="Times New Roman"/>
                <a:cs typeface="Times New Roman"/>
              </a:rPr>
              <a:t>an agreed </a:t>
            </a:r>
            <a:r>
              <a:rPr sz="1200" dirty="0">
                <a:latin typeface="Times New Roman"/>
                <a:cs typeface="Times New Roman"/>
              </a:rPr>
              <a:t>requirements </a:t>
            </a:r>
            <a:r>
              <a:rPr sz="1200" spc="-5" dirty="0">
                <a:latin typeface="Times New Roman"/>
                <a:cs typeface="Times New Roman"/>
              </a:rPr>
              <a:t>document </a:t>
            </a:r>
            <a:r>
              <a:rPr sz="1200" dirty="0">
                <a:latin typeface="Times New Roman"/>
                <a:cs typeface="Times New Roman"/>
              </a:rPr>
              <a:t>that  </a:t>
            </a:r>
            <a:r>
              <a:rPr sz="1200" spc="-5" dirty="0">
                <a:latin typeface="Times New Roman"/>
                <a:cs typeface="Times New Roman"/>
              </a:rPr>
              <a:t>specifies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system satisfying stakeholder requirements.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0963CDCA-7424-4E07-B9FF-88ACC7A82A5E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61</a:t>
            </a:fld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867945" y="5243772"/>
            <a:ext cx="6212541" cy="5559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43700"/>
              </a:lnSpc>
              <a:spcBef>
                <a:spcPts val="105"/>
              </a:spcBef>
            </a:pPr>
            <a:r>
              <a:rPr sz="1200" spc="-5" dirty="0">
                <a:latin typeface="Times New Roman"/>
                <a:cs typeface="Times New Roman"/>
              </a:rPr>
              <a:t>Requirements are </a:t>
            </a:r>
            <a:r>
              <a:rPr sz="1200" dirty="0">
                <a:latin typeface="Times New Roman"/>
                <a:cs typeface="Times New Roman"/>
              </a:rPr>
              <a:t>presented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levels: </a:t>
            </a:r>
            <a:r>
              <a:rPr sz="1200" dirty="0">
                <a:latin typeface="Times New Roman"/>
                <a:cs typeface="Times New Roman"/>
              </a:rPr>
              <a:t>End </a:t>
            </a:r>
            <a:r>
              <a:rPr sz="1200" spc="-5" dirty="0">
                <a:latin typeface="Times New Roman"/>
                <a:cs typeface="Times New Roman"/>
              </a:rPr>
              <a:t>users and customers need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high level  statement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requirements; system developers need </a:t>
            </a:r>
            <a:r>
              <a:rPr sz="1200" dirty="0">
                <a:latin typeface="Times New Roman"/>
                <a:cs typeface="Times New Roman"/>
              </a:rPr>
              <a:t>a more </a:t>
            </a:r>
            <a:r>
              <a:rPr sz="1200" spc="-5" dirty="0">
                <a:latin typeface="Times New Roman"/>
                <a:cs typeface="Times New Roman"/>
              </a:rPr>
              <a:t>detailed </a:t>
            </a:r>
            <a:r>
              <a:rPr sz="1200" spc="-10" dirty="0">
                <a:latin typeface="Times New Roman"/>
                <a:cs typeface="Times New Roman"/>
              </a:rPr>
              <a:t>system  </a:t>
            </a:r>
            <a:r>
              <a:rPr sz="1200" spc="-5" dirty="0">
                <a:latin typeface="Times New Roman"/>
                <a:cs typeface="Times New Roman"/>
              </a:rPr>
              <a:t>specification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24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7945" y="3155806"/>
            <a:ext cx="6219265" cy="317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 engineering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Feasibility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study</a:t>
            </a:r>
            <a:endParaRPr sz="1200">
              <a:latin typeface="Times New Roman"/>
              <a:cs typeface="Times New Roman"/>
            </a:endParaRPr>
          </a:p>
          <a:p>
            <a:pPr marL="927100" lvl="1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it technically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financially </a:t>
            </a:r>
            <a:r>
              <a:rPr sz="1200" spc="-5" dirty="0">
                <a:latin typeface="Times New Roman"/>
                <a:cs typeface="Times New Roman"/>
              </a:rPr>
              <a:t>feasible </a:t>
            </a:r>
            <a:r>
              <a:rPr sz="1200" dirty="0">
                <a:latin typeface="Times New Roman"/>
                <a:cs typeface="Times New Roman"/>
              </a:rPr>
              <a:t>to build the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system?</a:t>
            </a:r>
            <a:endParaRPr sz="1200">
              <a:latin typeface="Times New Roman"/>
              <a:cs typeface="Times New Roman"/>
            </a:endParaRPr>
          </a:p>
          <a:p>
            <a:pPr marL="927100" lvl="1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200" spc="-5" dirty="0">
                <a:latin typeface="Times New Roman"/>
                <a:cs typeface="Times New Roman"/>
              </a:rPr>
              <a:t>Developed within </a:t>
            </a:r>
            <a:r>
              <a:rPr sz="1200" dirty="0">
                <a:latin typeface="Times New Roman"/>
                <a:cs typeface="Times New Roman"/>
              </a:rPr>
              <a:t>the existing budgetary </a:t>
            </a:r>
            <a:r>
              <a:rPr sz="1200" spc="-5" dirty="0">
                <a:latin typeface="Times New Roman"/>
                <a:cs typeface="Times New Roman"/>
              </a:rPr>
              <a:t>constraints.(cost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effective)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3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elicitation and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  <a:p>
            <a:pPr marL="927100" lvl="1" indent="-229235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200" dirty="0">
                <a:latin typeface="Times New Roman"/>
                <a:cs typeface="Times New Roman"/>
              </a:rPr>
              <a:t>What do the </a:t>
            </a:r>
            <a:r>
              <a:rPr sz="1200" spc="-5" dirty="0">
                <a:latin typeface="Times New Roman"/>
                <a:cs typeface="Times New Roman"/>
              </a:rPr>
              <a:t>system stakeholders require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expect from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system?</a:t>
            </a:r>
            <a:endParaRPr sz="1200">
              <a:latin typeface="Times New Roman"/>
              <a:cs typeface="Times New Roman"/>
            </a:endParaRPr>
          </a:p>
          <a:p>
            <a:pPr marL="927100" marR="5080" lvl="1" indent="-229235">
              <a:lnSpc>
                <a:spcPct val="144200"/>
              </a:lnSpc>
              <a:spcBef>
                <a:spcPts val="85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200" spc="-5" dirty="0">
                <a:latin typeface="Times New Roman"/>
                <a:cs typeface="Times New Roman"/>
              </a:rPr>
              <a:t>Observations from </a:t>
            </a:r>
            <a:r>
              <a:rPr sz="1200" dirty="0">
                <a:latin typeface="Times New Roman"/>
                <a:cs typeface="Times New Roman"/>
              </a:rPr>
              <a:t>existing </a:t>
            </a:r>
            <a:r>
              <a:rPr sz="1200" spc="-5" dirty="0">
                <a:latin typeface="Times New Roman"/>
                <a:cs typeface="Times New Roman"/>
              </a:rPr>
              <a:t>systems, discussions </a:t>
            </a:r>
            <a:r>
              <a:rPr sz="1200" dirty="0">
                <a:latin typeface="Times New Roman"/>
                <a:cs typeface="Times New Roman"/>
              </a:rPr>
              <a:t>with potential </a:t>
            </a:r>
            <a:r>
              <a:rPr sz="1200" spc="-5" dirty="0">
                <a:latin typeface="Times New Roman"/>
                <a:cs typeface="Times New Roman"/>
              </a:rPr>
              <a:t>users,  task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analysis.</a:t>
            </a:r>
            <a:endParaRPr sz="1200">
              <a:latin typeface="Times New Roman"/>
              <a:cs typeface="Times New Roman"/>
            </a:endParaRPr>
          </a:p>
          <a:p>
            <a:pPr marL="927100" marR="11430" lvl="1" indent="-229235">
              <a:lnSpc>
                <a:spcPct val="143300"/>
              </a:lnSpc>
              <a:spcBef>
                <a:spcPts val="8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200" dirty="0">
                <a:latin typeface="Times New Roman"/>
                <a:cs typeface="Times New Roman"/>
              </a:rPr>
              <a:t>This may involve the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of one or more models </a:t>
            </a:r>
            <a:r>
              <a:rPr sz="1200" spc="-5" dirty="0">
                <a:latin typeface="Times New Roman"/>
                <a:cs typeface="Times New Roman"/>
              </a:rPr>
              <a:t>and  prototypes</a:t>
            </a:r>
            <a:endParaRPr sz="120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spcBef>
                <a:spcPts val="7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specification</a:t>
            </a:r>
            <a:endParaRPr sz="1200">
              <a:latin typeface="Times New Roman"/>
              <a:cs typeface="Times New Roman"/>
            </a:endParaRPr>
          </a:p>
          <a:p>
            <a:pPr marL="927100" marR="10160" lvl="1" indent="-229235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927100" algn="l"/>
                <a:tab pos="927735" algn="l"/>
              </a:tabLst>
            </a:pPr>
            <a:r>
              <a:rPr sz="1200" spc="-15" dirty="0">
                <a:latin typeface="Times New Roman"/>
                <a:cs typeface="Times New Roman"/>
              </a:rPr>
              <a:t>Is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activity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translating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information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gathered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analysis  </a:t>
            </a:r>
            <a:r>
              <a:rPr sz="1200" dirty="0">
                <a:latin typeface="Times New Roman"/>
                <a:cs typeface="Times New Roman"/>
              </a:rPr>
              <a:t>activity into a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document.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2588" y="824000"/>
            <a:ext cx="6463553" cy="2287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EC6CD8C4-58BD-462B-A2C8-AF3DD66B83BC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1133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3" y="628477"/>
            <a:ext cx="6485965" cy="4364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Two types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1155700" marR="8255" indent="-229235">
              <a:lnSpc>
                <a:spcPct val="143300"/>
              </a:lnSpc>
              <a:spcBef>
                <a:spcPts val="875"/>
              </a:spcBef>
              <a:buFont typeface="Symbol"/>
              <a:buChar char=""/>
              <a:tabLst>
                <a:tab pos="1193800" algn="l"/>
                <a:tab pos="1194435" algn="l"/>
              </a:tabLst>
            </a:pPr>
            <a:r>
              <a:rPr dirty="0"/>
              <a:t>	</a:t>
            </a:r>
            <a:r>
              <a:rPr sz="1200" spc="-5" dirty="0">
                <a:latin typeface="Times New Roman"/>
                <a:cs typeface="Times New Roman"/>
              </a:rPr>
              <a:t>User requirements: are abstract statements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requirements 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customer and end user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155700" marR="6350" indent="-229235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detailed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description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functionality  to be</a:t>
            </a:r>
            <a:r>
              <a:rPr sz="1200" spc="-5" dirty="0">
                <a:latin typeface="Times New Roman"/>
                <a:cs typeface="Times New Roman"/>
              </a:rPr>
              <a:t> provided.</a:t>
            </a:r>
            <a:endParaRPr sz="12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Requirements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validation</a:t>
            </a:r>
            <a:endParaRPr sz="12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1155700" algn="l"/>
                <a:tab pos="1156335" algn="l"/>
              </a:tabLst>
            </a:pPr>
            <a:r>
              <a:rPr sz="1200" spc="-5" dirty="0">
                <a:latin typeface="Times New Roman"/>
                <a:cs typeface="Times New Roman"/>
              </a:rPr>
              <a:t>Checking </a:t>
            </a:r>
            <a:r>
              <a:rPr sz="1200" dirty="0">
                <a:latin typeface="Times New Roman"/>
                <a:cs typeface="Times New Roman"/>
              </a:rPr>
              <a:t>the validity of 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requirements(consistent/complete)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2.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 Design and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Implementation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converting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specification into </a:t>
            </a:r>
            <a:r>
              <a:rPr sz="1200" spc="-5" dirty="0">
                <a:latin typeface="Times New Roman"/>
                <a:cs typeface="Times New Roman"/>
              </a:rPr>
              <a:t>an executable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structure that </a:t>
            </a:r>
            <a:r>
              <a:rPr sz="1200" spc="-5" dirty="0">
                <a:latin typeface="Times New Roman"/>
                <a:cs typeface="Times New Roman"/>
              </a:rPr>
              <a:t>realises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specification;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Implementation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Translate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structure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an executable</a:t>
            </a:r>
            <a:r>
              <a:rPr sz="1200" dirty="0">
                <a:latin typeface="Times New Roman"/>
                <a:cs typeface="Times New Roman"/>
              </a:rPr>
              <a:t> program;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activities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implementation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closely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related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may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inter-leaved.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General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Model of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Design</a:t>
            </a:r>
            <a:r>
              <a:rPr sz="12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3647" y="3544340"/>
            <a:ext cx="6375699" cy="251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A5AC6143-E5FA-42CD-889B-5EA3649EC901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63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2979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7459" cy="6971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rebuchet MS"/>
              <a:cs typeface="Trebuchet MS"/>
            </a:endParaRPr>
          </a:p>
          <a:p>
            <a:pPr marL="588645" algn="just">
              <a:lnSpc>
                <a:spcPts val="1410"/>
              </a:lnSpc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b="1" spc="-5" dirty="0">
                <a:latin typeface="Times New Roman"/>
                <a:cs typeface="Times New Roman"/>
              </a:rPr>
              <a:t>Software platform</a:t>
            </a:r>
            <a:r>
              <a:rPr sz="1200" spc="-5" dirty="0">
                <a:latin typeface="Times New Roman"/>
                <a:cs typeface="Times New Roman"/>
              </a:rPr>
              <a:t>-the </a:t>
            </a:r>
            <a:r>
              <a:rPr sz="1200" dirty="0">
                <a:latin typeface="Times New Roman"/>
                <a:cs typeface="Times New Roman"/>
              </a:rPr>
              <a:t>environment in </a:t>
            </a:r>
            <a:r>
              <a:rPr sz="1200" spc="-5" dirty="0">
                <a:latin typeface="Times New Roman"/>
                <a:cs typeface="Times New Roman"/>
              </a:rPr>
              <a:t>which software will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execute.</a:t>
            </a:r>
            <a:endParaRPr sz="1200">
              <a:latin typeface="Times New Roman"/>
              <a:cs typeface="Times New Roman"/>
            </a:endParaRPr>
          </a:p>
          <a:p>
            <a:pPr marL="817244" marR="6350" indent="-228600" algn="just">
              <a:lnSpc>
                <a:spcPts val="1380"/>
              </a:lnSpc>
              <a:spcBef>
                <a:spcPts val="65"/>
              </a:spcBef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spc="-5" dirty="0">
                <a:latin typeface="Times New Roman"/>
                <a:cs typeface="Times New Roman"/>
              </a:rPr>
              <a:t>Information </a:t>
            </a:r>
            <a:r>
              <a:rPr sz="1200" dirty="0">
                <a:latin typeface="Times New Roman"/>
                <a:cs typeface="Times New Roman"/>
              </a:rPr>
              <a:t>about this platform is </a:t>
            </a:r>
            <a:r>
              <a:rPr sz="1200" spc="-5" dirty="0">
                <a:latin typeface="Times New Roman"/>
                <a:cs typeface="Times New Roman"/>
              </a:rPr>
              <a:t>an essential </a:t>
            </a:r>
            <a:r>
              <a:rPr sz="1200" dirty="0">
                <a:latin typeface="Times New Roman"/>
                <a:cs typeface="Times New Roman"/>
              </a:rPr>
              <a:t>input to the </a:t>
            </a:r>
            <a:r>
              <a:rPr sz="1200" spc="-5" dirty="0">
                <a:latin typeface="Times New Roman"/>
                <a:cs typeface="Times New Roman"/>
              </a:rPr>
              <a:t>design process, </a:t>
            </a:r>
            <a:r>
              <a:rPr sz="1200" spc="-145" dirty="0">
                <a:latin typeface="Times New Roman"/>
                <a:cs typeface="Times New Roman"/>
              </a:rPr>
              <a:t>as  </a:t>
            </a:r>
            <a:r>
              <a:rPr sz="1200" spc="-5" dirty="0">
                <a:latin typeface="Times New Roman"/>
                <a:cs typeface="Times New Roman"/>
              </a:rPr>
              <a:t>designers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decide </a:t>
            </a:r>
            <a:r>
              <a:rPr sz="1200" dirty="0">
                <a:latin typeface="Times New Roman"/>
                <a:cs typeface="Times New Roman"/>
              </a:rPr>
              <a:t>how </a:t>
            </a:r>
            <a:r>
              <a:rPr sz="1200" spc="-5" dirty="0">
                <a:latin typeface="Times New Roman"/>
                <a:cs typeface="Times New Roman"/>
              </a:rPr>
              <a:t>best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integrate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software‘s  environment.</a:t>
            </a:r>
            <a:endParaRPr sz="1200">
              <a:latin typeface="Times New Roman"/>
              <a:cs typeface="Times New Roman"/>
            </a:endParaRPr>
          </a:p>
          <a:p>
            <a:pPr marL="817244" marR="9525" indent="-228600" algn="just">
              <a:lnSpc>
                <a:spcPts val="1380"/>
              </a:lnSpc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requirement </a:t>
            </a:r>
            <a:r>
              <a:rPr sz="1200" b="1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is the description of the functionality </a:t>
            </a:r>
            <a:r>
              <a:rPr sz="1200" spc="-105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provide </a:t>
            </a:r>
            <a:r>
              <a:rPr sz="1200" dirty="0">
                <a:latin typeface="Times New Roman"/>
                <a:cs typeface="Times New Roman"/>
              </a:rPr>
              <a:t>and its </a:t>
            </a:r>
            <a:r>
              <a:rPr sz="1200" spc="-5" dirty="0">
                <a:latin typeface="Times New Roman"/>
                <a:cs typeface="Times New Roman"/>
              </a:rPr>
              <a:t>performance and </a:t>
            </a:r>
            <a:r>
              <a:rPr sz="1200" dirty="0">
                <a:latin typeface="Times New Roman"/>
                <a:cs typeface="Times New Roman"/>
              </a:rPr>
              <a:t>dependability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588645" algn="just">
              <a:lnSpc>
                <a:spcPts val="1315"/>
              </a:lnSpc>
            </a:pPr>
            <a:r>
              <a:rPr sz="1200" spc="204" dirty="0">
                <a:latin typeface="Arial"/>
                <a:cs typeface="Arial"/>
              </a:rPr>
              <a:t></a:t>
            </a:r>
            <a:r>
              <a:rPr sz="1200" spc="409" dirty="0">
                <a:latin typeface="Arial"/>
                <a:cs typeface="Arial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If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existing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data,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description</a:t>
            </a:r>
            <a:r>
              <a:rPr sz="1200" b="1" spc="10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of</a:t>
            </a:r>
            <a:r>
              <a:rPr sz="1200" b="1" spc="114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that</a:t>
            </a:r>
            <a:r>
              <a:rPr sz="1200" b="1" spc="90" dirty="0">
                <a:latin typeface="Times New Roman"/>
                <a:cs typeface="Times New Roman"/>
              </a:rPr>
              <a:t> </a:t>
            </a:r>
            <a:r>
              <a:rPr sz="1200" b="1" spc="-45" dirty="0">
                <a:latin typeface="Times New Roman"/>
                <a:cs typeface="Times New Roman"/>
              </a:rPr>
              <a:t>data</a:t>
            </a:r>
            <a:endParaRPr sz="1200">
              <a:latin typeface="Times New Roman"/>
              <a:cs typeface="Times New Roman"/>
            </a:endParaRPr>
          </a:p>
          <a:p>
            <a:pPr marL="817244" algn="just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included </a:t>
            </a:r>
            <a:r>
              <a:rPr sz="1200" dirty="0">
                <a:latin typeface="Times New Roman"/>
                <a:cs typeface="Times New Roman"/>
              </a:rPr>
              <a:t>in the platform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specification.</a:t>
            </a:r>
            <a:endParaRPr sz="1200">
              <a:latin typeface="Times New Roman"/>
              <a:cs typeface="Times New Roman"/>
            </a:endParaRPr>
          </a:p>
          <a:p>
            <a:pPr marL="817244" marR="8255" indent="-228600" algn="just">
              <a:lnSpc>
                <a:spcPts val="1380"/>
              </a:lnSpc>
              <a:spcBef>
                <a:spcPts val="65"/>
              </a:spcBef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spc="-5" dirty="0">
                <a:latin typeface="Times New Roman"/>
                <a:cs typeface="Times New Roman"/>
              </a:rPr>
              <a:t>Otherwise,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description must be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input to the </a:t>
            </a:r>
            <a:r>
              <a:rPr sz="1200" spc="-5" dirty="0">
                <a:latin typeface="Times New Roman"/>
                <a:cs typeface="Times New Roman"/>
              </a:rPr>
              <a:t>design process so </a:t>
            </a:r>
            <a:r>
              <a:rPr sz="1200" spc="-75" dirty="0">
                <a:latin typeface="Times New Roman"/>
                <a:cs typeface="Times New Roman"/>
              </a:rPr>
              <a:t>that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organization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defined.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7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Design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Activities</a:t>
            </a:r>
            <a:endParaRPr sz="120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43900"/>
              </a:lnSpc>
              <a:spcBef>
                <a:spcPts val="6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Architectural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identify the </a:t>
            </a:r>
            <a:r>
              <a:rPr sz="1200" spc="-5" dirty="0">
                <a:latin typeface="Times New Roman"/>
                <a:cs typeface="Times New Roman"/>
              </a:rPr>
              <a:t>overall </a:t>
            </a:r>
            <a:r>
              <a:rPr sz="1200" dirty="0">
                <a:latin typeface="Times New Roman"/>
                <a:cs typeface="Times New Roman"/>
              </a:rPr>
              <a:t>structure of the </a:t>
            </a:r>
            <a:r>
              <a:rPr sz="1200" spc="-5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principal components </a:t>
            </a:r>
            <a:r>
              <a:rPr sz="1200" dirty="0">
                <a:latin typeface="Times New Roman"/>
                <a:cs typeface="Times New Roman"/>
              </a:rPr>
              <a:t>(sometimes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dirty="0">
                <a:latin typeface="Times New Roman"/>
                <a:cs typeface="Times New Roman"/>
              </a:rPr>
              <a:t>sub-systems or </a:t>
            </a:r>
            <a:r>
              <a:rPr sz="1200" spc="-5" dirty="0">
                <a:latin typeface="Times New Roman"/>
                <a:cs typeface="Times New Roman"/>
              </a:rPr>
              <a:t>modules), </a:t>
            </a:r>
            <a:r>
              <a:rPr sz="120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relationships  and </a:t>
            </a:r>
            <a:r>
              <a:rPr sz="1200" dirty="0">
                <a:latin typeface="Times New Roman"/>
                <a:cs typeface="Times New Roman"/>
              </a:rPr>
              <a:t>how they 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distributed.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Interface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define the interfaces </a:t>
            </a:r>
            <a:r>
              <a:rPr sz="1200" spc="-5" dirty="0">
                <a:latin typeface="Times New Roman"/>
                <a:cs typeface="Times New Roman"/>
              </a:rPr>
              <a:t>between system </a:t>
            </a:r>
            <a:r>
              <a:rPr sz="1200" dirty="0">
                <a:latin typeface="Times New Roman"/>
                <a:cs typeface="Times New Roman"/>
              </a:rPr>
              <a:t>components. This  </a:t>
            </a:r>
            <a:r>
              <a:rPr sz="1200" spc="-5" dirty="0">
                <a:latin typeface="Times New Roman"/>
                <a:cs typeface="Times New Roman"/>
              </a:rPr>
              <a:t>interface specification </a:t>
            </a:r>
            <a:r>
              <a:rPr sz="1200" dirty="0">
                <a:latin typeface="Times New Roman"/>
                <a:cs typeface="Times New Roman"/>
              </a:rPr>
              <a:t>must be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unambiguous</a:t>
            </a:r>
            <a:endParaRPr sz="120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Component design,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take </a:t>
            </a:r>
            <a:r>
              <a:rPr sz="1200" spc="-5" dirty="0">
                <a:latin typeface="Times New Roman"/>
                <a:cs typeface="Times New Roman"/>
              </a:rPr>
              <a:t>each system component and </a:t>
            </a:r>
            <a:r>
              <a:rPr sz="1200" dirty="0">
                <a:latin typeface="Times New Roman"/>
                <a:cs typeface="Times New Roman"/>
              </a:rPr>
              <a:t>design how it </a:t>
            </a:r>
            <a:r>
              <a:rPr sz="1200" spc="-5" dirty="0">
                <a:latin typeface="Times New Roman"/>
                <a:cs typeface="Times New Roman"/>
              </a:rPr>
              <a:t>will  operate.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3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Database </a:t>
            </a:r>
            <a:r>
              <a:rPr sz="1200" b="1" dirty="0">
                <a:latin typeface="Times New Roman"/>
                <a:cs typeface="Times New Roman"/>
              </a:rPr>
              <a:t>design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you design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structures and </a:t>
            </a:r>
            <a:r>
              <a:rPr sz="1200" dirty="0">
                <a:latin typeface="Times New Roman"/>
                <a:cs typeface="Times New Roman"/>
              </a:rPr>
              <a:t>how these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in a database. The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depends on </a:t>
            </a:r>
            <a:r>
              <a:rPr sz="1200" spc="-5" dirty="0">
                <a:latin typeface="Times New Roman"/>
                <a:cs typeface="Times New Roman"/>
              </a:rPr>
              <a:t>whether an </a:t>
            </a:r>
            <a:r>
              <a:rPr sz="1200" dirty="0">
                <a:latin typeface="Times New Roman"/>
                <a:cs typeface="Times New Roman"/>
              </a:rPr>
              <a:t>existing </a:t>
            </a:r>
            <a:r>
              <a:rPr sz="1200" spc="-5" dirty="0">
                <a:latin typeface="Times New Roman"/>
                <a:cs typeface="Times New Roman"/>
              </a:rPr>
              <a:t>database is </a:t>
            </a:r>
            <a:r>
              <a:rPr sz="1200" dirty="0">
                <a:latin typeface="Times New Roman"/>
                <a:cs typeface="Times New Roman"/>
              </a:rPr>
              <a:t>to be  </a:t>
            </a:r>
            <a:r>
              <a:rPr sz="1200" spc="-5" dirty="0">
                <a:latin typeface="Times New Roman"/>
                <a:cs typeface="Times New Roman"/>
              </a:rPr>
              <a:t>reused </a:t>
            </a:r>
            <a:r>
              <a:rPr sz="1200" dirty="0">
                <a:latin typeface="Times New Roman"/>
                <a:cs typeface="Times New Roman"/>
              </a:rPr>
              <a:t>or a </a:t>
            </a:r>
            <a:r>
              <a:rPr sz="1200" spc="-5" dirty="0">
                <a:latin typeface="Times New Roman"/>
                <a:cs typeface="Times New Roman"/>
              </a:rPr>
              <a:t>new </a:t>
            </a:r>
            <a:r>
              <a:rPr sz="1200" dirty="0">
                <a:latin typeface="Times New Roman"/>
                <a:cs typeface="Times New Roman"/>
              </a:rPr>
              <a:t>database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be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created.</a:t>
            </a:r>
            <a:endParaRPr sz="120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  <a:spcBef>
                <a:spcPts val="630"/>
              </a:spcBef>
            </a:pPr>
            <a:r>
              <a:rPr sz="1400" b="1" dirty="0">
                <a:latin typeface="Times New Roman"/>
                <a:cs typeface="Times New Roman"/>
              </a:rPr>
              <a:t>3.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</a:t>
            </a:r>
            <a:r>
              <a:rPr sz="1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Validation</a:t>
            </a:r>
            <a:endParaRPr sz="1400">
              <a:latin typeface="Times New Roman"/>
              <a:cs typeface="Times New Roman"/>
            </a:endParaRPr>
          </a:p>
          <a:p>
            <a:pPr marL="241300" marR="11430" indent="-228600" algn="just">
              <a:lnSpc>
                <a:spcPct val="144200"/>
              </a:lnSpc>
              <a:spcBef>
                <a:spcPts val="1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Verification and </a:t>
            </a:r>
            <a:r>
              <a:rPr sz="1200" dirty="0">
                <a:latin typeface="Times New Roman"/>
                <a:cs typeface="Times New Roman"/>
              </a:rPr>
              <a:t>validation </a:t>
            </a:r>
            <a:r>
              <a:rPr sz="1200" spc="-5" dirty="0">
                <a:latin typeface="Times New Roman"/>
                <a:cs typeface="Times New Roman"/>
              </a:rPr>
              <a:t>(V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V) is intended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show </a:t>
            </a:r>
            <a:r>
              <a:rPr sz="1200" dirty="0">
                <a:latin typeface="Times New Roman"/>
                <a:cs typeface="Times New Roman"/>
              </a:rPr>
              <a:t>that a </a:t>
            </a:r>
            <a:r>
              <a:rPr sz="1200" spc="-5" dirty="0">
                <a:latin typeface="Times New Roman"/>
                <a:cs typeface="Times New Roman"/>
              </a:rPr>
              <a:t>system conforms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its  specification and </a:t>
            </a:r>
            <a:r>
              <a:rPr sz="1200" dirty="0">
                <a:latin typeface="Times New Roman"/>
                <a:cs typeface="Times New Roman"/>
              </a:rPr>
              <a:t>meets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of the system customer.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Involves checking </a:t>
            </a:r>
            <a:r>
              <a:rPr sz="1200" dirty="0">
                <a:latin typeface="Times New Roman"/>
                <a:cs typeface="Times New Roman"/>
              </a:rPr>
              <a:t>processes </a:t>
            </a:r>
            <a:r>
              <a:rPr sz="1200" spc="-5" dirty="0">
                <a:latin typeface="Times New Roman"/>
                <a:cs typeface="Times New Roman"/>
              </a:rPr>
              <a:t>such as inspections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reviews.</a:t>
            </a:r>
            <a:endParaRPr sz="1200">
              <a:latin typeface="Times New Roman"/>
              <a:cs typeface="Times New Roman"/>
            </a:endParaRPr>
          </a:p>
          <a:p>
            <a:pPr marL="241300" marR="10160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testing </a:t>
            </a:r>
            <a:r>
              <a:rPr sz="1200" spc="-5" dirty="0">
                <a:latin typeface="Times New Roman"/>
                <a:cs typeface="Times New Roman"/>
              </a:rPr>
              <a:t>involves executing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with test </a:t>
            </a:r>
            <a:r>
              <a:rPr sz="1200" spc="-5" dirty="0">
                <a:latin typeface="Times New Roman"/>
                <a:cs typeface="Times New Roman"/>
              </a:rPr>
              <a:t>cases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derived from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real </a:t>
            </a:r>
            <a:r>
              <a:rPr sz="1200" dirty="0">
                <a:latin typeface="Times New Roman"/>
                <a:cs typeface="Times New Roman"/>
              </a:rPr>
              <a:t>data to be </a:t>
            </a:r>
            <a:r>
              <a:rPr sz="1200" spc="-5" dirty="0">
                <a:latin typeface="Times New Roman"/>
                <a:cs typeface="Times New Roman"/>
              </a:rPr>
              <a:t>processed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Testing is </a:t>
            </a:r>
            <a:r>
              <a:rPr sz="1200" dirty="0">
                <a:latin typeface="Times New Roman"/>
                <a:cs typeface="Times New Roman"/>
              </a:rPr>
              <a:t>the most commonly </a:t>
            </a:r>
            <a:r>
              <a:rPr sz="1200" spc="-5" dirty="0">
                <a:latin typeface="Times New Roman"/>
                <a:cs typeface="Times New Roman"/>
              </a:rPr>
              <a:t>used V </a:t>
            </a:r>
            <a:r>
              <a:rPr sz="1200" dirty="0">
                <a:latin typeface="Times New Roman"/>
                <a:cs typeface="Times New Roman"/>
              </a:rPr>
              <a:t>&amp; </a:t>
            </a:r>
            <a:r>
              <a:rPr sz="1200" spc="-5" dirty="0">
                <a:latin typeface="Times New Roman"/>
                <a:cs typeface="Times New Roman"/>
              </a:rPr>
              <a:t>V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activity.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Stages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Testing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6887" y="6073972"/>
            <a:ext cx="116242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3 stage</a:t>
            </a:r>
            <a:r>
              <a:rPr sz="1200" b="1" spc="-8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2588" y="5510299"/>
            <a:ext cx="4975412" cy="519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625418A1-9FE7-47D5-8776-5114B71DEFC9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64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589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5965" cy="5327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469900" marR="8255" algn="just">
              <a:lnSpc>
                <a:spcPct val="143700"/>
              </a:lnSpc>
              <a:spcBef>
                <a:spcPts val="1260"/>
              </a:spcBef>
            </a:pPr>
            <a:r>
              <a:rPr sz="1200" spc="-5" dirty="0">
                <a:latin typeface="Times New Roman"/>
                <a:cs typeface="Times New Roman"/>
              </a:rPr>
              <a:t>System components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tested (component </a:t>
            </a:r>
            <a:r>
              <a:rPr sz="1200" dirty="0">
                <a:latin typeface="Times New Roman"/>
                <a:cs typeface="Times New Roman"/>
              </a:rPr>
              <a:t>defects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discovered early in the  </a:t>
            </a:r>
            <a:r>
              <a:rPr sz="1200" spc="-5" dirty="0">
                <a:latin typeface="Times New Roman"/>
                <a:cs typeface="Times New Roman"/>
              </a:rPr>
              <a:t>process) </a:t>
            </a:r>
            <a:r>
              <a:rPr sz="1200" dirty="0">
                <a:latin typeface="Times New Roman"/>
                <a:cs typeface="Times New Roman"/>
              </a:rPr>
              <a:t>then the integrated </a:t>
            </a:r>
            <a:r>
              <a:rPr sz="1200" spc="-5" dirty="0">
                <a:latin typeface="Times New Roman"/>
                <a:cs typeface="Times New Roman"/>
              </a:rPr>
              <a:t>system is tested, (interface </a:t>
            </a:r>
            <a:r>
              <a:rPr sz="1200" dirty="0">
                <a:latin typeface="Times New Roman"/>
                <a:cs typeface="Times New Roman"/>
              </a:rPr>
              <a:t>problems are found </a:t>
            </a:r>
            <a:r>
              <a:rPr sz="1200" spc="-5" dirty="0">
                <a:latin typeface="Times New Roman"/>
                <a:cs typeface="Times New Roman"/>
              </a:rPr>
              <a:t>when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is integrated), </a:t>
            </a:r>
            <a:r>
              <a:rPr sz="1200" dirty="0">
                <a:latin typeface="Times New Roman"/>
                <a:cs typeface="Times New Roman"/>
              </a:rPr>
              <a:t>finally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is tested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customer’s</a:t>
            </a:r>
            <a:r>
              <a:rPr sz="1200" dirty="0">
                <a:latin typeface="Times New Roman"/>
                <a:cs typeface="Times New Roman"/>
              </a:rPr>
              <a:t> data.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Testing Stages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component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Individual components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tested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independently;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Components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may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functions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objects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coherent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groupings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entities.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Test automation </a:t>
            </a:r>
            <a:r>
              <a:rPr sz="1200" dirty="0">
                <a:latin typeface="Times New Roman"/>
                <a:cs typeface="Times New Roman"/>
              </a:rPr>
              <a:t>tools </a:t>
            </a:r>
            <a:r>
              <a:rPr sz="1200" spc="-5" dirty="0">
                <a:latin typeface="Times New Roman"/>
                <a:cs typeface="Times New Roman"/>
              </a:rPr>
              <a:t>such as </a:t>
            </a:r>
            <a:r>
              <a:rPr sz="1200" dirty="0">
                <a:latin typeface="Times New Roman"/>
                <a:cs typeface="Times New Roman"/>
              </a:rPr>
              <a:t>JUnit that </a:t>
            </a:r>
            <a:r>
              <a:rPr sz="1200" spc="-5" dirty="0">
                <a:latin typeface="Times New Roman"/>
                <a:cs typeface="Times New Roman"/>
              </a:rPr>
              <a:t>can rerun component </a:t>
            </a:r>
            <a:r>
              <a:rPr sz="1200" dirty="0">
                <a:latin typeface="Times New Roman"/>
                <a:cs typeface="Times New Roman"/>
              </a:rPr>
              <a:t>tests </a:t>
            </a:r>
            <a:r>
              <a:rPr sz="1200" spc="-5" dirty="0">
                <a:latin typeface="Times New Roman"/>
                <a:cs typeface="Times New Roman"/>
              </a:rPr>
              <a:t>when new  versions </a:t>
            </a:r>
            <a:r>
              <a:rPr sz="1200" dirty="0">
                <a:latin typeface="Times New Roman"/>
                <a:cs typeface="Times New Roman"/>
              </a:rPr>
              <a:t>of the components </a:t>
            </a:r>
            <a:r>
              <a:rPr sz="1200" spc="-5" dirty="0">
                <a:latin typeface="Times New Roman"/>
                <a:cs typeface="Times New Roman"/>
              </a:rPr>
              <a:t>are created, </a:t>
            </a:r>
            <a:r>
              <a:rPr sz="1200" dirty="0">
                <a:latin typeface="Times New Roman"/>
                <a:cs typeface="Times New Roman"/>
              </a:rPr>
              <a:t>are commonly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System testing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Testing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as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whole.</a:t>
            </a:r>
            <a:endParaRPr sz="1200">
              <a:latin typeface="Times New Roman"/>
              <a:cs typeface="Times New Roman"/>
            </a:endParaRPr>
          </a:p>
          <a:p>
            <a:pPr marL="698500" marR="5080" lvl="1" indent="-228600" algn="just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Concerned </a:t>
            </a:r>
            <a:r>
              <a:rPr sz="1200" dirty="0">
                <a:latin typeface="Times New Roman"/>
                <a:cs typeface="Times New Roman"/>
              </a:rPr>
              <a:t>with showing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meets </a:t>
            </a:r>
            <a:r>
              <a:rPr sz="1200" spc="-5" dirty="0">
                <a:latin typeface="Times New Roman"/>
                <a:cs typeface="Times New Roman"/>
              </a:rPr>
              <a:t>its functional and </a:t>
            </a:r>
            <a:r>
              <a:rPr sz="1200" dirty="0">
                <a:latin typeface="Times New Roman"/>
                <a:cs typeface="Times New Roman"/>
              </a:rPr>
              <a:t>non-functional  </a:t>
            </a:r>
            <a:r>
              <a:rPr sz="1200" spc="-5" dirty="0">
                <a:latin typeface="Times New Roman"/>
                <a:cs typeface="Times New Roman"/>
              </a:rPr>
              <a:t>requirements, </a:t>
            </a:r>
            <a:r>
              <a:rPr sz="1200" dirty="0">
                <a:latin typeface="Times New Roman"/>
                <a:cs typeface="Times New Roman"/>
              </a:rPr>
              <a:t>Testing of </a:t>
            </a:r>
            <a:r>
              <a:rPr sz="1200" spc="-5" dirty="0">
                <a:latin typeface="Times New Roman"/>
                <a:cs typeface="Times New Roman"/>
              </a:rPr>
              <a:t>emergent properties is </a:t>
            </a:r>
            <a:r>
              <a:rPr sz="1200" dirty="0">
                <a:latin typeface="Times New Roman"/>
                <a:cs typeface="Times New Roman"/>
              </a:rPr>
              <a:t>particularly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important.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Acceptance testing(alpha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testing)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 algn="just">
              <a:lnSpc>
                <a:spcPct val="1442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final stage </a:t>
            </a:r>
            <a:r>
              <a:rPr sz="1200" dirty="0">
                <a:latin typeface="Times New Roman"/>
                <a:cs typeface="Times New Roman"/>
              </a:rPr>
              <a:t>in the testing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before the </a:t>
            </a:r>
            <a:r>
              <a:rPr sz="1200" spc="-5" dirty="0">
                <a:latin typeface="Times New Roman"/>
                <a:cs typeface="Times New Roman"/>
              </a:rPr>
              <a:t>system is accepted </a:t>
            </a:r>
            <a:r>
              <a:rPr sz="1200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operational </a:t>
            </a:r>
            <a:r>
              <a:rPr sz="1200" dirty="0">
                <a:latin typeface="Times New Roman"/>
                <a:cs typeface="Times New Roman"/>
              </a:rPr>
              <a:t>use.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tested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data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supplied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by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rather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  </a:t>
            </a:r>
            <a:r>
              <a:rPr sz="1200" spc="-5" dirty="0">
                <a:latin typeface="Times New Roman"/>
                <a:cs typeface="Times New Roman"/>
              </a:rPr>
              <a:t>simulated </a:t>
            </a:r>
            <a:r>
              <a:rPr sz="1200" dirty="0">
                <a:latin typeface="Times New Roman"/>
                <a:cs typeface="Times New Roman"/>
              </a:rPr>
              <a:t>test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.Testing with customer </a:t>
            </a:r>
            <a:r>
              <a:rPr sz="1200" spc="-5" dirty="0">
                <a:latin typeface="Times New Roman"/>
                <a:cs typeface="Times New Roman"/>
              </a:rPr>
              <a:t>data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check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meets  the </a:t>
            </a:r>
            <a:r>
              <a:rPr sz="1200" spc="-5" dirty="0">
                <a:latin typeface="Times New Roman"/>
                <a:cs typeface="Times New Roman"/>
              </a:rPr>
              <a:t>customer’s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needs.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sz="1200" b="1" spc="-5" dirty="0">
                <a:latin typeface="Times New Roman"/>
                <a:cs typeface="Times New Roman"/>
              </a:rPr>
              <a:t>Testing Phases in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Plan-Driven </a:t>
            </a:r>
            <a:r>
              <a:rPr sz="1200" b="1" dirty="0">
                <a:latin typeface="Times New Roman"/>
                <a:cs typeface="Times New Roman"/>
              </a:rPr>
              <a:t>Software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647" y="4301836"/>
            <a:ext cx="6623125" cy="1837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BF1AB117-8744-4103-8D31-990168EDFD97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9318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4471" cy="46776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rebuchet MS"/>
              <a:cs typeface="Trebuchet MS"/>
            </a:endParaRPr>
          </a:p>
          <a:p>
            <a:pPr marL="241300" algn="just">
              <a:lnSpc>
                <a:spcPct val="100000"/>
              </a:lnSpc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spc="-5" dirty="0">
                <a:latin typeface="Times New Roman"/>
                <a:cs typeface="Times New Roman"/>
              </a:rPr>
              <a:t>Acceptance testing(alpha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testing)</a:t>
            </a:r>
            <a:endParaRPr sz="120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800"/>
              </a:lnSpc>
              <a:spcBef>
                <a:spcPts val="5"/>
              </a:spcBef>
            </a:pPr>
            <a:r>
              <a:rPr sz="1200" spc="204" dirty="0">
                <a:latin typeface="Arial"/>
                <a:cs typeface="Arial"/>
              </a:rPr>
              <a:t></a:t>
            </a:r>
            <a:r>
              <a:rPr sz="1200" spc="420" dirty="0">
                <a:latin typeface="Arial"/>
                <a:cs typeface="Arial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Alpha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performed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</a:t>
            </a:r>
            <a:r>
              <a:rPr sz="1200" spc="-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bugs</a:t>
            </a:r>
            <a:r>
              <a:rPr sz="1200" spc="-55" dirty="0">
                <a:latin typeface="Times New Roman"/>
                <a:cs typeface="Times New Roman"/>
              </a:rPr>
              <a:t> before  </a:t>
            </a:r>
            <a:r>
              <a:rPr sz="1200" spc="-5" dirty="0">
                <a:latin typeface="Times New Roman"/>
                <a:cs typeface="Times New Roman"/>
              </a:rPr>
              <a:t>releasing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real users </a:t>
            </a:r>
            <a:r>
              <a:rPr sz="1200" dirty="0">
                <a:latin typeface="Times New Roman"/>
                <a:cs typeface="Times New Roman"/>
              </a:rPr>
              <a:t>or to the </a:t>
            </a:r>
            <a:r>
              <a:rPr sz="1200" spc="-5" dirty="0">
                <a:latin typeface="Times New Roman"/>
                <a:cs typeface="Times New Roman"/>
              </a:rPr>
              <a:t>public. </a:t>
            </a:r>
            <a:r>
              <a:rPr sz="1200" dirty="0">
                <a:latin typeface="Times New Roman"/>
                <a:cs typeface="Times New Roman"/>
              </a:rPr>
              <a:t>Alpha Testing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one of  the </a:t>
            </a:r>
            <a:r>
              <a:rPr sz="1200" spc="-5" dirty="0">
                <a:latin typeface="Times New Roman"/>
                <a:cs typeface="Times New Roman"/>
              </a:rPr>
              <a:t>user acceptance testing.</a:t>
            </a:r>
            <a:endParaRPr sz="1200">
              <a:latin typeface="Times New Roman"/>
              <a:cs typeface="Times New Roman"/>
            </a:endParaRPr>
          </a:p>
          <a:p>
            <a:pPr marL="698500" algn="just">
              <a:lnSpc>
                <a:spcPct val="100000"/>
              </a:lnSpc>
              <a:spcBef>
                <a:spcPts val="625"/>
              </a:spcBef>
            </a:pPr>
            <a:r>
              <a:rPr sz="1200" spc="204" dirty="0">
                <a:latin typeface="Arial"/>
                <a:cs typeface="Arial"/>
              </a:rPr>
              <a:t> </a:t>
            </a:r>
            <a:r>
              <a:rPr sz="1200" dirty="0">
                <a:latin typeface="Times New Roman"/>
                <a:cs typeface="Times New Roman"/>
              </a:rPr>
              <a:t>Custom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are developed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single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client</a:t>
            </a:r>
            <a:endParaRPr sz="1200">
              <a:latin typeface="Times New Roman"/>
              <a:cs typeface="Times New Roman"/>
            </a:endParaRPr>
          </a:p>
          <a:p>
            <a:pPr marL="927100" indent="-228600" algn="just">
              <a:lnSpc>
                <a:spcPct val="100000"/>
              </a:lnSpc>
              <a:spcBef>
                <a:spcPts val="625"/>
              </a:spcBef>
            </a:pPr>
            <a:r>
              <a:rPr sz="1200" spc="204" dirty="0">
                <a:latin typeface="Arial"/>
                <a:cs typeface="Arial"/>
              </a:rPr>
              <a:t></a:t>
            </a:r>
            <a:r>
              <a:rPr sz="1200" spc="409" dirty="0">
                <a:latin typeface="Arial"/>
                <a:cs typeface="Arial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alpha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continues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until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developer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8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927100" marR="5080" algn="just">
              <a:lnSpc>
                <a:spcPct val="1433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client agree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delivered system is an acceptable implementation </a:t>
            </a:r>
            <a:r>
              <a:rPr sz="1200" spc="-10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200" spc="-5" dirty="0">
                <a:latin typeface="Times New Roman"/>
                <a:cs typeface="Times New Roman"/>
              </a:rPr>
              <a:t>Beta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endParaRPr sz="1200">
              <a:latin typeface="Times New Roman"/>
              <a:cs typeface="Times New Roman"/>
            </a:endParaRPr>
          </a:p>
          <a:p>
            <a:pPr marL="927100" indent="-228600" algn="just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marketed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product,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testing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used.</a:t>
            </a:r>
            <a:endParaRPr sz="120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300"/>
              </a:lnSpc>
              <a:buFont typeface="Wingdings"/>
              <a:buChar char="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  <a:hlinkClick r:id="rId2"/>
              </a:rPr>
              <a:t>Beta </a:t>
            </a:r>
            <a:r>
              <a:rPr sz="1200" dirty="0">
                <a:latin typeface="Times New Roman"/>
                <a:cs typeface="Times New Roman"/>
                <a:hlinkClick r:id="rId2"/>
              </a:rPr>
              <a:t>Testing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performed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real users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software </a:t>
            </a:r>
            <a:r>
              <a:rPr sz="1200" spc="-5" dirty="0">
                <a:latin typeface="Times New Roman"/>
                <a:cs typeface="Times New Roman"/>
              </a:rPr>
              <a:t>application </a:t>
            </a:r>
            <a:r>
              <a:rPr sz="1200" dirty="0">
                <a:latin typeface="Times New Roman"/>
                <a:cs typeface="Times New Roman"/>
              </a:rPr>
              <a:t>in a</a:t>
            </a:r>
            <a:r>
              <a:rPr sz="1200" spc="-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real  environment.</a:t>
            </a:r>
            <a:endParaRPr sz="1200">
              <a:latin typeface="Times New Roman"/>
              <a:cs typeface="Times New Roman"/>
            </a:endParaRPr>
          </a:p>
          <a:p>
            <a:pPr marL="927100" marR="6985" indent="-228600" algn="just">
              <a:lnSpc>
                <a:spcPct val="143300"/>
              </a:lnSpc>
              <a:spcBef>
                <a:spcPts val="15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This involves </a:t>
            </a:r>
            <a:r>
              <a:rPr sz="1200" spc="-5" dirty="0">
                <a:latin typeface="Times New Roman"/>
                <a:cs typeface="Times New Roman"/>
              </a:rPr>
              <a:t>delivering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a number of potential </a:t>
            </a:r>
            <a:r>
              <a:rPr sz="1200" spc="-5" dirty="0">
                <a:latin typeface="Times New Roman"/>
                <a:cs typeface="Times New Roman"/>
              </a:rPr>
              <a:t>users who agree 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use that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927100" indent="-228600" algn="just">
              <a:lnSpc>
                <a:spcPct val="100000"/>
              </a:lnSpc>
              <a:spcBef>
                <a:spcPts val="620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They report </a:t>
            </a:r>
            <a:r>
              <a:rPr sz="1200" spc="-5" dirty="0">
                <a:latin typeface="Times New Roman"/>
                <a:cs typeface="Times New Roman"/>
              </a:rPr>
              <a:t>problem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developers.</a:t>
            </a:r>
            <a:endParaRPr sz="1200">
              <a:latin typeface="Times New Roman"/>
              <a:cs typeface="Times New Roman"/>
            </a:endParaRPr>
          </a:p>
          <a:p>
            <a:pPr marL="927100" marR="5080" indent="-228600" algn="just">
              <a:lnSpc>
                <a:spcPct val="143300"/>
              </a:lnSpc>
              <a:spcBef>
                <a:spcPts val="15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dirty="0">
                <a:latin typeface="Times New Roman"/>
                <a:cs typeface="Times New Roman"/>
              </a:rPr>
              <a:t>This exposes the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real use and detects errors </a:t>
            </a:r>
            <a:r>
              <a:rPr sz="1200" dirty="0">
                <a:latin typeface="Times New Roman"/>
                <a:cs typeface="Times New Roman"/>
              </a:rPr>
              <a:t>that may not </a:t>
            </a:r>
            <a:r>
              <a:rPr sz="1200" spc="-5" dirty="0">
                <a:latin typeface="Times New Roman"/>
                <a:cs typeface="Times New Roman"/>
              </a:rPr>
              <a:t>have  been anticipated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builders.</a:t>
            </a:r>
            <a:endParaRPr sz="1200">
              <a:latin typeface="Times New Roman"/>
              <a:cs typeface="Times New Roman"/>
            </a:endParaRPr>
          </a:p>
          <a:p>
            <a:pPr marL="927100" marR="7620" indent="-228600" algn="just">
              <a:lnSpc>
                <a:spcPts val="2080"/>
              </a:lnSpc>
              <a:spcBef>
                <a:spcPts val="160"/>
              </a:spcBef>
              <a:buFont typeface="Wingdings"/>
              <a:buChar char=""/>
              <a:tabLst>
                <a:tab pos="927100" algn="l"/>
              </a:tabLst>
            </a:pPr>
            <a:r>
              <a:rPr sz="1200" spc="-5" dirty="0">
                <a:latin typeface="Times New Roman"/>
                <a:cs typeface="Times New Roman"/>
              </a:rPr>
              <a:t>After this feedback,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is modified and released either </a:t>
            </a:r>
            <a:r>
              <a:rPr sz="120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further  beta testing </a:t>
            </a:r>
            <a:r>
              <a:rPr sz="1200" spc="5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general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sale.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4975DF5A-B1FB-4B1A-8FA5-3FEA485715DE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6875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92430" y="496686"/>
          <a:ext cx="6499412" cy="4727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7294"/>
                <a:gridCol w="3272118"/>
              </a:tblGrid>
              <a:tr h="1345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823A0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823A0A"/>
                      </a:solidFill>
                      <a:prstDash val="solid"/>
                    </a:lnT>
                  </a:tcPr>
                </a:tc>
              </a:tr>
              <a:tr h="304626">
                <a:tc>
                  <a:txBody>
                    <a:bodyPr/>
                    <a:lstStyle/>
                    <a:p>
                      <a:pPr marL="9842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82261" marB="0">
                    <a:solidFill>
                      <a:srgbClr val="4BB86B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Testing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82261" marB="0">
                    <a:solidFill>
                      <a:srgbClr val="4BB86B"/>
                    </a:solidFill>
                  </a:tcPr>
                </a:tc>
              </a:tr>
              <a:tr h="458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3025" marR="11430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involves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both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white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box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black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box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0650" marR="30416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commonly uses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black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box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</a:tr>
              <a:tr h="57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3025" marR="11557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is performed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testers</a:t>
                      </a:r>
                      <a:r>
                        <a:rPr sz="8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who  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usually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internal employees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organization.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0" marR="191770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performed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clients who  are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not part of the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organization.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464" marB="0"/>
                </a:tc>
              </a:tr>
              <a:tr h="487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3025" marR="13652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is performed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developer’s  site.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0650" marR="240029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performed at end-user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 the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product.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</a:tr>
              <a:tr h="53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025" marR="341630">
                        <a:lnSpc>
                          <a:spcPts val="1380"/>
                        </a:lnSpc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Reliability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security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not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checked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 alpha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testing.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0" marR="297815">
                        <a:lnSpc>
                          <a:spcPts val="1380"/>
                        </a:lnSpc>
                      </a:pPr>
                      <a:r>
                        <a:rPr sz="800" spc="-10" dirty="0">
                          <a:latin typeface="Times New Roman"/>
                          <a:cs typeface="Times New Roman"/>
                        </a:rPr>
                        <a:t>Reliability,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security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and robustness are  checked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during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97" marB="0"/>
                </a:tc>
              </a:tr>
              <a:tr h="767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12509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ensures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quality of 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before forwarding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to beta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testing.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0650" marR="17589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also concentrates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on the  quality of the product but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collects users 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input on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ensures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product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is ready for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real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users.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031" marB="0"/>
                </a:tc>
              </a:tr>
              <a:tr h="4811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025" marR="76708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requires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environment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a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lab.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0" marR="42100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doesn’t require a</a:t>
                      </a:r>
                      <a:r>
                        <a:rPr sz="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environment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lab.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1299" marB="0"/>
                </a:tc>
              </a:tr>
              <a:tr h="48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3025" marR="135890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testing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require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long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execution  cycle.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59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0650" marR="135255">
                        <a:lnSpc>
                          <a:spcPts val="137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Beta testing requires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only a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few weeks 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execution.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2598" marB="0"/>
                </a:tc>
              </a:tr>
              <a:tr h="495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3025" marR="201295">
                        <a:lnSpc>
                          <a:spcPts val="138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Developers can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immediately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address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critical issues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fixes in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alpha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testing.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7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0" marR="171450" algn="just">
                        <a:lnSpc>
                          <a:spcPct val="959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issues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feedback collected  from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beta testing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will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implemented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future versions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of the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product.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866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39D7C1B3-CE17-4314-B1C6-C8B18E834E02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5762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3724" cy="2065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rebuchet MS"/>
              <a:cs typeface="Trebuchet MS"/>
            </a:endParaRPr>
          </a:p>
          <a:p>
            <a:pPr marL="241300" algn="just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4.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Evolution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Software is </a:t>
            </a:r>
            <a:r>
              <a:rPr sz="1200" dirty="0">
                <a:latin typeface="Times New Roman"/>
                <a:cs typeface="Times New Roman"/>
              </a:rPr>
              <a:t>inherently flexible </a:t>
            </a:r>
            <a:r>
              <a:rPr sz="1200" spc="-5" dirty="0">
                <a:latin typeface="Times New Roman"/>
                <a:cs typeface="Times New Roman"/>
              </a:rPr>
              <a:t>and 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requirements change through changing </a:t>
            </a:r>
            <a:r>
              <a:rPr sz="1200" dirty="0">
                <a:latin typeface="Times New Roman"/>
                <a:cs typeface="Times New Roman"/>
              </a:rPr>
              <a:t>business </a:t>
            </a:r>
            <a:r>
              <a:rPr sz="1200" spc="-5" dirty="0">
                <a:latin typeface="Times New Roman"/>
                <a:cs typeface="Times New Roman"/>
              </a:rPr>
              <a:t>circumstances,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dirty="0">
                <a:latin typeface="Times New Roman"/>
                <a:cs typeface="Times New Roman"/>
              </a:rPr>
              <a:t>that  supports the </a:t>
            </a:r>
            <a:r>
              <a:rPr sz="1200" spc="-5" dirty="0">
                <a:latin typeface="Times New Roman"/>
                <a:cs typeface="Times New Roman"/>
              </a:rPr>
              <a:t>business </a:t>
            </a:r>
            <a:r>
              <a:rPr sz="1200" dirty="0">
                <a:latin typeface="Times New Roman"/>
                <a:cs typeface="Times New Roman"/>
              </a:rPr>
              <a:t>must also evolve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Although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been a </a:t>
            </a:r>
            <a:r>
              <a:rPr sz="1200" spc="-5" dirty="0">
                <a:latin typeface="Times New Roman"/>
                <a:cs typeface="Times New Roman"/>
              </a:rPr>
              <a:t>demarcation between development and evolution  (maintenance)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increasingly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irrelevant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fewer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fewer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completely  </a:t>
            </a:r>
            <a:r>
              <a:rPr sz="1200" spc="-5" dirty="0">
                <a:latin typeface="Times New Roman"/>
                <a:cs typeface="Times New Roman"/>
              </a:rPr>
              <a:t>new.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4" y="2997769"/>
            <a:ext cx="6485218" cy="4454553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Coping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change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Change is inevitable </a:t>
            </a:r>
            <a:r>
              <a:rPr sz="1200" dirty="0">
                <a:latin typeface="Times New Roman"/>
                <a:cs typeface="Times New Roman"/>
              </a:rPr>
              <a:t>in all </a:t>
            </a:r>
            <a:r>
              <a:rPr sz="1200" spc="-5" dirty="0">
                <a:latin typeface="Times New Roman"/>
                <a:cs typeface="Times New Roman"/>
              </a:rPr>
              <a:t>large software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projects.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Business changes lead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new and changed system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New technologies </a:t>
            </a:r>
            <a:r>
              <a:rPr sz="1200" dirty="0">
                <a:latin typeface="Times New Roman"/>
                <a:cs typeface="Times New Roman"/>
              </a:rPr>
              <a:t>open </a:t>
            </a:r>
            <a:r>
              <a:rPr sz="1200" spc="5" dirty="0">
                <a:latin typeface="Times New Roman"/>
                <a:cs typeface="Times New Roman"/>
              </a:rPr>
              <a:t>up </a:t>
            </a:r>
            <a:r>
              <a:rPr sz="1200" spc="-5" dirty="0">
                <a:latin typeface="Times New Roman"/>
                <a:cs typeface="Times New Roman"/>
              </a:rPr>
              <a:t>new possibilities </a:t>
            </a:r>
            <a:r>
              <a:rPr sz="1200" dirty="0">
                <a:latin typeface="Times New Roman"/>
                <a:cs typeface="Times New Roman"/>
              </a:rPr>
              <a:t>for improving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implementations</a:t>
            </a:r>
            <a:endParaRPr sz="12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Changing </a:t>
            </a:r>
            <a:r>
              <a:rPr sz="1200" dirty="0">
                <a:latin typeface="Times New Roman"/>
                <a:cs typeface="Times New Roman"/>
              </a:rPr>
              <a:t>platforms require </a:t>
            </a:r>
            <a:r>
              <a:rPr sz="1200" spc="-5" dirty="0">
                <a:latin typeface="Times New Roman"/>
                <a:cs typeface="Times New Roman"/>
              </a:rPr>
              <a:t>application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changes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Change leads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rework so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costs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include both </a:t>
            </a:r>
            <a:r>
              <a:rPr sz="1200" spc="-5" dirty="0">
                <a:latin typeface="Times New Roman"/>
                <a:cs typeface="Times New Roman"/>
              </a:rPr>
              <a:t>rework (e.g. </a:t>
            </a:r>
            <a:r>
              <a:rPr sz="1200" dirty="0">
                <a:latin typeface="Times New Roman"/>
                <a:cs typeface="Times New Roman"/>
              </a:rPr>
              <a:t>re-analysing  </a:t>
            </a:r>
            <a:r>
              <a:rPr sz="1200" spc="-5" dirty="0">
                <a:latin typeface="Times New Roman"/>
                <a:cs typeface="Times New Roman"/>
              </a:rPr>
              <a:t>requirements) as well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costs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implementing new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functionality.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Reducing the Costs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2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Rework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Change avoidance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software process </a:t>
            </a:r>
            <a:r>
              <a:rPr sz="1200" dirty="0">
                <a:latin typeface="Times New Roman"/>
                <a:cs typeface="Times New Roman"/>
              </a:rPr>
              <a:t>includes </a:t>
            </a:r>
            <a:r>
              <a:rPr sz="1200" spc="-5" dirty="0">
                <a:latin typeface="Times New Roman"/>
                <a:cs typeface="Times New Roman"/>
              </a:rPr>
              <a:t>activities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 anticipate  </a:t>
            </a:r>
            <a:r>
              <a:rPr sz="1200" dirty="0">
                <a:latin typeface="Times New Roman"/>
                <a:cs typeface="Times New Roman"/>
              </a:rPr>
              <a:t>possible </a:t>
            </a:r>
            <a:r>
              <a:rPr sz="1200" spc="-5" dirty="0">
                <a:latin typeface="Times New Roman"/>
                <a:cs typeface="Times New Roman"/>
              </a:rPr>
              <a:t>changes before </a:t>
            </a:r>
            <a:r>
              <a:rPr sz="1200" dirty="0">
                <a:latin typeface="Times New Roman"/>
                <a:cs typeface="Times New Roman"/>
              </a:rPr>
              <a:t>significant </a:t>
            </a:r>
            <a:r>
              <a:rPr sz="1200" spc="-5" dirty="0">
                <a:latin typeface="Times New Roman"/>
                <a:cs typeface="Times New Roman"/>
              </a:rPr>
              <a:t>rework is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required.</a:t>
            </a:r>
            <a:endParaRPr sz="1200">
              <a:latin typeface="Times New Roman"/>
              <a:cs typeface="Times New Roman"/>
            </a:endParaRPr>
          </a:p>
          <a:p>
            <a:pPr marL="698500" marR="8255" lvl="1" indent="-228600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For example,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prototype system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developed to </a:t>
            </a:r>
            <a:r>
              <a:rPr sz="1200" spc="-5" dirty="0">
                <a:latin typeface="Times New Roman"/>
                <a:cs typeface="Times New Roman"/>
              </a:rPr>
              <a:t>show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5" dirty="0">
                <a:latin typeface="Times New Roman"/>
                <a:cs typeface="Times New Roman"/>
              </a:rPr>
              <a:t>key </a:t>
            </a:r>
            <a:r>
              <a:rPr sz="1200" spc="-5" dirty="0">
                <a:latin typeface="Times New Roman"/>
                <a:cs typeface="Times New Roman"/>
              </a:rPr>
              <a:t>features 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customers.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Change </a:t>
            </a:r>
            <a:r>
              <a:rPr sz="1200" b="1" spc="-5" dirty="0">
                <a:latin typeface="Times New Roman"/>
                <a:cs typeface="Times New Roman"/>
              </a:rPr>
              <a:t>tolerance</a:t>
            </a:r>
            <a:r>
              <a:rPr sz="1200" spc="-5" dirty="0">
                <a:latin typeface="Times New Roman"/>
                <a:cs typeface="Times New Roman"/>
              </a:rPr>
              <a:t>, 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 is designed so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changes can </a:t>
            </a:r>
            <a:r>
              <a:rPr sz="1200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accommodated at </a:t>
            </a:r>
            <a:r>
              <a:rPr sz="1200" dirty="0">
                <a:latin typeface="Times New Roman"/>
                <a:cs typeface="Times New Roman"/>
              </a:rPr>
              <a:t>relatively </a:t>
            </a:r>
            <a:r>
              <a:rPr sz="1200" spc="-5" dirty="0">
                <a:latin typeface="Times New Roman"/>
                <a:cs typeface="Times New Roman"/>
              </a:rPr>
              <a:t>low cost.</a:t>
            </a:r>
            <a:endParaRPr sz="1200">
              <a:latin typeface="Times New Roman"/>
              <a:cs typeface="Times New Roman"/>
            </a:endParaRPr>
          </a:p>
          <a:p>
            <a:pPr marL="698500" marR="7620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This normally </a:t>
            </a:r>
            <a:r>
              <a:rPr sz="1200" spc="-5" dirty="0">
                <a:latin typeface="Times New Roman"/>
                <a:cs typeface="Times New Roman"/>
              </a:rPr>
              <a:t>involves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incremental development. Proposed  changes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implemented in </a:t>
            </a:r>
            <a:r>
              <a:rPr sz="1200" spc="-5" dirty="0">
                <a:latin typeface="Times New Roman"/>
                <a:cs typeface="Times New Roman"/>
              </a:rPr>
              <a:t>increments </a:t>
            </a:r>
            <a:r>
              <a:rPr sz="1200" dirty="0">
                <a:latin typeface="Times New Roman"/>
                <a:cs typeface="Times New Roman"/>
              </a:rPr>
              <a:t>that have not </a:t>
            </a:r>
            <a:r>
              <a:rPr sz="1200" spc="-10" dirty="0">
                <a:latin typeface="Times New Roman"/>
                <a:cs typeface="Times New Roman"/>
              </a:rPr>
              <a:t>yet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been developed.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2588" y="1921279"/>
            <a:ext cx="6712772" cy="1109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98AD72DB-1C66-4955-B58A-7680EB89264B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63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7459" cy="5314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698500" marR="8890" algn="just">
              <a:lnSpc>
                <a:spcPct val="144200"/>
              </a:lnSpc>
              <a:spcBef>
                <a:spcPts val="1255"/>
              </a:spcBef>
            </a:pPr>
            <a:r>
              <a:rPr sz="1200" spc="-1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this is </a:t>
            </a:r>
            <a:r>
              <a:rPr sz="1200" dirty="0">
                <a:latin typeface="Times New Roman"/>
                <a:cs typeface="Times New Roman"/>
              </a:rPr>
              <a:t>impossible, then only a </a:t>
            </a:r>
            <a:r>
              <a:rPr sz="1200" spc="-5" dirty="0">
                <a:latin typeface="Times New Roman"/>
                <a:cs typeface="Times New Roman"/>
              </a:rPr>
              <a:t>single </a:t>
            </a:r>
            <a:r>
              <a:rPr sz="1200" dirty="0">
                <a:latin typeface="Times New Roman"/>
                <a:cs typeface="Times New Roman"/>
              </a:rPr>
              <a:t>increment (a small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system)  </a:t>
            </a:r>
            <a:r>
              <a:rPr sz="1200" dirty="0">
                <a:latin typeface="Times New Roman"/>
                <a:cs typeface="Times New Roman"/>
              </a:rPr>
              <a:t>may have be </a:t>
            </a:r>
            <a:r>
              <a:rPr sz="1200" spc="-5" dirty="0">
                <a:latin typeface="Times New Roman"/>
                <a:cs typeface="Times New Roman"/>
              </a:rPr>
              <a:t>altered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incorporate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change.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Software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Prototyping</a:t>
            </a:r>
            <a:endParaRPr sz="1200">
              <a:latin typeface="Times New Roman"/>
              <a:cs typeface="Times New Roman"/>
            </a:endParaRPr>
          </a:p>
          <a:p>
            <a:pPr marL="241300" marR="12700" indent="-228600" algn="just">
              <a:lnSpc>
                <a:spcPct val="1433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prototype is an initial version </a:t>
            </a:r>
            <a:r>
              <a:rPr sz="1200" dirty="0">
                <a:latin typeface="Times New Roman"/>
                <a:cs typeface="Times New Roman"/>
              </a:rPr>
              <a:t>of a </a:t>
            </a:r>
            <a:r>
              <a:rPr sz="1200" spc="-5" dirty="0">
                <a:latin typeface="Times New Roman"/>
                <a:cs typeface="Times New Roman"/>
              </a:rPr>
              <a:t>system 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demonstrate concepts and </a:t>
            </a:r>
            <a:r>
              <a:rPr sz="1200" dirty="0">
                <a:latin typeface="Times New Roman"/>
                <a:cs typeface="Times New Roman"/>
              </a:rPr>
              <a:t>try out 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options,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find out more </a:t>
            </a:r>
            <a:r>
              <a:rPr sz="1200" spc="-5" dirty="0">
                <a:latin typeface="Times New Roman"/>
                <a:cs typeface="Times New Roman"/>
              </a:rPr>
              <a:t>about </a:t>
            </a:r>
            <a:r>
              <a:rPr sz="1200" dirty="0">
                <a:latin typeface="Times New Roman"/>
                <a:cs typeface="Times New Roman"/>
              </a:rPr>
              <a:t>the problem and </a:t>
            </a:r>
            <a:r>
              <a:rPr sz="1200" spc="-5" dirty="0">
                <a:latin typeface="Times New Roman"/>
                <a:cs typeface="Times New Roman"/>
              </a:rPr>
              <a:t>its possible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solutions.</a:t>
            </a:r>
            <a:endParaRPr sz="1200">
              <a:latin typeface="Times New Roman"/>
              <a:cs typeface="Times New Roman"/>
            </a:endParaRPr>
          </a:p>
          <a:p>
            <a:pPr marL="241300" marR="12065" indent="-228600" algn="just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Where a </a:t>
            </a:r>
            <a:r>
              <a:rPr sz="1200" spc="-5" dirty="0">
                <a:latin typeface="Times New Roman"/>
                <a:cs typeface="Times New Roman"/>
              </a:rPr>
              <a:t>version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is developed </a:t>
            </a:r>
            <a:r>
              <a:rPr sz="1200" dirty="0">
                <a:latin typeface="Times New Roman"/>
                <a:cs typeface="Times New Roman"/>
              </a:rPr>
              <a:t>quickly to </a:t>
            </a:r>
            <a:r>
              <a:rPr sz="1200" spc="-5" dirty="0">
                <a:latin typeface="Times New Roman"/>
                <a:cs typeface="Times New Roman"/>
              </a:rPr>
              <a:t>check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customer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439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Rapid, iterative </a:t>
            </a:r>
            <a:r>
              <a:rPr sz="1200" dirty="0">
                <a:latin typeface="Times New Roman"/>
                <a:cs typeface="Times New Roman"/>
              </a:rPr>
              <a:t>development of the </a:t>
            </a:r>
            <a:r>
              <a:rPr sz="1200" spc="-5" dirty="0">
                <a:latin typeface="Times New Roman"/>
                <a:cs typeface="Times New Roman"/>
              </a:rPr>
              <a:t>prototype is essential, so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costs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controlled  and system stakeholders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5" dirty="0">
                <a:latin typeface="Times New Roman"/>
                <a:cs typeface="Times New Roman"/>
              </a:rPr>
              <a:t>experiment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the prototype </a:t>
            </a:r>
            <a:r>
              <a:rPr sz="1200" dirty="0">
                <a:latin typeface="Times New Roman"/>
                <a:cs typeface="Times New Roman"/>
              </a:rPr>
              <a:t>early in the </a:t>
            </a:r>
            <a:r>
              <a:rPr sz="1200" spc="-5" dirty="0">
                <a:latin typeface="Times New Roman"/>
                <a:cs typeface="Times New Roman"/>
              </a:rPr>
              <a:t>software  process.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 prototype can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used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in:</a:t>
            </a:r>
            <a:endParaRPr sz="1200">
              <a:latin typeface="Times New Roman"/>
              <a:cs typeface="Times New Roman"/>
            </a:endParaRPr>
          </a:p>
          <a:p>
            <a:pPr marL="698500" marR="6350" lvl="1" indent="-228600" algn="just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engineering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5" dirty="0">
                <a:latin typeface="Times New Roman"/>
                <a:cs typeface="Times New Roman"/>
              </a:rPr>
              <a:t>help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requirements elicitation  and validation;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design processes </a:t>
            </a:r>
            <a:r>
              <a:rPr sz="1200" dirty="0">
                <a:latin typeface="Times New Roman"/>
                <a:cs typeface="Times New Roman"/>
              </a:rPr>
              <a:t>to explore </a:t>
            </a:r>
            <a:r>
              <a:rPr sz="1200" spc="-5" dirty="0">
                <a:latin typeface="Times New Roman"/>
                <a:cs typeface="Times New Roman"/>
              </a:rPr>
              <a:t>particular </a:t>
            </a:r>
            <a:r>
              <a:rPr sz="1200" dirty="0">
                <a:latin typeface="Times New Roman"/>
                <a:cs typeface="Times New Roman"/>
              </a:rPr>
              <a:t>software solutions options </a:t>
            </a:r>
            <a:r>
              <a:rPr sz="1200" spc="-5" dirty="0">
                <a:latin typeface="Times New Roman"/>
                <a:cs typeface="Times New Roman"/>
              </a:rPr>
              <a:t>and develop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UI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design;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200" b="1" spc="-5" dirty="0">
                <a:latin typeface="Times New Roman"/>
                <a:cs typeface="Times New Roman"/>
              </a:rPr>
              <a:t>Benefits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Prototyping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Improved system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usability.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closer match </a:t>
            </a:r>
            <a:r>
              <a:rPr sz="1200" dirty="0">
                <a:latin typeface="Times New Roman"/>
                <a:cs typeface="Times New Roman"/>
              </a:rPr>
              <a:t>to users’ </a:t>
            </a:r>
            <a:r>
              <a:rPr sz="1200" spc="-5" dirty="0">
                <a:latin typeface="Times New Roman"/>
                <a:cs typeface="Times New Roman"/>
              </a:rPr>
              <a:t>real </a:t>
            </a:r>
            <a:r>
              <a:rPr sz="1200" dirty="0">
                <a:latin typeface="Times New Roman"/>
                <a:cs typeface="Times New Roman"/>
              </a:rPr>
              <a:t>needs.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Improved design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quality.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Improved maintainability.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Reduced development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effort.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934DA403-27CE-41CE-A4B0-12D8A4A5E365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69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3757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waterfall model</a:t>
            </a:r>
            <a:br>
              <a:rPr lang="en-GB" dirty="0"/>
            </a:br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2.1.Waterfall-model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49080" y="1342832"/>
            <a:ext cx="2504649" cy="43721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5850" y="973499"/>
            <a:ext cx="23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Waterfall model phases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353729" y="1438508"/>
            <a:ext cx="48340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There are separate identified phases in the waterfall model:</a:t>
            </a:r>
          </a:p>
          <a:p>
            <a:pPr lvl="1"/>
            <a:r>
              <a:rPr lang="en-GB" dirty="0"/>
              <a:t>Requirements analysis and definition</a:t>
            </a:r>
          </a:p>
          <a:p>
            <a:pPr lvl="1"/>
            <a:r>
              <a:rPr lang="en-GB" dirty="0"/>
              <a:t>System and software design</a:t>
            </a:r>
          </a:p>
          <a:p>
            <a:pPr lvl="1"/>
            <a:r>
              <a:rPr lang="en-GB" dirty="0"/>
              <a:t>Implementation and unit testing</a:t>
            </a:r>
          </a:p>
          <a:p>
            <a:pPr lvl="1"/>
            <a:r>
              <a:rPr lang="en-GB" dirty="0"/>
              <a:t>Integration and system testing</a:t>
            </a:r>
          </a:p>
          <a:p>
            <a:pPr lvl="1"/>
            <a:r>
              <a:rPr lang="en-GB" dirty="0"/>
              <a:t>Operation and maintenance</a:t>
            </a:r>
          </a:p>
          <a:p>
            <a:r>
              <a:rPr lang="en-GB" dirty="0"/>
              <a:t>The main drawback of the waterfall model is the difficulty of accommodating change after the process is underway. In principle, a phase has to be complete before moving onto the next phase.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628477"/>
            <a:ext cx="29949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The Process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Prototype Development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004" y="2536508"/>
            <a:ext cx="6486712" cy="52358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435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objectives </a:t>
            </a:r>
            <a:r>
              <a:rPr sz="1200" dirty="0">
                <a:latin typeface="Times New Roman"/>
                <a:cs typeface="Times New Roman"/>
              </a:rPr>
              <a:t>of prototyping should be made explicit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start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process.  </a:t>
            </a:r>
            <a:r>
              <a:rPr sz="1200" dirty="0">
                <a:latin typeface="Times New Roman"/>
                <a:cs typeface="Times New Roman"/>
              </a:rPr>
              <a:t>This may develop a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prototype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user interface, </a:t>
            </a:r>
            <a:r>
              <a:rPr sz="1200" dirty="0">
                <a:latin typeface="Times New Roman"/>
                <a:cs typeface="Times New Roman"/>
              </a:rPr>
              <a:t>or to </a:t>
            </a:r>
            <a:r>
              <a:rPr sz="1200" spc="-5" dirty="0">
                <a:latin typeface="Times New Roman"/>
                <a:cs typeface="Times New Roman"/>
              </a:rPr>
              <a:t>validate </a:t>
            </a:r>
            <a:r>
              <a:rPr sz="1200" dirty="0">
                <a:latin typeface="Times New Roman"/>
                <a:cs typeface="Times New Roman"/>
              </a:rPr>
              <a:t>he </a:t>
            </a:r>
            <a:r>
              <a:rPr sz="1200" spc="-5" dirty="0">
                <a:latin typeface="Times New Roman"/>
                <a:cs typeface="Times New Roman"/>
              </a:rPr>
              <a:t>functional  requirements,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demonstrate </a:t>
            </a:r>
            <a:r>
              <a:rPr sz="1200" dirty="0">
                <a:latin typeface="Times New Roman"/>
                <a:cs typeface="Times New Roman"/>
              </a:rPr>
              <a:t>the feasibility of the </a:t>
            </a:r>
            <a:r>
              <a:rPr sz="1200" spc="-5" dirty="0">
                <a:latin typeface="Times New Roman"/>
                <a:cs typeface="Times New Roman"/>
              </a:rPr>
              <a:t>application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managers.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same  </a:t>
            </a:r>
            <a:r>
              <a:rPr sz="1200" spc="-5" dirty="0">
                <a:latin typeface="Times New Roman"/>
                <a:cs typeface="Times New Roman"/>
              </a:rPr>
              <a:t>prototype cannot </a:t>
            </a:r>
            <a:r>
              <a:rPr sz="1200" dirty="0">
                <a:latin typeface="Times New Roman"/>
                <a:cs typeface="Times New Roman"/>
              </a:rPr>
              <a:t>meet all </a:t>
            </a:r>
            <a:r>
              <a:rPr sz="1200" spc="-5" dirty="0">
                <a:latin typeface="Times New Roman"/>
                <a:cs typeface="Times New Roman"/>
              </a:rPr>
              <a:t>objcetives.so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spc="-5" dirty="0">
                <a:latin typeface="Times New Roman"/>
                <a:cs typeface="Times New Roman"/>
              </a:rPr>
              <a:t>misunderstand </a:t>
            </a:r>
            <a:r>
              <a:rPr sz="1200" dirty="0">
                <a:latin typeface="Times New Roman"/>
                <a:cs typeface="Times New Roman"/>
              </a:rPr>
              <a:t>the functionality of the  </a:t>
            </a:r>
            <a:r>
              <a:rPr sz="1200" spc="-5" dirty="0">
                <a:latin typeface="Times New Roman"/>
                <a:cs typeface="Times New Roman"/>
              </a:rPr>
              <a:t>prototype development. </a:t>
            </a:r>
            <a:r>
              <a:rPr sz="1200" dirty="0">
                <a:latin typeface="Times New Roman"/>
                <a:cs typeface="Times New Roman"/>
              </a:rPr>
              <a:t>- 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based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rapid </a:t>
            </a:r>
            <a:r>
              <a:rPr sz="1200" dirty="0">
                <a:latin typeface="Times New Roman"/>
                <a:cs typeface="Times New Roman"/>
              </a:rPr>
              <a:t>prototyping </a:t>
            </a:r>
            <a:r>
              <a:rPr sz="1200" spc="-5" dirty="0">
                <a:latin typeface="Times New Roman"/>
                <a:cs typeface="Times New Roman"/>
              </a:rPr>
              <a:t>languages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tools.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43700"/>
              </a:lnSpc>
              <a:spcBef>
                <a:spcPts val="9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second </a:t>
            </a:r>
            <a:r>
              <a:rPr sz="1200" dirty="0">
                <a:latin typeface="Times New Roman"/>
                <a:cs typeface="Times New Roman"/>
              </a:rPr>
              <a:t>stage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to decide </a:t>
            </a:r>
            <a:r>
              <a:rPr sz="1200" spc="-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to put into </a:t>
            </a:r>
            <a:r>
              <a:rPr sz="1200" spc="-5" dirty="0">
                <a:latin typeface="Times New Roman"/>
                <a:cs typeface="Times New Roman"/>
              </a:rPr>
              <a:t>/leave </a:t>
            </a:r>
            <a:r>
              <a:rPr sz="1200" dirty="0">
                <a:latin typeface="Times New Roman"/>
                <a:cs typeface="Times New Roman"/>
              </a:rPr>
              <a:t>out of the prototype </a:t>
            </a:r>
            <a:r>
              <a:rPr sz="1200" spc="-5" dirty="0">
                <a:latin typeface="Times New Roman"/>
                <a:cs typeface="Times New Roman"/>
              </a:rPr>
              <a:t>system.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reduce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prototyping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costs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accelerate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delivery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schedule,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leave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functionality  out of the prototype-May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nonfunctional requirements. Focus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functional  rather </a:t>
            </a:r>
            <a:r>
              <a:rPr sz="1200" dirty="0">
                <a:latin typeface="Times New Roman"/>
                <a:cs typeface="Times New Roman"/>
              </a:rPr>
              <a:t>than non-functional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reliability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security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Prototype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-5" dirty="0">
                <a:latin typeface="Times New Roman"/>
                <a:cs typeface="Times New Roman"/>
              </a:rPr>
              <a:t>focus </a:t>
            </a:r>
            <a:r>
              <a:rPr sz="1200" spc="5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areas </a:t>
            </a:r>
            <a:r>
              <a:rPr sz="1200" dirty="0">
                <a:latin typeface="Times New Roman"/>
                <a:cs typeface="Times New Roman"/>
              </a:rPr>
              <a:t>of the product that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well-understood;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Error </a:t>
            </a:r>
            <a:r>
              <a:rPr sz="1200" dirty="0">
                <a:latin typeface="Times New Roman"/>
                <a:cs typeface="Times New Roman"/>
              </a:rPr>
              <a:t>checking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recovery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not be included in 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prototype;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Final stage is</a:t>
            </a:r>
            <a:r>
              <a:rPr sz="1200" dirty="0">
                <a:latin typeface="Times New Roman"/>
                <a:cs typeface="Times New Roman"/>
              </a:rPr>
              <a:t> evaluation.</a:t>
            </a:r>
            <a:endParaRPr sz="1200">
              <a:latin typeface="Times New Roman"/>
              <a:cs typeface="Times New Roman"/>
            </a:endParaRPr>
          </a:p>
          <a:p>
            <a:pPr marL="12700" marR="11430">
              <a:lnSpc>
                <a:spcPct val="143500"/>
              </a:lnSpc>
              <a:spcBef>
                <a:spcPts val="810"/>
              </a:spcBef>
            </a:pPr>
            <a:r>
              <a:rPr sz="1200" spc="-5" dirty="0">
                <a:latin typeface="Times New Roman"/>
                <a:cs typeface="Times New Roman"/>
              </a:rPr>
              <a:t>Developers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pressured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managers to </a:t>
            </a:r>
            <a:r>
              <a:rPr sz="1200" spc="-5" dirty="0">
                <a:latin typeface="Times New Roman"/>
                <a:cs typeface="Times New Roman"/>
              </a:rPr>
              <a:t>deliver Throw </a:t>
            </a:r>
            <a:r>
              <a:rPr sz="1200" dirty="0">
                <a:latin typeface="Times New Roman"/>
                <a:cs typeface="Times New Roman"/>
              </a:rPr>
              <a:t>away </a:t>
            </a:r>
            <a:r>
              <a:rPr sz="1200" spc="-5" dirty="0">
                <a:latin typeface="Times New Roman"/>
                <a:cs typeface="Times New Roman"/>
              </a:rPr>
              <a:t>prototypes, when </a:t>
            </a:r>
            <a:r>
              <a:rPr sz="1200" dirty="0">
                <a:latin typeface="Times New Roman"/>
                <a:cs typeface="Times New Roman"/>
              </a:rPr>
              <a:t>there are  </a:t>
            </a:r>
            <a:r>
              <a:rPr sz="1200" spc="-5" dirty="0">
                <a:latin typeface="Times New Roman"/>
                <a:cs typeface="Times New Roman"/>
              </a:rPr>
              <a:t>delays </a:t>
            </a:r>
            <a:r>
              <a:rPr sz="1200" dirty="0">
                <a:latin typeface="Times New Roman"/>
                <a:cs typeface="Times New Roman"/>
              </a:rPr>
              <a:t>in delivering the </a:t>
            </a:r>
            <a:r>
              <a:rPr sz="1200" spc="-5" dirty="0">
                <a:latin typeface="Times New Roman"/>
                <a:cs typeface="Times New Roman"/>
              </a:rPr>
              <a:t>final version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software.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200" b="1" dirty="0">
                <a:latin typeface="Times New Roman"/>
                <a:cs typeface="Times New Roman"/>
              </a:rPr>
              <a:t>Throw-Away</a:t>
            </a:r>
            <a:r>
              <a:rPr sz="1200" b="1" spc="-5" dirty="0">
                <a:latin typeface="Times New Roman"/>
                <a:cs typeface="Times New Roman"/>
              </a:rPr>
              <a:t> Prototypes</a:t>
            </a:r>
            <a:endParaRPr sz="1200">
              <a:latin typeface="Times New Roman"/>
              <a:cs typeface="Times New Roman"/>
            </a:endParaRPr>
          </a:p>
          <a:p>
            <a:pPr marL="241300" marR="11430" indent="-228600">
              <a:lnSpc>
                <a:spcPct val="143300"/>
              </a:lnSpc>
              <a:spcBef>
                <a:spcPts val="7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Prototypes </a:t>
            </a:r>
            <a:r>
              <a:rPr sz="1200" dirty="0">
                <a:latin typeface="Times New Roman"/>
                <a:cs typeface="Times New Roman"/>
              </a:rPr>
              <a:t>should </a:t>
            </a:r>
            <a:r>
              <a:rPr sz="1200" spc="5" dirty="0">
                <a:latin typeface="Times New Roman"/>
                <a:cs typeface="Times New Roman"/>
              </a:rPr>
              <a:t>be </a:t>
            </a:r>
            <a:r>
              <a:rPr sz="1200" dirty="0">
                <a:latin typeface="Times New Roman"/>
                <a:cs typeface="Times New Roman"/>
              </a:rPr>
              <a:t>discarded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development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5" dirty="0">
                <a:latin typeface="Times New Roman"/>
                <a:cs typeface="Times New Roman"/>
              </a:rPr>
              <a:t>they </a:t>
            </a:r>
            <a:r>
              <a:rPr sz="1200" dirty="0">
                <a:latin typeface="Times New Roman"/>
                <a:cs typeface="Times New Roman"/>
              </a:rPr>
              <a:t>are not a </a:t>
            </a:r>
            <a:r>
              <a:rPr sz="1200" spc="-5" dirty="0">
                <a:latin typeface="Times New Roman"/>
                <a:cs typeface="Times New Roman"/>
              </a:rPr>
              <a:t>good basis </a:t>
            </a:r>
            <a:r>
              <a:rPr sz="1200" dirty="0">
                <a:latin typeface="Times New Roman"/>
                <a:cs typeface="Times New Roman"/>
              </a:rPr>
              <a:t>for a  </a:t>
            </a:r>
            <a:r>
              <a:rPr sz="1200" spc="-5" dirty="0">
                <a:latin typeface="Times New Roman"/>
                <a:cs typeface="Times New Roman"/>
              </a:rPr>
              <a:t>production system:</a:t>
            </a:r>
            <a:endParaRPr sz="1200">
              <a:latin typeface="Times New Roman"/>
              <a:cs typeface="Times New Roman"/>
            </a:endParaRPr>
          </a:p>
          <a:p>
            <a:pPr marL="698500" marR="5715" lvl="1" indent="-228600">
              <a:lnSpc>
                <a:spcPct val="144100"/>
              </a:lnSpc>
              <a:spcBef>
                <a:spcPts val="7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impossible to tune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meet </a:t>
            </a:r>
            <a:r>
              <a:rPr sz="1200" dirty="0">
                <a:latin typeface="Times New Roman"/>
                <a:cs typeface="Times New Roman"/>
              </a:rPr>
              <a:t>non-functional </a:t>
            </a:r>
            <a:r>
              <a:rPr sz="1200" spc="-5" dirty="0">
                <a:latin typeface="Times New Roman"/>
                <a:cs typeface="Times New Roman"/>
              </a:rPr>
              <a:t>requirements;  such as performance </a:t>
            </a:r>
            <a:r>
              <a:rPr sz="1200" dirty="0">
                <a:latin typeface="Times New Roman"/>
                <a:cs typeface="Times New Roman"/>
              </a:rPr>
              <a:t>,security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,robustness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13647" y="1002723"/>
            <a:ext cx="6454588" cy="1537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C2D3401E-C0D3-4E17-A8B4-721E2F1B596E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70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6915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7459" cy="5951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 marL="698500" marR="8890" indent="-228600">
              <a:lnSpc>
                <a:spcPct val="144200"/>
              </a:lnSpc>
              <a:spcBef>
                <a:spcPts val="133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Prototypes </a:t>
            </a:r>
            <a:r>
              <a:rPr sz="1200" dirty="0">
                <a:latin typeface="Times New Roman"/>
                <a:cs typeface="Times New Roman"/>
              </a:rPr>
              <a:t>are normally </a:t>
            </a:r>
            <a:r>
              <a:rPr sz="1200" spc="-5" dirty="0">
                <a:latin typeface="Times New Roman"/>
                <a:cs typeface="Times New Roman"/>
              </a:rPr>
              <a:t>undocumented; </a:t>
            </a:r>
            <a:r>
              <a:rPr sz="1200" dirty="0">
                <a:latin typeface="Times New Roman"/>
                <a:cs typeface="Times New Roman"/>
              </a:rPr>
              <a:t>only </a:t>
            </a:r>
            <a:r>
              <a:rPr sz="1200" spc="-5" dirty="0">
                <a:latin typeface="Times New Roman"/>
                <a:cs typeface="Times New Roman"/>
              </a:rPr>
              <a:t>design specification is prototype  code.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good enough </a:t>
            </a:r>
            <a:r>
              <a:rPr sz="1200" dirty="0">
                <a:latin typeface="Times New Roman"/>
                <a:cs typeface="Times New Roman"/>
              </a:rPr>
              <a:t>for long term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maintenance.</a:t>
            </a:r>
            <a:endParaRPr sz="1200">
              <a:latin typeface="Times New Roman"/>
              <a:cs typeface="Times New Roman"/>
            </a:endParaRPr>
          </a:p>
          <a:p>
            <a:pPr marL="698500" marR="8255" indent="-228600">
              <a:lnSpc>
                <a:spcPct val="144200"/>
              </a:lnSpc>
              <a:spcBef>
                <a:spcPts val="7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prototype </a:t>
            </a:r>
            <a:r>
              <a:rPr sz="1200" dirty="0">
                <a:latin typeface="Times New Roman"/>
                <a:cs typeface="Times New Roman"/>
              </a:rPr>
              <a:t>structure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usually degraded </a:t>
            </a:r>
            <a:r>
              <a:rPr sz="1200" spc="-5" dirty="0">
                <a:latin typeface="Times New Roman"/>
                <a:cs typeface="Times New Roman"/>
              </a:rPr>
              <a:t>through rapid </a:t>
            </a:r>
            <a:r>
              <a:rPr sz="1200" dirty="0">
                <a:latin typeface="Times New Roman"/>
                <a:cs typeface="Times New Roman"/>
              </a:rPr>
              <a:t>change;the </a:t>
            </a:r>
            <a:r>
              <a:rPr sz="1200" spc="-5" dirty="0">
                <a:latin typeface="Times New Roman"/>
                <a:cs typeface="Times New Roman"/>
              </a:rPr>
              <a:t>system  will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difficult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expensive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maintain,.</a:t>
            </a:r>
            <a:endParaRPr sz="120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prototype </a:t>
            </a:r>
            <a:r>
              <a:rPr sz="1200" dirty="0">
                <a:latin typeface="Times New Roman"/>
                <a:cs typeface="Times New Roman"/>
              </a:rPr>
              <a:t>probably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meet normal organizational </a:t>
            </a:r>
            <a:r>
              <a:rPr sz="1200" dirty="0">
                <a:latin typeface="Times New Roman"/>
                <a:cs typeface="Times New Roman"/>
              </a:rPr>
              <a:t>quality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standards.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200" b="1" spc="-5" dirty="0">
                <a:latin typeface="Times New Roman"/>
                <a:cs typeface="Times New Roman"/>
              </a:rPr>
              <a:t>Incremental Delivery</a:t>
            </a:r>
            <a:endParaRPr sz="12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ts val="1380"/>
              </a:lnSpc>
              <a:spcBef>
                <a:spcPts val="685"/>
              </a:spcBef>
              <a:buClr>
                <a:srgbClr val="221F1F"/>
              </a:buClr>
              <a:buSzPct val="83333"/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Rather </a:t>
            </a:r>
            <a:r>
              <a:rPr sz="1200" dirty="0">
                <a:latin typeface="Times New Roman"/>
                <a:cs typeface="Times New Roman"/>
              </a:rPr>
              <a:t>than </a:t>
            </a:r>
            <a:r>
              <a:rPr sz="1200" spc="-5" dirty="0">
                <a:latin typeface="Times New Roman"/>
                <a:cs typeface="Times New Roman"/>
              </a:rPr>
              <a:t>deliver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single delivery,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development and </a:t>
            </a:r>
            <a:r>
              <a:rPr sz="1200" dirty="0">
                <a:latin typeface="Times New Roman"/>
                <a:cs typeface="Times New Roman"/>
              </a:rPr>
              <a:t>delivery </a:t>
            </a:r>
            <a:r>
              <a:rPr sz="1200" spc="-5" dirty="0">
                <a:latin typeface="Times New Roman"/>
                <a:cs typeface="Times New Roman"/>
              </a:rPr>
              <a:t>is  broken </a:t>
            </a:r>
            <a:r>
              <a:rPr sz="1200" dirty="0">
                <a:latin typeface="Times New Roman"/>
                <a:cs typeface="Times New Roman"/>
              </a:rPr>
              <a:t>down into increments with </a:t>
            </a: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increment </a:t>
            </a:r>
            <a:r>
              <a:rPr sz="1200" spc="-5" dirty="0">
                <a:latin typeface="Times New Roman"/>
                <a:cs typeface="Times New Roman"/>
              </a:rPr>
              <a:t>delivering part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required  functionality.</a:t>
            </a:r>
            <a:endParaRPr sz="120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ts val="1370"/>
              </a:lnSpc>
              <a:spcBef>
                <a:spcPts val="110"/>
              </a:spcBef>
              <a:buClr>
                <a:srgbClr val="221F1F"/>
              </a:buClr>
              <a:buFont typeface="Symbol"/>
              <a:buChar char=""/>
              <a:tabLst>
                <a:tab pos="281305" algn="l"/>
              </a:tabLst>
            </a:pPr>
            <a:r>
              <a:rPr dirty="0"/>
              <a:t>	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incremental delivery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process, customers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define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which </a:t>
            </a:r>
            <a:r>
              <a:rPr sz="1200" b="1" spc="-1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the services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most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important.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 requirements </a:t>
            </a:r>
            <a:r>
              <a:rPr sz="1200" dirty="0">
                <a:latin typeface="Times New Roman"/>
                <a:cs typeface="Times New Roman"/>
              </a:rPr>
              <a:t>are prioritised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highest </a:t>
            </a:r>
            <a:r>
              <a:rPr sz="1200" dirty="0">
                <a:latin typeface="Times New Roman"/>
                <a:cs typeface="Times New Roman"/>
              </a:rPr>
              <a:t>priority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are included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Times New Roman"/>
                <a:cs typeface="Times New Roman"/>
              </a:rPr>
              <a:t>early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increments.</a:t>
            </a:r>
            <a:endParaRPr sz="12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95600"/>
              </a:lnSpc>
              <a:spcBef>
                <a:spcPts val="7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Once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increments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 been identified,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services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 be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delivered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first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defined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detail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developed.  During development, further requirements analysis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later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can take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place,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but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changes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current increment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</a:t>
            </a:r>
            <a:r>
              <a:rPr sz="1200" spc="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accepted.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55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Once an increment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is completed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delivered,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installed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customer’s normal  working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environment.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experiment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system,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helps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them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clarify  their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later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increments. As new increments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completed,</a:t>
            </a:r>
            <a:r>
              <a:rPr sz="1200" spc="-1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they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integrated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existing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functionality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improves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 delivered increment.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15"/>
              </a:lnSpc>
            </a:pPr>
            <a:r>
              <a:rPr sz="1200" b="1" spc="-5" dirty="0">
                <a:latin typeface="Times New Roman"/>
                <a:cs typeface="Times New Roman"/>
              </a:rPr>
              <a:t>Incremental Delivery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Advantages</a:t>
            </a:r>
            <a:endParaRPr sz="1200">
              <a:latin typeface="Times New Roman"/>
              <a:cs typeface="Times New Roman"/>
            </a:endParaRPr>
          </a:p>
          <a:p>
            <a:pPr marL="241300" marR="11430" indent="-228600">
              <a:lnSpc>
                <a:spcPct val="143300"/>
              </a:lnSpc>
              <a:spcBef>
                <a:spcPts val="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Customer value 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delivered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each increment so system </a:t>
            </a:r>
            <a:r>
              <a:rPr sz="1200" dirty="0">
                <a:latin typeface="Times New Roman"/>
                <a:cs typeface="Times New Roman"/>
              </a:rPr>
              <a:t>functionality </a:t>
            </a:r>
            <a:r>
              <a:rPr sz="1200" spc="-5" dirty="0">
                <a:latin typeface="Times New Roman"/>
                <a:cs typeface="Times New Roman"/>
              </a:rPr>
              <a:t>is  available earlier.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Early </a:t>
            </a:r>
            <a:r>
              <a:rPr sz="1200" spc="-5" dirty="0">
                <a:latin typeface="Times New Roman"/>
                <a:cs typeface="Times New Roman"/>
              </a:rPr>
              <a:t>increments act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prototype </a:t>
            </a:r>
            <a:r>
              <a:rPr sz="1200" dirty="0">
                <a:latin typeface="Times New Roman"/>
                <a:cs typeface="Times New Roman"/>
              </a:rPr>
              <a:t>to help elicit </a:t>
            </a:r>
            <a:r>
              <a:rPr sz="1200" spc="-5" dirty="0">
                <a:latin typeface="Times New Roman"/>
                <a:cs typeface="Times New Roman"/>
              </a:rPr>
              <a:t>requirements </a:t>
            </a:r>
            <a:r>
              <a:rPr sz="1200" dirty="0">
                <a:latin typeface="Times New Roman"/>
                <a:cs typeface="Times New Roman"/>
              </a:rPr>
              <a:t>for later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increments.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Lower risk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overall project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failure.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highest </a:t>
            </a:r>
            <a:r>
              <a:rPr sz="1200" dirty="0">
                <a:latin typeface="Times New Roman"/>
                <a:cs typeface="Times New Roman"/>
              </a:rPr>
              <a:t>priority </a:t>
            </a:r>
            <a:r>
              <a:rPr sz="1200" spc="-5" dirty="0">
                <a:latin typeface="Times New Roman"/>
                <a:cs typeface="Times New Roman"/>
              </a:rPr>
              <a:t>system services </a:t>
            </a:r>
            <a:r>
              <a:rPr sz="1200" dirty="0">
                <a:latin typeface="Times New Roman"/>
                <a:cs typeface="Times New Roman"/>
              </a:rPr>
              <a:t>tend to receive the most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testing.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C449BAAE-7C0B-4F36-B00E-03414FF345B9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71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3441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3" y="2594697"/>
            <a:ext cx="6485965" cy="4161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8755" indent="1371600" algn="just">
              <a:lnSpc>
                <a:spcPct val="1442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Incremental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Delivery  Incremental Delivery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241300" marR="12065" indent="-228600" algn="just">
              <a:lnSpc>
                <a:spcPct val="1442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Most systems require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basic facilities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are used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parts of the 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8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As requirements are </a:t>
            </a:r>
            <a:r>
              <a:rPr sz="1200" dirty="0">
                <a:latin typeface="Times New Roman"/>
                <a:cs typeface="Times New Roman"/>
              </a:rPr>
              <a:t>not </a:t>
            </a:r>
            <a:r>
              <a:rPr sz="1200" spc="-5" dirty="0">
                <a:latin typeface="Times New Roman"/>
                <a:cs typeface="Times New Roman"/>
              </a:rPr>
              <a:t>defined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detail until an increment is </a:t>
            </a:r>
            <a:r>
              <a:rPr sz="1200" dirty="0">
                <a:latin typeface="Times New Roman"/>
                <a:cs typeface="Times New Roman"/>
              </a:rPr>
              <a:t>to be  </a:t>
            </a:r>
            <a:r>
              <a:rPr sz="1200" spc="-5" dirty="0">
                <a:latin typeface="Times New Roman"/>
                <a:cs typeface="Times New Roman"/>
              </a:rPr>
              <a:t>implemented,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hard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identify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facilities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needed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by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all  increments.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essence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iterative processes is </a:t>
            </a:r>
            <a:r>
              <a:rPr sz="1200" dirty="0">
                <a:latin typeface="Times New Roman"/>
                <a:cs typeface="Times New Roman"/>
              </a:rPr>
              <a:t>that the specification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developed in </a:t>
            </a:r>
            <a:r>
              <a:rPr sz="1200" spc="-5" dirty="0">
                <a:latin typeface="Times New Roman"/>
                <a:cs typeface="Times New Roman"/>
              </a:rPr>
              <a:t>conjunction  </a:t>
            </a:r>
            <a:r>
              <a:rPr sz="1200" dirty="0">
                <a:latin typeface="Times New Roman"/>
                <a:cs typeface="Times New Roman"/>
              </a:rPr>
              <a:t>with the</a:t>
            </a:r>
            <a:r>
              <a:rPr sz="1200" spc="-5" dirty="0">
                <a:latin typeface="Times New Roman"/>
                <a:cs typeface="Times New Roman"/>
              </a:rPr>
              <a:t> software.</a:t>
            </a:r>
            <a:endParaRPr sz="1200">
              <a:latin typeface="Times New Roman"/>
              <a:cs typeface="Times New Roman"/>
            </a:endParaRPr>
          </a:p>
          <a:p>
            <a:pPr marL="698500" marR="6985" lvl="1" indent="-228600" algn="just">
              <a:lnSpc>
                <a:spcPct val="143700"/>
              </a:lnSpc>
              <a:spcBef>
                <a:spcPts val="80"/>
              </a:spcBef>
              <a:buFont typeface="Symbol"/>
              <a:buChar char=""/>
              <a:tabLst>
                <a:tab pos="698500" algn="l"/>
              </a:tabLst>
            </a:pPr>
            <a:r>
              <a:rPr sz="1200" spc="-5" dirty="0">
                <a:latin typeface="Times New Roman"/>
                <a:cs typeface="Times New Roman"/>
              </a:rPr>
              <a:t>However,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conflicts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5" dirty="0">
                <a:latin typeface="Times New Roman"/>
                <a:cs typeface="Times New Roman"/>
              </a:rPr>
              <a:t>procurement </a:t>
            </a:r>
            <a:r>
              <a:rPr sz="1200" dirty="0">
                <a:latin typeface="Times New Roman"/>
                <a:cs typeface="Times New Roman"/>
              </a:rPr>
              <a:t>model of </a:t>
            </a:r>
            <a:r>
              <a:rPr sz="1200" spc="5" dirty="0">
                <a:latin typeface="Times New Roman"/>
                <a:cs typeface="Times New Roman"/>
              </a:rPr>
              <a:t>many </a:t>
            </a:r>
            <a:r>
              <a:rPr sz="1200" dirty="0">
                <a:latin typeface="Times New Roman"/>
                <a:cs typeface="Times New Roman"/>
              </a:rPr>
              <a:t>organizations, 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complete system specification is part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development  </a:t>
            </a:r>
            <a:r>
              <a:rPr sz="1200" spc="-5" dirty="0">
                <a:latin typeface="Times New Roman"/>
                <a:cs typeface="Times New Roman"/>
              </a:rPr>
              <a:t>contract.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u="heavy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Boehm’s spiral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model</a:t>
            </a:r>
            <a:endParaRPr sz="1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44200"/>
              </a:lnSpc>
              <a:spcBef>
                <a:spcPts val="309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Process is represented as </a:t>
            </a:r>
            <a:r>
              <a:rPr sz="1200" dirty="0">
                <a:latin typeface="Times New Roman"/>
                <a:cs typeface="Times New Roman"/>
              </a:rPr>
              <a:t>a spiral rather than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sequence of activities with  </a:t>
            </a:r>
            <a:r>
              <a:rPr sz="1200" spc="-5" dirty="0">
                <a:latin typeface="Times New Roman"/>
                <a:cs typeface="Times New Roman"/>
              </a:rPr>
              <a:t>backtracking.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Each </a:t>
            </a:r>
            <a:r>
              <a:rPr sz="1200" dirty="0">
                <a:latin typeface="Times New Roman"/>
                <a:cs typeface="Times New Roman"/>
              </a:rPr>
              <a:t>loop in the </a:t>
            </a:r>
            <a:r>
              <a:rPr sz="1200" spc="-5" dirty="0">
                <a:latin typeface="Times New Roman"/>
                <a:cs typeface="Times New Roman"/>
              </a:rPr>
              <a:t>spiral represents </a:t>
            </a:r>
            <a:r>
              <a:rPr sz="1200" dirty="0">
                <a:latin typeface="Times New Roman"/>
                <a:cs typeface="Times New Roman"/>
              </a:rPr>
              <a:t>a phase in the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No </a:t>
            </a:r>
            <a:r>
              <a:rPr sz="1200" dirty="0">
                <a:latin typeface="Times New Roman"/>
                <a:cs typeface="Times New Roman"/>
              </a:rPr>
              <a:t>fixed </a:t>
            </a:r>
            <a:r>
              <a:rPr sz="1200" spc="-5" dirty="0">
                <a:latin typeface="Times New Roman"/>
                <a:cs typeface="Times New Roman"/>
              </a:rPr>
              <a:t>phases such </a:t>
            </a:r>
            <a:r>
              <a:rPr sz="120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specification </a:t>
            </a:r>
            <a:r>
              <a:rPr sz="1200" dirty="0">
                <a:latin typeface="Times New Roman"/>
                <a:cs typeface="Times New Roman"/>
              </a:rPr>
              <a:t>or design - loops in the spiral </a:t>
            </a:r>
            <a:r>
              <a:rPr sz="1200" spc="-5" dirty="0">
                <a:latin typeface="Times New Roman"/>
                <a:cs typeface="Times New Roman"/>
              </a:rPr>
              <a:t>are chosen  </a:t>
            </a:r>
            <a:r>
              <a:rPr sz="1200" dirty="0">
                <a:latin typeface="Times New Roman"/>
                <a:cs typeface="Times New Roman"/>
              </a:rPr>
              <a:t>depending on </a:t>
            </a:r>
            <a:r>
              <a:rPr sz="1200" spc="-5" dirty="0">
                <a:latin typeface="Times New Roman"/>
                <a:cs typeface="Times New Roman"/>
              </a:rPr>
              <a:t>what is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required.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Risks are </a:t>
            </a:r>
            <a:r>
              <a:rPr sz="1200" dirty="0">
                <a:latin typeface="Times New Roman"/>
                <a:cs typeface="Times New Roman"/>
              </a:rPr>
              <a:t>explicitly </a:t>
            </a:r>
            <a:r>
              <a:rPr sz="1200" spc="-5" dirty="0">
                <a:latin typeface="Times New Roman"/>
                <a:cs typeface="Times New Roman"/>
              </a:rPr>
              <a:t>assessed and resolved </a:t>
            </a:r>
            <a:r>
              <a:rPr sz="1200" dirty="0">
                <a:latin typeface="Times New Roman"/>
                <a:cs typeface="Times New Roman"/>
              </a:rPr>
              <a:t>throughout 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3647" y="644237"/>
            <a:ext cx="6164131" cy="1958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D6F10664-FC54-47FC-8A46-64EC4B270C10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72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7001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941" y="823999"/>
            <a:ext cx="9054353" cy="5358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E9EDD0B5-0516-4847-ADEF-395BD2A048DB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73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2754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 txBox="1"/>
          <p:nvPr/>
        </p:nvSpPr>
        <p:spPr>
          <a:xfrm>
            <a:off x="0" y="519546"/>
            <a:ext cx="10219764" cy="8250592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2000" spc="-5" dirty="0">
                <a:latin typeface="Times New Roman"/>
                <a:cs typeface="Times New Roman"/>
              </a:rPr>
              <a:t>Each </a:t>
            </a:r>
            <a:r>
              <a:rPr sz="2000" dirty="0">
                <a:latin typeface="Times New Roman"/>
                <a:cs typeface="Times New Roman"/>
              </a:rPr>
              <a:t>loop in the </a:t>
            </a:r>
            <a:r>
              <a:rPr sz="2000" spc="-5" dirty="0">
                <a:latin typeface="Times New Roman"/>
                <a:cs typeface="Times New Roman"/>
              </a:rPr>
              <a:t>Spiral Model is </a:t>
            </a:r>
            <a:r>
              <a:rPr sz="2000" dirty="0">
                <a:latin typeface="Times New Roman"/>
                <a:cs typeface="Times New Roman"/>
              </a:rPr>
              <a:t>split into 4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Sectors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0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710"/>
              </a:spcBef>
              <a:buFont typeface="Symbol"/>
              <a:buChar char=""/>
              <a:tabLst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Objective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setting</a:t>
            </a:r>
          </a:p>
          <a:p>
            <a:pPr marL="698500" marR="5715" lvl="1" indent="-228600" algn="just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Specific objectives </a:t>
            </a:r>
            <a:r>
              <a:rPr sz="2000" dirty="0">
                <a:latin typeface="Times New Roman"/>
                <a:cs typeface="Times New Roman"/>
              </a:rPr>
              <a:t>for the </a:t>
            </a:r>
            <a:r>
              <a:rPr sz="2000" spc="-5" dirty="0">
                <a:latin typeface="Times New Roman"/>
                <a:cs typeface="Times New Roman"/>
              </a:rPr>
              <a:t>phase are identified. </a:t>
            </a:r>
            <a:r>
              <a:rPr sz="2000" dirty="0">
                <a:latin typeface="Times New Roman"/>
                <a:cs typeface="Times New Roman"/>
              </a:rPr>
              <a:t>Constraints on the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469900" marR="5715" lvl="1" algn="just">
              <a:lnSpc>
                <a:spcPct val="143300"/>
              </a:lnSpc>
              <a:spcBef>
                <a:spcPts val="100"/>
              </a:spcBef>
              <a:tabLst>
                <a:tab pos="69850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process </a:t>
            </a:r>
            <a:r>
              <a:rPr sz="2000" spc="-5" dirty="0">
                <a:latin typeface="Times New Roman"/>
                <a:cs typeface="Times New Roman"/>
              </a:rPr>
              <a:t>and 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product are identified and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detailed management 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469900" marR="5715" lvl="1" algn="just">
              <a:lnSpc>
                <a:spcPct val="143300"/>
              </a:lnSpc>
              <a:spcBef>
                <a:spcPts val="100"/>
              </a:spcBef>
              <a:tabLst>
                <a:tab pos="698500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plan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drawn up. </a:t>
            </a:r>
            <a:r>
              <a:rPr sz="2000" spc="-5" dirty="0">
                <a:latin typeface="Times New Roman"/>
                <a:cs typeface="Times New Roman"/>
              </a:rPr>
              <a:t>Project  risks are identified. Alternative strategies 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469900" marR="5715" lvl="1" algn="just">
              <a:lnSpc>
                <a:spcPct val="143300"/>
              </a:lnSpc>
              <a:spcBef>
                <a:spcPts val="100"/>
              </a:spcBef>
              <a:tabLst>
                <a:tab pos="698500" algn="l"/>
              </a:tabLst>
            </a:pPr>
            <a:r>
              <a:rPr sz="2000" spc="5" dirty="0" smtClean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planned.</a:t>
            </a:r>
          </a:p>
          <a:p>
            <a:pPr marL="241300" indent="-228600" algn="just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Risk </a:t>
            </a:r>
            <a:r>
              <a:rPr sz="2000" spc="-5" dirty="0">
                <a:latin typeface="Times New Roman"/>
                <a:cs typeface="Times New Roman"/>
              </a:rPr>
              <a:t>assessment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reduction</a:t>
            </a:r>
            <a:endParaRPr sz="2000" dirty="0">
              <a:latin typeface="Times New Roman"/>
              <a:cs typeface="Times New Roman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705"/>
              </a:spcBef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Risks are assessed and </a:t>
            </a:r>
            <a:r>
              <a:rPr sz="2000" dirty="0">
                <a:latin typeface="Times New Roman"/>
                <a:cs typeface="Times New Roman"/>
              </a:rPr>
              <a:t>activities put in </a:t>
            </a:r>
            <a:r>
              <a:rPr sz="2000" spc="-5" dirty="0">
                <a:latin typeface="Times New Roman"/>
                <a:cs typeface="Times New Roman"/>
              </a:rPr>
              <a:t>place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reduce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key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risks.</a:t>
            </a:r>
            <a:endParaRPr sz="20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Development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validation</a:t>
            </a:r>
            <a:endParaRPr sz="2000" dirty="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144200"/>
              </a:lnSpc>
              <a:spcBef>
                <a:spcPts val="70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development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model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system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chosen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any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endParaRPr lang="en-US" sz="2000" spc="-40" dirty="0" smtClean="0">
              <a:latin typeface="Times New Roman"/>
              <a:cs typeface="Times New Roman"/>
            </a:endParaRPr>
          </a:p>
          <a:p>
            <a:pPr marL="469900" marR="5080" lvl="1">
              <a:lnSpc>
                <a:spcPct val="144200"/>
              </a:lnSpc>
              <a:spcBef>
                <a:spcPts val="70"/>
              </a:spcBef>
              <a:tabLst>
                <a:tab pos="697865" algn="l"/>
                <a:tab pos="698500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of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generic  models.</a:t>
            </a: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Planning</a:t>
            </a:r>
          </a:p>
          <a:p>
            <a:pPr marL="12700" marR="739775" lvl="1" indent="4572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697865" algn="l"/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project is reviewed </a:t>
            </a:r>
            <a:r>
              <a:rPr sz="2000" dirty="0">
                <a:latin typeface="Times New Roman"/>
                <a:cs typeface="Times New Roman"/>
              </a:rPr>
              <a:t>and the next phase of the spiral </a:t>
            </a:r>
            <a:r>
              <a:rPr sz="2000" spc="-5" dirty="0">
                <a:latin typeface="Times New Roman"/>
                <a:cs typeface="Times New Roman"/>
              </a:rPr>
              <a:t>is planned.  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12700" marR="739775" lvl="1">
              <a:lnSpc>
                <a:spcPct val="143300"/>
              </a:lnSpc>
              <a:spcBef>
                <a:spcPts val="95"/>
              </a:spcBef>
              <a:tabLst>
                <a:tab pos="697865" algn="l"/>
                <a:tab pos="69850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Spiral </a:t>
            </a:r>
            <a:r>
              <a:rPr sz="2000" dirty="0">
                <a:latin typeface="Times New Roman"/>
                <a:cs typeface="Times New Roman"/>
              </a:rPr>
              <a:t>Model </a:t>
            </a:r>
            <a:r>
              <a:rPr sz="2000" spc="-5" dirty="0">
                <a:latin typeface="Times New Roman"/>
                <a:cs typeface="Times New Roman"/>
              </a:rPr>
              <a:t>Usage</a:t>
            </a:r>
            <a:endParaRPr sz="2000" dirty="0">
              <a:latin typeface="Times New Roman"/>
              <a:cs typeface="Times New Roman"/>
            </a:endParaRPr>
          </a:p>
          <a:p>
            <a:pPr marL="241300" marR="8890" indent="-228600">
              <a:lnSpc>
                <a:spcPct val="1433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Spiral </a:t>
            </a:r>
            <a:r>
              <a:rPr sz="2000" dirty="0">
                <a:latin typeface="Times New Roman"/>
                <a:cs typeface="Times New Roman"/>
              </a:rPr>
              <a:t>model </a:t>
            </a:r>
            <a:r>
              <a:rPr sz="2000" spc="-5" dirty="0">
                <a:latin typeface="Times New Roman"/>
                <a:cs typeface="Times New Roman"/>
              </a:rPr>
              <a:t>has </a:t>
            </a:r>
            <a:r>
              <a:rPr sz="2000" dirty="0">
                <a:latin typeface="Times New Roman"/>
                <a:cs typeface="Times New Roman"/>
              </a:rPr>
              <a:t>been very </a:t>
            </a:r>
            <a:r>
              <a:rPr sz="2000" spc="-5" dirty="0">
                <a:latin typeface="Times New Roman"/>
                <a:cs typeface="Times New Roman"/>
              </a:rPr>
              <a:t>influential </a:t>
            </a:r>
            <a:r>
              <a:rPr sz="2000" dirty="0">
                <a:latin typeface="Times New Roman"/>
                <a:cs typeface="Times New Roman"/>
              </a:rPr>
              <a:t>in helping people think </a:t>
            </a:r>
            <a:r>
              <a:rPr sz="2000" spc="-5" dirty="0" smtClean="0">
                <a:latin typeface="Times New Roman"/>
                <a:cs typeface="Times New Roman"/>
              </a:rPr>
              <a:t>about</a:t>
            </a:r>
            <a:endParaRPr lang="en-US" sz="2000" spc="-5" dirty="0" smtClean="0">
              <a:latin typeface="Times New Roman"/>
              <a:cs typeface="Times New Roman"/>
            </a:endParaRPr>
          </a:p>
          <a:p>
            <a:pPr marL="12700" marR="8890">
              <a:lnSpc>
                <a:spcPct val="143300"/>
              </a:lnSpc>
              <a:spcBef>
                <a:spcPts val="95"/>
              </a:spcBef>
              <a:tabLst>
                <a:tab pos="240665" algn="l"/>
                <a:tab pos="241300" algn="l"/>
              </a:tabLst>
            </a:pP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iteration </a:t>
            </a:r>
            <a:r>
              <a:rPr sz="2000" dirty="0">
                <a:latin typeface="Times New Roman"/>
                <a:cs typeface="Times New Roman"/>
              </a:rPr>
              <a:t>in  </a:t>
            </a:r>
            <a:r>
              <a:rPr sz="2000" spc="-5" dirty="0">
                <a:latin typeface="Times New Roman"/>
                <a:cs typeface="Times New Roman"/>
              </a:rPr>
              <a:t>software processes and </a:t>
            </a:r>
            <a:r>
              <a:rPr sz="2000" dirty="0">
                <a:latin typeface="Times New Roman"/>
                <a:cs typeface="Times New Roman"/>
              </a:rPr>
              <a:t>introducing the risk-driven </a:t>
            </a:r>
            <a:r>
              <a:rPr sz="2000" spc="-5" dirty="0">
                <a:latin typeface="Times New Roman"/>
                <a:cs typeface="Times New Roman"/>
              </a:rPr>
              <a:t>approach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development.</a:t>
            </a:r>
            <a:endParaRPr sz="2000" dirty="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433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practice, however, </a:t>
            </a:r>
            <a:r>
              <a:rPr sz="2000" dirty="0">
                <a:latin typeface="Times New Roman"/>
                <a:cs typeface="Times New Roman"/>
              </a:rPr>
              <a:t>the model </a:t>
            </a:r>
            <a:r>
              <a:rPr sz="2000" spc="-5" dirty="0">
                <a:latin typeface="Times New Roman"/>
                <a:cs typeface="Times New Roman"/>
              </a:rPr>
              <a:t>is rarely used as published </a:t>
            </a:r>
            <a:r>
              <a:rPr sz="2000" dirty="0" smtClean="0">
                <a:latin typeface="Times New Roman"/>
                <a:cs typeface="Times New Roman"/>
              </a:rPr>
              <a:t>for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12700" marR="7620">
              <a:lnSpc>
                <a:spcPct val="1433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practical software  development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fld id="{4D0A6FE4-6423-4F84-9ED4-10EC3A5C172D}" type="datetime1">
              <a:rPr lang="en-US" spc="-35" smtClean="0"/>
              <a:t>08-Jun-22</a:t>
            </a:fld>
            <a:endParaRPr lang="en-US" spc="-3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0" smtClean="0"/>
              <a:t>Page</a:t>
            </a:r>
            <a:r>
              <a:rPr lang="en-US" spc="-145" smtClean="0"/>
              <a:t> </a:t>
            </a:r>
            <a:fld id="{81D60167-4931-47E6-BA6A-407CBD079E47}" type="slidenum">
              <a:rPr lang="en-US" spc="-20" smtClean="0"/>
              <a:t>74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726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576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1217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2836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2836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8576" y="883227"/>
            <a:ext cx="6488953" cy="5503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 Software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Development</a:t>
            </a:r>
            <a:endParaRPr sz="2400" u="sng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000"/>
              </a:lnSpc>
              <a:spcBef>
                <a:spcPts val="1515"/>
              </a:spcBef>
            </a:pPr>
            <a:r>
              <a:rPr sz="2000" spc="-5" dirty="0">
                <a:latin typeface="Times New Roman"/>
                <a:cs typeface="Times New Roman"/>
              </a:rPr>
              <a:t>Rapid software </a:t>
            </a:r>
            <a:r>
              <a:rPr sz="2000" dirty="0">
                <a:latin typeface="Times New Roman"/>
                <a:cs typeface="Times New Roman"/>
              </a:rPr>
              <a:t>development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became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known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as agile development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agile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methods.</a:t>
            </a:r>
            <a:r>
              <a:rPr sz="2000" spc="-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Rapid  development and </a:t>
            </a:r>
            <a:r>
              <a:rPr sz="2000" dirty="0">
                <a:latin typeface="Times New Roman"/>
                <a:cs typeface="Times New Roman"/>
              </a:rPr>
              <a:t>delivery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now often the most </a:t>
            </a:r>
            <a:r>
              <a:rPr sz="2000" spc="-5" dirty="0">
                <a:latin typeface="Times New Roman"/>
                <a:cs typeface="Times New Roman"/>
              </a:rPr>
              <a:t>important requirement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software  systems</a:t>
            </a:r>
            <a:endParaRPr sz="2000" dirty="0">
              <a:latin typeface="Times New Roman"/>
              <a:cs typeface="Times New Roman"/>
            </a:endParaRPr>
          </a:p>
          <a:p>
            <a:pPr marL="698500" marR="5080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Businesses operate </a:t>
            </a:r>
            <a:r>
              <a:rPr sz="2000" dirty="0">
                <a:latin typeface="Times New Roman"/>
                <a:cs typeface="Times New Roman"/>
              </a:rPr>
              <a:t>in a </a:t>
            </a:r>
            <a:r>
              <a:rPr sz="2000" spc="-5" dirty="0">
                <a:latin typeface="Times New Roman"/>
                <a:cs typeface="Times New Roman"/>
              </a:rPr>
              <a:t>fast </a:t>
            </a:r>
            <a:r>
              <a:rPr sz="2000" dirty="0">
                <a:latin typeface="Times New Roman"/>
                <a:cs typeface="Times New Roman"/>
              </a:rPr>
              <a:t>changing requirement </a:t>
            </a:r>
            <a:r>
              <a:rPr sz="2000" spc="-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practically  impossible to </a:t>
            </a:r>
            <a:r>
              <a:rPr sz="2000" spc="-5" dirty="0">
                <a:latin typeface="Times New Roman"/>
                <a:cs typeface="Times New Roman"/>
              </a:rPr>
              <a:t>produce </a:t>
            </a:r>
            <a:r>
              <a:rPr sz="2000" dirty="0">
                <a:latin typeface="Times New Roman"/>
                <a:cs typeface="Times New Roman"/>
              </a:rPr>
              <a:t>a set of stable </a:t>
            </a:r>
            <a:r>
              <a:rPr sz="2000" spc="-5" dirty="0">
                <a:latin typeface="Times New Roman"/>
                <a:cs typeface="Times New Roman"/>
              </a:rPr>
              <a:t>software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requirements</a:t>
            </a:r>
          </a:p>
          <a:p>
            <a:pPr marL="698500" indent="-228600" algn="just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Software has </a:t>
            </a:r>
            <a:r>
              <a:rPr sz="200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evolve </a:t>
            </a:r>
            <a:r>
              <a:rPr sz="2000" dirty="0">
                <a:latin typeface="Times New Roman"/>
                <a:cs typeface="Times New Roman"/>
              </a:rPr>
              <a:t>quickly to </a:t>
            </a:r>
            <a:r>
              <a:rPr sz="2000" spc="-5" dirty="0">
                <a:latin typeface="Times New Roman"/>
                <a:cs typeface="Times New Roman"/>
              </a:rPr>
              <a:t>reflect changing business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needs.</a:t>
            </a: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latin typeface="Times New Roman"/>
                <a:cs typeface="Times New Roman"/>
              </a:rPr>
              <a:t>Agile </a:t>
            </a:r>
            <a:r>
              <a:rPr sz="2000" b="1" spc="-5" dirty="0">
                <a:latin typeface="Times New Roman"/>
                <a:cs typeface="Times New Roman"/>
              </a:rPr>
              <a:t>development characteristics</a:t>
            </a:r>
            <a:endParaRPr sz="20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100"/>
              </a:lnSpc>
              <a:spcBef>
                <a:spcPts val="87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Specification, design </a:t>
            </a:r>
            <a:r>
              <a:rPr sz="2000" b="1" spc="-10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implementation are </a:t>
            </a:r>
            <a:r>
              <a:rPr sz="2000" b="1" dirty="0">
                <a:latin typeface="Times New Roman"/>
                <a:cs typeface="Times New Roman"/>
              </a:rPr>
              <a:t>inter-leaved</a:t>
            </a:r>
            <a:r>
              <a:rPr sz="2000" dirty="0"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there is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no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detailed  system specification, and design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documentation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is minimized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or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generated  automatically </a:t>
            </a:r>
            <a:r>
              <a:rPr sz="2000" spc="1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 environment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used to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 </a:t>
            </a:r>
            <a:r>
              <a:rPr sz="20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20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175933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4406A4D2-A159-419B-9B55-E0DB68174473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601173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75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9448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627284"/>
            <a:ext cx="4572000" cy="31649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marR="10795" indent="-228600" algn="just">
              <a:lnSpc>
                <a:spcPct val="109600"/>
              </a:lnSpc>
              <a:spcBef>
                <a:spcPts val="11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lang="en-US" b="1" spc="-5" dirty="0" smtClean="0">
                <a:latin typeface="Times New Roman"/>
                <a:cs typeface="Times New Roman"/>
              </a:rPr>
              <a:t>System is developed as </a:t>
            </a:r>
            <a:r>
              <a:rPr lang="en-US" b="1" dirty="0" smtClean="0">
                <a:latin typeface="Times New Roman"/>
                <a:cs typeface="Times New Roman"/>
              </a:rPr>
              <a:t>a </a:t>
            </a:r>
            <a:r>
              <a:rPr lang="en-US" b="1" spc="-5" dirty="0" smtClean="0">
                <a:latin typeface="Times New Roman"/>
                <a:cs typeface="Times New Roman"/>
              </a:rPr>
              <a:t>series </a:t>
            </a:r>
            <a:r>
              <a:rPr lang="en-US" b="1" dirty="0" smtClean="0">
                <a:latin typeface="Times New Roman"/>
                <a:cs typeface="Times New Roman"/>
              </a:rPr>
              <a:t>of </a:t>
            </a:r>
            <a:r>
              <a:rPr lang="en-US" b="1" spc="-5" dirty="0" smtClean="0">
                <a:latin typeface="Times New Roman"/>
                <a:cs typeface="Times New Roman"/>
              </a:rPr>
              <a:t>versions with stakeholders </a:t>
            </a:r>
            <a:r>
              <a:rPr lang="en-US" b="1" dirty="0" smtClean="0">
                <a:latin typeface="Times New Roman"/>
                <a:cs typeface="Times New Roman"/>
              </a:rPr>
              <a:t>involved </a:t>
            </a:r>
            <a:r>
              <a:rPr lang="en-US" b="1" spc="-5" dirty="0" smtClean="0">
                <a:latin typeface="Times New Roman"/>
                <a:cs typeface="Times New Roman"/>
              </a:rPr>
              <a:t>in version  </a:t>
            </a:r>
            <a:r>
              <a:rPr lang="en-US" b="1" dirty="0" smtClean="0">
                <a:latin typeface="Times New Roman"/>
                <a:cs typeface="Times New Roman"/>
              </a:rPr>
              <a:t>evaluation.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lang="en-US" spc="5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may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propose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changes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software and new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requirements that  should be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implemented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later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version of the</a:t>
            </a:r>
            <a:r>
              <a:rPr lang="en-US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</a:p>
          <a:p>
            <a:pPr marL="12700" marR="10795" algn="just">
              <a:lnSpc>
                <a:spcPct val="109600"/>
              </a:lnSpc>
              <a:spcBef>
                <a:spcPts val="115"/>
              </a:spcBef>
              <a:buClr>
                <a:srgbClr val="221F1F"/>
              </a:buClr>
              <a:tabLst>
                <a:tab pos="241300" algn="l"/>
              </a:tabLst>
            </a:pPr>
            <a:endParaRPr lang="en-US" dirty="0" smtClean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300"/>
              </a:lnSpc>
              <a:spcBef>
                <a:spcPts val="80"/>
              </a:spcBef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System user interphases are developed with </a:t>
            </a:r>
            <a:r>
              <a:rPr lang="en-US" b="1" dirty="0" smtClean="0">
                <a:latin typeface="Times New Roman"/>
                <a:cs typeface="Times New Roman"/>
              </a:rPr>
              <a:t>interactive development system </a:t>
            </a:r>
            <a:r>
              <a:rPr lang="en-US" dirty="0" smtClean="0">
                <a:latin typeface="Times New Roman"/>
                <a:cs typeface="Times New Roman"/>
              </a:rPr>
              <a:t>like drawing and placing icon on the interface</a:t>
            </a:r>
            <a:r>
              <a:rPr lang="en-US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fld id="{8ED327D7-E49A-48A9-BD69-047F8BD8D293}" type="datetime1">
              <a:rPr lang="en-US" spc="-35" smtClean="0"/>
              <a:t>08-Jun-22</a:t>
            </a:fld>
            <a:endParaRPr lang="en-US" spc="-3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0" smtClean="0"/>
              <a:t>Page</a:t>
            </a:r>
            <a:r>
              <a:rPr lang="en-US" spc="-145" smtClean="0"/>
              <a:t> </a:t>
            </a:r>
            <a:fld id="{81D60167-4931-47E6-BA6A-407CBD079E47}" type="slidenum">
              <a:rPr lang="en-US" spc="-20" smtClean="0"/>
              <a:t>76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7259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30" y="277460"/>
            <a:ext cx="8068235" cy="499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0"/>
              </a:spcBef>
            </a:pP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Agile</a:t>
            </a:r>
            <a:r>
              <a:rPr lang="en-US" spc="6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methods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incremental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methods</a:t>
            </a:r>
            <a:r>
              <a:rPr lang="en-US" spc="7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which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lang="en-US" spc="6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increments</a:t>
            </a:r>
            <a:r>
              <a:rPr lang="en-US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lang="en-US" spc="9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small,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10000"/>
              </a:lnSpc>
              <a:spcBef>
                <a:spcPts val="5"/>
              </a:spcBef>
            </a:pP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and, typically,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new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releases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are created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(frequent release)and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made</a:t>
            </a:r>
            <a:r>
              <a:rPr lang="en-US" b="1" spc="-13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available 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lang="en-US" b="1" spc="-5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customers</a:t>
            </a:r>
            <a:r>
              <a:rPr lang="en-US" b="1" spc="-6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every</a:t>
            </a:r>
            <a:r>
              <a:rPr lang="en-US" b="1" spc="-8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two</a:t>
            </a:r>
            <a:r>
              <a:rPr lang="en-US" b="1" spc="-5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lang="en-US" b="1" spc="-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three</a:t>
            </a:r>
            <a:r>
              <a:rPr lang="en-US" b="1" spc="-6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weeks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r>
              <a:rPr lang="en-US" spc="-5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lang="en-US" spc="-8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involve</a:t>
            </a:r>
            <a:r>
              <a:rPr lang="en-US" spc="-6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customers</a:t>
            </a:r>
            <a:r>
              <a:rPr lang="en-US" b="1" spc="-6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lang="en-US" b="1" spc="-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lang="en-US" b="1" spc="-6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lang="en-US" b="1" spc="-4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process 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lang="en-US" b="1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get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rapid feedback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changing requirements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They minimize documentation </a:t>
            </a:r>
            <a:r>
              <a:rPr lang="en-US" spc="5" dirty="0" smtClean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using 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informal communications rather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than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formal meetings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written</a:t>
            </a:r>
            <a:r>
              <a:rPr lang="en-US" spc="4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documents.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10000"/>
              </a:lnSpc>
              <a:buFont typeface="Symbol"/>
              <a:buChar char=""/>
              <a:tabLst>
                <a:tab pos="241300" algn="l"/>
              </a:tabLst>
            </a:pPr>
            <a:r>
              <a:rPr lang="en-US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plan-driven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development process,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iteration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occurs within activities,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with 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formal documents used </a:t>
            </a:r>
            <a:r>
              <a:rPr lang="en-US" spc="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communicate between stages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process. For example, 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requirements will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evolve,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and, ultimately,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requirements specification will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be 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produced.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an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input to the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design and </a:t>
            </a:r>
            <a:r>
              <a:rPr lang="en-US" dirty="0" smtClean="0">
                <a:solidFill>
                  <a:srgbClr val="221F1F"/>
                </a:solidFill>
                <a:latin typeface="Times New Roman"/>
                <a:cs typeface="Times New Roman"/>
              </a:rPr>
              <a:t>implementation</a:t>
            </a:r>
            <a:r>
              <a:rPr lang="en-US" spc="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process.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10800"/>
              </a:lnSpc>
              <a:buClr>
                <a:srgbClr val="000000"/>
              </a:buClr>
              <a:buFont typeface="Symbol"/>
              <a:buChar char=""/>
              <a:tabLst>
                <a:tab pos="241300" algn="l"/>
              </a:tabLst>
            </a:pPr>
            <a:r>
              <a:rPr lang="en-US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an agile approach,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iteration occurs across activities.</a:t>
            </a:r>
            <a:r>
              <a:rPr lang="en-US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Therefore,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requirements and 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design are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developed </a:t>
            </a:r>
            <a:r>
              <a:rPr lang="en-US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together rather than</a:t>
            </a:r>
            <a:r>
              <a:rPr lang="en-US" b="1" spc="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separately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fld id="{793A3E81-6625-4557-AE9E-367481B35346}" type="datetime1">
              <a:rPr lang="en-US" spc="-35" smtClean="0"/>
              <a:t>08-Jun-22</a:t>
            </a:fld>
            <a:endParaRPr lang="en-US" spc="-3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0" smtClean="0"/>
              <a:t>Page</a:t>
            </a:r>
            <a:r>
              <a:rPr lang="en-US" spc="-145" smtClean="0"/>
              <a:t> </a:t>
            </a:r>
            <a:fld id="{81D60167-4931-47E6-BA6A-407CBD079E47}" type="slidenum">
              <a:rPr lang="en-US" spc="-20" smtClean="0"/>
              <a:t>77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17348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268941" y="644237"/>
            <a:ext cx="8196147" cy="465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695336D-D13D-4A71-9907-7EA629586B7B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78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7834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627529" y="571500"/>
            <a:ext cx="8078993" cy="5408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fld id="{3EA9EFFA-4011-4522-9750-A00856280B69}" type="datetime1">
              <a:rPr lang="en-US" spc="-35" smtClean="0"/>
              <a:t>08-Jun-22</a:t>
            </a:fld>
            <a:endParaRPr lang="en-US" spc="-3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0" smtClean="0"/>
              <a:t>Page</a:t>
            </a:r>
            <a:r>
              <a:rPr lang="en-US" spc="-145" smtClean="0"/>
              <a:t> </a:t>
            </a:r>
            <a:fld id="{81D60167-4931-47E6-BA6A-407CBD079E47}" type="slidenum">
              <a:rPr lang="en-US" spc="-20" smtClean="0"/>
              <a:t>79</a:t>
            </a:fld>
            <a:endParaRPr lang="en-US" spc="-20" dirty="0"/>
          </a:p>
        </p:txBody>
      </p:sp>
    </p:spTree>
    <p:extLst>
      <p:ext uri="{BB962C8B-B14F-4D97-AF65-F5344CB8AC3E}">
        <p14:creationId xmlns:p14="http://schemas.microsoft.com/office/powerpoint/2010/main" val="37541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 descr="2.1.Waterfall-model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2286000"/>
            <a:ext cx="5320778" cy="4572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8172" y="296833"/>
            <a:ext cx="47064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0812" y="296833"/>
            <a:ext cx="119604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9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9004" y="628477"/>
            <a:ext cx="6906559" cy="104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Manifesto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309245" marR="5080" indent="-228600">
              <a:lnSpc>
                <a:spcPct val="110000"/>
              </a:lnSpc>
              <a:buFont typeface="Symbol"/>
              <a:buChar char=""/>
              <a:tabLst>
                <a:tab pos="309245" algn="l"/>
                <a:tab pos="309880" algn="l"/>
              </a:tabLst>
            </a:pPr>
            <a:r>
              <a:rPr sz="1200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uncovering better </a:t>
            </a:r>
            <a:r>
              <a:rPr sz="1200" spc="-10" dirty="0">
                <a:latin typeface="Times New Roman"/>
                <a:cs typeface="Times New Roman"/>
              </a:rPr>
              <a:t>ways </a:t>
            </a:r>
            <a:r>
              <a:rPr sz="1200" dirty="0">
                <a:latin typeface="Times New Roman"/>
                <a:cs typeface="Times New Roman"/>
              </a:rPr>
              <a:t>of developing </a:t>
            </a:r>
            <a:r>
              <a:rPr sz="1200" spc="-5" dirty="0">
                <a:latin typeface="Times New Roman"/>
                <a:cs typeface="Times New Roman"/>
              </a:rPr>
              <a:t>software </a:t>
            </a:r>
            <a:r>
              <a:rPr sz="1200" spc="10" dirty="0">
                <a:latin typeface="Times New Roman"/>
                <a:cs typeface="Times New Roman"/>
              </a:rPr>
              <a:t>by </a:t>
            </a:r>
            <a:r>
              <a:rPr sz="1200" dirty="0">
                <a:latin typeface="Times New Roman"/>
                <a:cs typeface="Times New Roman"/>
              </a:rPr>
              <a:t>doing it </a:t>
            </a:r>
            <a:r>
              <a:rPr sz="1200" spc="-5" dirty="0">
                <a:latin typeface="Times New Roman"/>
                <a:cs typeface="Times New Roman"/>
              </a:rPr>
              <a:t>and helping others </a:t>
            </a:r>
            <a:r>
              <a:rPr sz="1200" dirty="0">
                <a:latin typeface="Times New Roman"/>
                <a:cs typeface="Times New Roman"/>
              </a:rPr>
              <a:t>do it.  </a:t>
            </a:r>
            <a:r>
              <a:rPr sz="1200" spc="-5" dirty="0">
                <a:latin typeface="Times New Roman"/>
                <a:cs typeface="Times New Roman"/>
              </a:rPr>
              <a:t>Through </a:t>
            </a: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work we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come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value: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4112" y="1320511"/>
            <a:ext cx="632759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065">
              <a:lnSpc>
                <a:spcPct val="11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and  softw</a:t>
            </a:r>
            <a:r>
              <a:rPr sz="1200" spc="-15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0423" y="1320511"/>
            <a:ext cx="4111812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5080" indent="-423545">
              <a:lnSpc>
                <a:spcPct val="110000"/>
              </a:lnSpc>
              <a:spcBef>
                <a:spcPts val="100"/>
              </a:spcBef>
              <a:tabLst>
                <a:tab pos="1059815" algn="l"/>
                <a:tab pos="1174115" algn="l"/>
                <a:tab pos="1679575" algn="l"/>
                <a:tab pos="2613660" algn="l"/>
                <a:tab pos="3185160" algn="l"/>
              </a:tabLst>
            </a:pPr>
            <a:r>
              <a:rPr sz="1200" dirty="0">
                <a:latin typeface="Times New Roman"/>
                <a:cs typeface="Times New Roman"/>
              </a:rPr>
              <a:t>int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ti</a:t>
            </a:r>
            <a:r>
              <a:rPr sz="1200" spc="-5" dirty="0">
                <a:latin typeface="Times New Roman"/>
                <a:cs typeface="Times New Roman"/>
              </a:rPr>
              <a:t>ons</a:t>
            </a:r>
            <a:r>
              <a:rPr sz="1200" dirty="0">
                <a:latin typeface="Times New Roman"/>
                <a:cs typeface="Times New Roman"/>
              </a:rPr>
              <a:t>	ov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	proc</a:t>
            </a:r>
            <a:r>
              <a:rPr sz="1200" spc="-5" dirty="0">
                <a:latin typeface="Times New Roman"/>
                <a:cs typeface="Times New Roman"/>
              </a:rPr>
              <a:t>esses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nd	tool</a:t>
            </a:r>
            <a:r>
              <a:rPr sz="1200" spc="-5" dirty="0">
                <a:latin typeface="Times New Roman"/>
                <a:cs typeface="Times New Roman"/>
              </a:rPr>
              <a:t>s  over		comprehensive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2509" y="1320511"/>
            <a:ext cx="1088464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5080" indent="-227965">
              <a:lnSpc>
                <a:spcPct val="110000"/>
              </a:lnSpc>
              <a:spcBef>
                <a:spcPts val="100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200" spc="-2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ndividu</a:t>
            </a:r>
            <a:r>
              <a:rPr sz="1200" spc="-5" dirty="0">
                <a:latin typeface="Times New Roman"/>
                <a:cs typeface="Times New Roman"/>
              </a:rPr>
              <a:t>als  </a:t>
            </a:r>
            <a:r>
              <a:rPr sz="1200" dirty="0">
                <a:latin typeface="Times New Roman"/>
                <a:cs typeface="Times New Roman"/>
              </a:rPr>
              <a:t>Working  </a:t>
            </a:r>
            <a:r>
              <a:rPr sz="1200" spc="-5" dirty="0">
                <a:latin typeface="Times New Roman"/>
                <a:cs typeface="Times New Roman"/>
              </a:rPr>
              <a:t>Customer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8095" y="1607300"/>
            <a:ext cx="317649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64615" algn="l"/>
                <a:tab pos="2196465" algn="l"/>
              </a:tabLst>
            </a:pPr>
            <a:r>
              <a:rPr sz="1200" spc="-5" dirty="0">
                <a:latin typeface="Times New Roman"/>
                <a:cs typeface="Times New Roman"/>
              </a:rPr>
              <a:t>collaboration	over	contract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1522" y="1457672"/>
            <a:ext cx="1081741" cy="41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20345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ntation  n</a:t>
            </a: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oti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4628" y="1724718"/>
            <a:ext cx="6676465" cy="43665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8516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Times New Roman"/>
                <a:cs typeface="Times New Roman"/>
              </a:rPr>
              <a:t>Responding </a:t>
            </a:r>
            <a:r>
              <a:rPr sz="1200" dirty="0">
                <a:latin typeface="Times New Roman"/>
                <a:cs typeface="Times New Roman"/>
              </a:rPr>
              <a:t>to change over following a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</a:t>
            </a:r>
            <a:endParaRPr sz="1200">
              <a:latin typeface="Times New Roman"/>
              <a:cs typeface="Times New Roman"/>
            </a:endParaRPr>
          </a:p>
          <a:p>
            <a:pPr marL="227965" indent="-227965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That is, </a:t>
            </a:r>
            <a:r>
              <a:rPr sz="120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there is </a:t>
            </a:r>
            <a:r>
              <a:rPr sz="1200" dirty="0">
                <a:latin typeface="Times New Roman"/>
                <a:cs typeface="Times New Roman"/>
              </a:rPr>
              <a:t>value in the </a:t>
            </a:r>
            <a:r>
              <a:rPr sz="1200" spc="-5" dirty="0">
                <a:latin typeface="Times New Roman"/>
                <a:cs typeface="Times New Roman"/>
              </a:rPr>
              <a:t>items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right, we value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items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left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more.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4779" y="919768"/>
            <a:ext cx="7020859" cy="1387619"/>
          </a:xfrm>
          <a:custGeom>
            <a:avLst/>
            <a:gdLst/>
            <a:ahLst/>
            <a:cxnLst/>
            <a:rect l="l" t="t" r="r" b="b"/>
            <a:pathLst>
              <a:path w="5967730" h="2035175">
                <a:moveTo>
                  <a:pt x="5961253" y="2028825"/>
                </a:moveTo>
                <a:lnTo>
                  <a:pt x="6096" y="2028825"/>
                </a:lnTo>
                <a:lnTo>
                  <a:pt x="6096" y="6223"/>
                </a:lnTo>
                <a:lnTo>
                  <a:pt x="0" y="6223"/>
                </a:lnTo>
                <a:lnTo>
                  <a:pt x="0" y="2034921"/>
                </a:lnTo>
                <a:lnTo>
                  <a:pt x="6096" y="2034921"/>
                </a:lnTo>
                <a:lnTo>
                  <a:pt x="5961253" y="2034921"/>
                </a:lnTo>
                <a:lnTo>
                  <a:pt x="5961253" y="2028825"/>
                </a:lnTo>
                <a:close/>
              </a:path>
              <a:path w="5967730" h="2035175">
                <a:moveTo>
                  <a:pt x="5961253" y="0"/>
                </a:move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lnTo>
                  <a:pt x="5961253" y="6096"/>
                </a:lnTo>
                <a:lnTo>
                  <a:pt x="5961253" y="0"/>
                </a:lnTo>
                <a:close/>
              </a:path>
              <a:path w="5967730" h="2035175">
                <a:moveTo>
                  <a:pt x="5967476" y="6223"/>
                </a:moveTo>
                <a:lnTo>
                  <a:pt x="5961380" y="6223"/>
                </a:lnTo>
                <a:lnTo>
                  <a:pt x="5961380" y="2034921"/>
                </a:lnTo>
                <a:lnTo>
                  <a:pt x="5967476" y="2034921"/>
                </a:lnTo>
                <a:lnTo>
                  <a:pt x="5967476" y="6223"/>
                </a:lnTo>
                <a:close/>
              </a:path>
              <a:path w="5967730" h="2035175">
                <a:moveTo>
                  <a:pt x="5967476" y="0"/>
                </a:moveTo>
                <a:lnTo>
                  <a:pt x="5961380" y="0"/>
                </a:lnTo>
                <a:lnTo>
                  <a:pt x="5961380" y="6096"/>
                </a:lnTo>
                <a:lnTo>
                  <a:pt x="5967476" y="6096"/>
                </a:lnTo>
                <a:lnTo>
                  <a:pt x="5967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EFEE71B9-5B19-4B91-AEC0-3C41A200F6BB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80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490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fld id="{56723C3B-0748-435F-A697-8078B45BB87F}" type="datetime1">
              <a:rPr lang="en-US" spc="-35" smtClean="0"/>
              <a:t>08-Jun-22</a:t>
            </a:fld>
            <a:endParaRPr lang="en-US" spc="-3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0" smtClean="0"/>
              <a:t>Page</a:t>
            </a:r>
            <a:r>
              <a:rPr lang="en-US" spc="-145" smtClean="0"/>
              <a:t> </a:t>
            </a:r>
            <a:fld id="{81D60167-4931-47E6-BA6A-407CBD079E47}" type="slidenum">
              <a:rPr lang="en-US" spc="-20" smtClean="0"/>
              <a:t>81</a:t>
            </a:fld>
            <a:endParaRPr lang="en-US" spc="-20" dirty="0"/>
          </a:p>
        </p:txBody>
      </p:sp>
      <p:sp>
        <p:nvSpPr>
          <p:cNvPr id="6" name="object 16"/>
          <p:cNvSpPr/>
          <p:nvPr/>
        </p:nvSpPr>
        <p:spPr>
          <a:xfrm>
            <a:off x="1075765" y="2389909"/>
            <a:ext cx="7530353" cy="1974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fld id="{56723C3B-0748-435F-A697-8078B45BB87F}" type="datetime1">
              <a:rPr lang="en-US" spc="-35" smtClean="0"/>
              <a:t>08-Jun-22</a:t>
            </a:fld>
            <a:endParaRPr lang="en-US" spc="-3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113000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0" smtClean="0"/>
              <a:t>Page</a:t>
            </a:r>
            <a:r>
              <a:rPr lang="en-US" spc="-145" smtClean="0"/>
              <a:t> </a:t>
            </a:r>
            <a:fld id="{81D60167-4931-47E6-BA6A-407CBD079E47}" type="slidenum">
              <a:rPr lang="en-US" spc="-20" smtClean="0"/>
              <a:t>82</a:t>
            </a:fld>
            <a:endParaRPr lang="en-US" spc="-20" dirty="0"/>
          </a:p>
        </p:txBody>
      </p:sp>
      <p:sp>
        <p:nvSpPr>
          <p:cNvPr id="4" name="object 15"/>
          <p:cNvSpPr txBox="1"/>
          <p:nvPr/>
        </p:nvSpPr>
        <p:spPr>
          <a:xfrm>
            <a:off x="-182921" y="519545"/>
            <a:ext cx="8964706" cy="581312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1500" algn="just">
              <a:lnSpc>
                <a:spcPct val="100000"/>
              </a:lnSpc>
              <a:spcBef>
                <a:spcPts val="229"/>
              </a:spcBef>
            </a:pPr>
            <a:r>
              <a:rPr sz="1400" b="1" u="heavy" spc="-5" dirty="0" smtClean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XP Release cycle</a:t>
            </a:r>
            <a:endParaRPr lang="en-US" sz="1400" b="1" u="heavy" spc="-5" dirty="0" smtClean="0">
              <a:solidFill>
                <a:srgbClr val="221F1F"/>
              </a:solidFill>
              <a:uFill>
                <a:solidFill>
                  <a:srgbClr val="221F1F"/>
                </a:solidFill>
              </a:uFill>
              <a:latin typeface="Times New Roman"/>
              <a:cs typeface="Times New Roman"/>
            </a:endParaRPr>
          </a:p>
          <a:p>
            <a:pPr marL="1841500" algn="just">
              <a:lnSpc>
                <a:spcPct val="100000"/>
              </a:lnSpc>
              <a:spcBef>
                <a:spcPts val="229"/>
              </a:spcBef>
            </a:pPr>
            <a:endParaRPr sz="1400" dirty="0" smtClean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1580"/>
              </a:lnSpc>
              <a:spcBef>
                <a:spcPts val="70"/>
              </a:spcBef>
            </a:pPr>
            <a:r>
              <a:rPr sz="140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XP,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requirements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expressed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400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scenarios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(called user </a:t>
            </a:r>
            <a:r>
              <a:rPr sz="1400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stories),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which are  implemented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directly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as </a:t>
            </a:r>
            <a:r>
              <a:rPr sz="1400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series </a:t>
            </a:r>
            <a:r>
              <a:rPr sz="1400" b="1" spc="5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tasks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 Programmers work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pairs and </a:t>
            </a:r>
            <a:r>
              <a:rPr sz="1400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develop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400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400" b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task before writing the </a:t>
            </a:r>
            <a:r>
              <a:rPr sz="1400" b="1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code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 All tests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must be successfully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executed when new code  is integrated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into the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system. There is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 short time </a:t>
            </a:r>
            <a:r>
              <a:rPr sz="140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gap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between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releases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the</a:t>
            </a:r>
            <a:r>
              <a:rPr sz="1400" spc="7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400" dirty="0" smtClean="0">
              <a:latin typeface="Times New Roman"/>
              <a:cs typeface="Times New Roman"/>
            </a:endParaRPr>
          </a:p>
          <a:p>
            <a:pPr marL="12700" marR="7620" algn="just">
              <a:lnSpc>
                <a:spcPts val="1580"/>
              </a:lnSpc>
              <a:spcBef>
                <a:spcPts val="20"/>
              </a:spcBef>
            </a:pP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Extreme programming was an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agile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practices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were summarized and reflect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principles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agile</a:t>
            </a:r>
            <a:r>
              <a:rPr sz="140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manifesto:</a:t>
            </a:r>
            <a:endParaRPr sz="1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1.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Incremental development is supported through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small,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frequent releases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system.  Requirements</a:t>
            </a:r>
            <a:r>
              <a:rPr sz="1400" spc="-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400" spc="-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based</a:t>
            </a:r>
            <a:r>
              <a:rPr sz="140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on</a:t>
            </a:r>
            <a:r>
              <a:rPr sz="1400" spc="-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simple</a:t>
            </a:r>
            <a:r>
              <a:rPr sz="1400" spc="-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customer</a:t>
            </a:r>
            <a:r>
              <a:rPr sz="1400" spc="-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400" spc="-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400" spc="-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scenarios</a:t>
            </a:r>
            <a:r>
              <a:rPr sz="1400" spc="-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400" spc="-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400" spc="-3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used</a:t>
            </a:r>
            <a:r>
              <a:rPr sz="1400" spc="-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as</a:t>
            </a:r>
            <a:r>
              <a:rPr sz="1400" spc="-1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basis</a:t>
            </a:r>
            <a:r>
              <a:rPr sz="1400" spc="-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deciding what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functionality should be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included </a:t>
            </a:r>
            <a:r>
              <a:rPr sz="140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40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increment.</a:t>
            </a:r>
            <a:endParaRPr lang="en-US" sz="1400" spc="-5" dirty="0" smtClean="0">
              <a:solidFill>
                <a:srgbClr val="221F1F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endParaRPr lang="en-US" sz="1400" spc="-5" dirty="0" smtClean="0">
              <a:solidFill>
                <a:srgbClr val="221F1F"/>
              </a:solidFill>
              <a:latin typeface="Times New Roman"/>
              <a:cs typeface="Times New Roman"/>
            </a:endParaRPr>
          </a:p>
          <a:p>
            <a:pPr marL="12700" marR="8890" algn="just">
              <a:lnSpc>
                <a:spcPct val="110400"/>
              </a:lnSpc>
              <a:buAutoNum type="arabicPeriod" startAt="2"/>
              <a:tabLst>
                <a:tab pos="162560" algn="l"/>
              </a:tabLst>
            </a:pP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involvement is supported through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continuous engagement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of the</a:t>
            </a:r>
            <a:r>
              <a:rPr lang="en-US" sz="1400" spc="-1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team. The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representative takes part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and  is responsible for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defining acceptance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for the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lang="en-US"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890" algn="just">
              <a:lnSpc>
                <a:spcPct val="110400"/>
              </a:lnSpc>
              <a:buAutoNum type="arabicPeriod" startAt="2"/>
              <a:tabLst>
                <a:tab pos="162560" algn="l"/>
              </a:tabLst>
            </a:pPr>
            <a:endParaRPr lang="en-US" sz="14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buAutoNum type="arabicPeriod" startAt="2"/>
              <a:tabLst>
                <a:tab pos="172720" algn="l"/>
              </a:tabLst>
            </a:pP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People,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not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process,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supported through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pair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programming, collective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ownership of  the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code, and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a sustainable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process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does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not involve excessively  long working</a:t>
            </a:r>
            <a:r>
              <a:rPr lang="en-US" sz="14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hours</a:t>
            </a:r>
            <a:r>
              <a:rPr lang="en-US"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8890" algn="just">
              <a:lnSpc>
                <a:spcPct val="110000"/>
              </a:lnSpc>
              <a:buAutoNum type="arabicPeriod" startAt="2"/>
              <a:tabLst>
                <a:tab pos="172720" algn="l"/>
              </a:tabLst>
            </a:pPr>
            <a:endParaRPr lang="en-US" sz="14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10000"/>
              </a:lnSpc>
              <a:buAutoNum type="arabicPeriod" startAt="2"/>
              <a:tabLst>
                <a:tab pos="238125" algn="l"/>
              </a:tabLst>
            </a:pP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 is embraced through regular system releases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customers,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test-first 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development,</a:t>
            </a:r>
            <a:r>
              <a:rPr lang="en-US" sz="14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refactoring</a:t>
            </a:r>
            <a:r>
              <a:rPr lang="en-US" sz="14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lang="en-US" sz="14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avoid</a:t>
            </a:r>
            <a:r>
              <a:rPr lang="en-US" sz="1400" spc="9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code</a:t>
            </a:r>
            <a:r>
              <a:rPr lang="en-US" sz="14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degeneration,</a:t>
            </a:r>
            <a:r>
              <a:rPr lang="en-US" sz="14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lang="en-US" sz="14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continuous</a:t>
            </a:r>
            <a:r>
              <a:rPr lang="en-US" sz="1400" spc="9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integration</a:t>
            </a:r>
            <a:r>
              <a:rPr lang="en-US" sz="14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lang="en-US" sz="14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new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functionality</a:t>
            </a:r>
            <a:r>
              <a:rPr lang="en-US" sz="140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endParaRPr lang="en-US"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buAutoNum type="arabicPeriod" startAt="5"/>
              <a:tabLst>
                <a:tab pos="171450" algn="l"/>
              </a:tabLst>
            </a:pP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Maintaining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simplicity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is supported </a:t>
            </a:r>
            <a:r>
              <a:rPr lang="en-US" sz="14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constant refactoring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that improves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quality 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lang="en-US" sz="1400" spc="1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10" dirty="0">
                <a:solidFill>
                  <a:srgbClr val="221F1F"/>
                </a:solidFill>
                <a:latin typeface="Times New Roman"/>
                <a:cs typeface="Times New Roman"/>
              </a:rPr>
              <a:t>by</a:t>
            </a:r>
            <a:r>
              <a:rPr lang="en-US" sz="1400" spc="1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using</a:t>
            </a:r>
            <a:r>
              <a:rPr lang="en-US" sz="14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simple</a:t>
            </a:r>
            <a:r>
              <a:rPr lang="en-US" sz="14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designs</a:t>
            </a:r>
            <a:r>
              <a:rPr lang="en-US" sz="1400" spc="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lang="en-US" sz="1400" spc="1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do</a:t>
            </a:r>
            <a:r>
              <a:rPr lang="en-US" sz="14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not</a:t>
            </a:r>
            <a:r>
              <a:rPr lang="en-US" sz="1400" spc="1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unnecessarily</a:t>
            </a:r>
            <a:r>
              <a:rPr lang="en-US" sz="1400" spc="1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anticipate</a:t>
            </a:r>
            <a:r>
              <a:rPr lang="en-US" sz="1400" spc="1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future</a:t>
            </a:r>
            <a:r>
              <a:rPr lang="en-US" sz="1400" spc="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</a:t>
            </a:r>
            <a:r>
              <a:rPr lang="en-US" sz="1400" spc="1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lang="en-US" sz="1400" spc="1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lang="en-US"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18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8953" cy="6439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  <a:tabLst>
                <a:tab pos="4450715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200" b="1" spc="-5" dirty="0" smtClean="0">
                <a:latin typeface="Times New Roman"/>
                <a:cs typeface="Times New Roman"/>
              </a:rPr>
              <a:t>XP </a:t>
            </a:r>
            <a:r>
              <a:rPr sz="1200" b="1" spc="-5" dirty="0">
                <a:latin typeface="Times New Roman"/>
                <a:cs typeface="Times New Roman"/>
              </a:rPr>
              <a:t>programming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practices</a:t>
            </a:r>
            <a:endParaRPr sz="1200" dirty="0">
              <a:latin typeface="Times New Roman"/>
              <a:cs typeface="Times New Roman"/>
            </a:endParaRPr>
          </a:p>
          <a:p>
            <a:pPr marL="12700" marR="1273810">
              <a:lnSpc>
                <a:spcPct val="110000"/>
              </a:lnSpc>
            </a:pPr>
            <a:r>
              <a:rPr sz="1200" b="1" spc="-10" dirty="0">
                <a:latin typeface="Times New Roman"/>
                <a:cs typeface="Times New Roman"/>
              </a:rPr>
              <a:t>Some </a:t>
            </a:r>
            <a:r>
              <a:rPr sz="1200" b="1" spc="-5" dirty="0">
                <a:latin typeface="Times New Roman"/>
                <a:cs typeface="Times New Roman"/>
              </a:rPr>
              <a:t>important practices used in the agile development </a:t>
            </a:r>
            <a:r>
              <a:rPr sz="1200" b="1" dirty="0">
                <a:latin typeface="Times New Roman"/>
                <a:cs typeface="Times New Roman"/>
              </a:rPr>
              <a:t>(XP) are 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User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stories:</a:t>
            </a:r>
            <a:endParaRPr sz="12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requirements always change. </a:t>
            </a:r>
            <a:r>
              <a:rPr sz="14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Agile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methods ,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elicitation is  integrated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with development </a:t>
            </a:r>
            <a:r>
              <a:rPr sz="14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idea of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“</a:t>
            </a:r>
            <a:r>
              <a:rPr sz="14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user </a:t>
            </a:r>
            <a:r>
              <a:rPr sz="1400" b="1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”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where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a user story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a 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might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experienced </a:t>
            </a:r>
            <a:r>
              <a:rPr sz="1400" spc="1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a system</a:t>
            </a:r>
            <a:r>
              <a:rPr sz="14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user.</a:t>
            </a:r>
            <a:endParaRPr sz="14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After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discussion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team with customer, </a:t>
            </a:r>
            <a:r>
              <a:rPr sz="1400" spc="5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develop a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“</a:t>
            </a:r>
            <a:r>
              <a:rPr sz="14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story </a:t>
            </a:r>
            <a:r>
              <a:rPr sz="1400" b="1" dirty="0">
                <a:solidFill>
                  <a:srgbClr val="221F1F"/>
                </a:solidFill>
                <a:latin typeface="Times New Roman"/>
                <a:cs typeface="Times New Roman"/>
              </a:rPr>
              <a:t>card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”  that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briefly describes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a story that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encapsulates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needs.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 team then aims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in a future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of the</a:t>
            </a:r>
            <a:r>
              <a:rPr sz="1400" spc="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software.</a:t>
            </a:r>
            <a:endParaRPr sz="1400" dirty="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5"/>
              </a:spcBef>
              <a:buSzPct val="83333"/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21F1F"/>
                </a:solidFill>
                <a:latin typeface="Times New Roman"/>
                <a:cs typeface="Times New Roman"/>
              </a:rPr>
              <a:t>may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4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</a:t>
            </a:r>
            <a:r>
              <a:rPr sz="14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4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planning</a:t>
            </a:r>
            <a:r>
              <a:rPr sz="14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4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iterations.</a:t>
            </a:r>
            <a:r>
              <a:rPr sz="14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Once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story</a:t>
            </a:r>
            <a:r>
              <a:rPr sz="14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cards</a:t>
            </a:r>
            <a:r>
              <a:rPr sz="14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been 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developed,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development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breaks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these down into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 and estimates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400" spc="-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effort  and resources required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implementing each</a:t>
            </a:r>
            <a:r>
              <a:rPr sz="1400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task.</a:t>
            </a:r>
            <a:endParaRPr sz="1400" dirty="0">
              <a:latin typeface="Times New Roman"/>
              <a:cs typeface="Times New Roman"/>
            </a:endParaRPr>
          </a:p>
          <a:p>
            <a:pPr marL="241300" marR="10160" indent="-228600" algn="just">
              <a:lnSpc>
                <a:spcPct val="1104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This usually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involves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discussions with 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to refine 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requirements.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then</a:t>
            </a:r>
            <a:r>
              <a:rPr sz="14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prioritizes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sz="14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implementation,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choosing</a:t>
            </a:r>
            <a:r>
              <a:rPr sz="14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those</a:t>
            </a:r>
            <a:r>
              <a:rPr sz="14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4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immediately to deliver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useful business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support.</a:t>
            </a:r>
            <a:endParaRPr sz="1400" dirty="0">
              <a:latin typeface="Times New Roman"/>
              <a:cs typeface="Times New Roman"/>
            </a:endParaRPr>
          </a:p>
          <a:p>
            <a:pPr marL="12700" marR="11430" indent="38100" algn="just">
              <a:lnSpc>
                <a:spcPct val="110000"/>
              </a:lnSpc>
            </a:pP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intention is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to identify useful functionality that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sz="1400" spc="5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about two  weeks, when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next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of 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is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made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available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to the</a:t>
            </a:r>
            <a:r>
              <a:rPr sz="14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customer.</a:t>
            </a:r>
            <a:endParaRPr sz="1400" dirty="0">
              <a:latin typeface="Times New Roman"/>
              <a:cs typeface="Times New Roman"/>
            </a:endParaRPr>
          </a:p>
          <a:p>
            <a:pPr marL="241300" marR="6985" indent="-228600" algn="just">
              <a:lnSpc>
                <a:spcPct val="1100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10" dirty="0">
                <a:solidFill>
                  <a:srgbClr val="221F1F"/>
                </a:solidFill>
                <a:latin typeface="Times New Roman"/>
                <a:cs typeface="Times New Roman"/>
              </a:rPr>
              <a:t>If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for a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that has already been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delivered, new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story cards 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developed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again, 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 decides whether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these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 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priority over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new</a:t>
            </a:r>
            <a:r>
              <a:rPr sz="14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functionality.</a:t>
            </a:r>
            <a:endParaRPr sz="1400" dirty="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10000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stories can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be helpful in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getting users involved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suggesting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requirements</a:t>
            </a:r>
            <a:r>
              <a:rPr sz="1400" spc="-1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during 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an initial predevelopment requirements elicitation</a:t>
            </a:r>
            <a:r>
              <a:rPr sz="1400" spc="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activity.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Cons:</a:t>
            </a:r>
            <a:endParaRPr sz="1400" dirty="0">
              <a:latin typeface="Times New Roman"/>
              <a:cs typeface="Times New Roman"/>
            </a:endParaRPr>
          </a:p>
          <a:p>
            <a:pPr marL="469900" marR="8255" lvl="1" indent="-228600" algn="just">
              <a:lnSpc>
                <a:spcPct val="110400"/>
              </a:lnSpc>
              <a:spcBef>
                <a:spcPts val="55"/>
              </a:spcBef>
              <a:buFont typeface="Symbol"/>
              <a:buChar char=""/>
              <a:tabLst>
                <a:tab pos="469900" algn="l"/>
              </a:tabLst>
            </a:pP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principal problem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with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stories is completeness. </a:t>
            </a:r>
            <a:r>
              <a:rPr sz="14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is difficult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judge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if 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enough user stories have been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developed to cover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all </a:t>
            </a:r>
            <a:r>
              <a:rPr sz="1400" dirty="0">
                <a:solidFill>
                  <a:srgbClr val="221F1F"/>
                </a:solidFill>
                <a:latin typeface="Times New Roman"/>
                <a:cs typeface="Times New Roman"/>
              </a:rPr>
              <a:t>of the essential requirements  of a</a:t>
            </a:r>
            <a:r>
              <a:rPr sz="14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1FF752BA-EF1B-4278-8682-10698CC3C399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83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7575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8172" y="296833"/>
            <a:ext cx="6426200" cy="9031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00550" algn="l"/>
              </a:tabLst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</a:t>
            </a:r>
            <a:r>
              <a:rPr sz="1600" spc="-23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CST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309	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16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419100" marR="5080" indent="-228600" algn="just">
              <a:lnSpc>
                <a:spcPct val="110400"/>
              </a:lnSpc>
              <a:buFont typeface="Symbol"/>
              <a:buChar char=""/>
              <a:tabLst>
                <a:tab pos="419734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also difficult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judge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if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single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story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gives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true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picture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activity.  Experienced users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often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 familiar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their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leave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things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out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describing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3" y="5227147"/>
            <a:ext cx="6485965" cy="127009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u="heavy" spc="-5" dirty="0">
                <a:solidFill>
                  <a:srgbClr val="221F1F"/>
                </a:solidFill>
                <a:uFill>
                  <a:solidFill>
                    <a:srgbClr val="221F1F"/>
                  </a:solidFill>
                </a:uFill>
                <a:latin typeface="Times New Roman"/>
                <a:cs typeface="Times New Roman"/>
              </a:rPr>
              <a:t>Refactoring: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Changes will always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 to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made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 being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developed. Refactoring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 team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look for possible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improvements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and  implements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them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immediately.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8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Refactoring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improves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structure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readability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avoids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structural  deterioration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naturally occurs when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1064191"/>
            <a:ext cx="7530352" cy="4175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CA22F3EF-F01A-407A-BD5E-EC08A4105996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84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3068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6712" cy="7975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Test-first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development: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70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Extreme Programming developed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new approach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address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difficulties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testing without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automated and is central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process,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cannot proceed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until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 tests have been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successfully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executed.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key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features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XP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are:</a:t>
            </a:r>
            <a:endParaRPr sz="120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1651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test-first development:</a:t>
            </a:r>
            <a:endParaRPr sz="120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Write test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before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write the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code.</a:t>
            </a:r>
            <a:endParaRPr sz="1200">
              <a:latin typeface="Times New Roman"/>
              <a:cs typeface="Times New Roman"/>
            </a:endParaRPr>
          </a:p>
          <a:p>
            <a:pPr marL="774700" marR="7620" lvl="1" indent="-228600">
              <a:lnSpc>
                <a:spcPts val="1600"/>
              </a:lnSpc>
              <a:spcBef>
                <a:spcPts val="6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Writing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implicitly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defines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both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interface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behaviour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the functionality being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developed.</a:t>
            </a:r>
            <a:endParaRPr sz="120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interface misunderstandings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reduced.</a:t>
            </a:r>
            <a:endParaRPr sz="1200">
              <a:latin typeface="Times New Roman"/>
              <a:cs typeface="Times New Roman"/>
            </a:endParaRPr>
          </a:p>
          <a:p>
            <a:pPr marL="774700" marR="6350" lvl="1" indent="-228600" algn="just">
              <a:lnSpc>
                <a:spcPts val="1590"/>
              </a:lnSpc>
              <a:spcBef>
                <a:spcPts val="75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Test-first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requires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there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clear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relationship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between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 requirements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code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corresponding</a:t>
            </a:r>
            <a:r>
              <a:rPr sz="1200" spc="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requirements.</a:t>
            </a:r>
            <a:endParaRPr sz="1200">
              <a:latin typeface="Times New Roman"/>
              <a:cs typeface="Times New Roman"/>
            </a:endParaRPr>
          </a:p>
          <a:p>
            <a:pPr marL="774700" marR="6350" lvl="1" indent="-228600" algn="just">
              <a:lnSpc>
                <a:spcPts val="1580"/>
              </a:lnSpc>
              <a:buFont typeface="Wingdings"/>
              <a:buChar char=""/>
              <a:tabLst>
                <a:tab pos="7747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XP,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relationship is clear because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story cards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representing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broken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down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into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tasks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principal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unit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 implementation.</a:t>
            </a:r>
            <a:endParaRPr sz="1200">
              <a:latin typeface="Times New Roman"/>
              <a:cs typeface="Times New Roman"/>
            </a:endParaRPr>
          </a:p>
          <a:p>
            <a:pPr marL="508000" marR="5715" lvl="1" indent="38100" algn="just">
              <a:lnSpc>
                <a:spcPts val="1580"/>
              </a:lnSpc>
              <a:spcBef>
                <a:spcPts val="2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test-first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development,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task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implementers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thoroughly</a:t>
            </a:r>
            <a:r>
              <a:rPr sz="1200" spc="-1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understand 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 so that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write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tests 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774700" marR="5080" lvl="1" indent="-228600" algn="just">
              <a:lnSpc>
                <a:spcPts val="1580"/>
              </a:lnSpc>
              <a:spcBef>
                <a:spcPts val="10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ambiguities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omissions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 to be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clarified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before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implementation begins.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avoids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“test-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lag.”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may</a:t>
            </a:r>
            <a:r>
              <a:rPr sz="1200" spc="-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happen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when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developer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works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faster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pace  than the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tester.</a:t>
            </a:r>
            <a:endParaRPr sz="1200">
              <a:latin typeface="Times New Roman"/>
              <a:cs typeface="Times New Roman"/>
            </a:endParaRPr>
          </a:p>
          <a:p>
            <a:pPr marL="166370" indent="-154305" algn="just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167005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Incremental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 development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from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scenarios,</a:t>
            </a:r>
            <a:endParaRPr sz="1200">
              <a:latin typeface="Times New Roman"/>
              <a:cs typeface="Times New Roman"/>
            </a:endParaRPr>
          </a:p>
          <a:p>
            <a:pPr marL="774700" lvl="1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7747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 each tasks, 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schedule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maintained.</a:t>
            </a:r>
            <a:endParaRPr sz="120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1651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involvement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the test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validation,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774700" marR="5715" lvl="1" indent="-228600" algn="just">
              <a:lnSpc>
                <a:spcPct val="110000"/>
              </a:lnSpc>
              <a:buFont typeface="Wingdings"/>
              <a:buChar char=""/>
              <a:tabLst>
                <a:tab pos="7747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role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customer in the testing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help develop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acceptance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for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stories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next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release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65100" indent="-152400" algn="just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1651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frameworks.</a:t>
            </a:r>
            <a:endParaRPr sz="1200">
              <a:latin typeface="Times New Roman"/>
              <a:cs typeface="Times New Roman"/>
            </a:endParaRPr>
          </a:p>
          <a:p>
            <a:pPr marL="508000" marR="7620" lvl="1" indent="-228600" algn="just">
              <a:lnSpc>
                <a:spcPct val="110000"/>
              </a:lnSpc>
              <a:buClr>
                <a:srgbClr val="221F1F"/>
              </a:buClr>
              <a:buFont typeface="Wingdings"/>
              <a:buChar char=""/>
              <a:tabLst>
                <a:tab pos="736600" algn="l"/>
              </a:tabLst>
            </a:pPr>
            <a:r>
              <a:rPr dirty="0"/>
              <a:t>	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 automation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essential for test-first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development. 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written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as  executable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Components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before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task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implemented.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components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should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stand-alone,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should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simulate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submission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input</a:t>
            </a:r>
            <a:r>
              <a:rPr sz="1200" spc="8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8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tested,</a:t>
            </a:r>
            <a:r>
              <a:rPr sz="1200" spc="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  <a:p>
            <a:pPr marL="508000" algn="just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should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check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the result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meets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output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specification.</a:t>
            </a:r>
            <a:endParaRPr sz="1200">
              <a:latin typeface="Times New Roman"/>
              <a:cs typeface="Times New Roman"/>
            </a:endParaRPr>
          </a:p>
          <a:p>
            <a:pPr marL="508000" lvl="1" indent="-228600" algn="just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622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framework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system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makes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easy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write</a:t>
            </a:r>
            <a:r>
              <a:rPr sz="1200" spc="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executable</a:t>
            </a:r>
            <a:endParaRPr sz="1200">
              <a:latin typeface="Times New Roman"/>
              <a:cs typeface="Times New Roman"/>
            </a:endParaRPr>
          </a:p>
          <a:p>
            <a:pPr marL="508000" marR="8890" algn="just">
              <a:lnSpc>
                <a:spcPct val="110000"/>
              </a:lnSpc>
              <a:spcBef>
                <a:spcPts val="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submit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set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execution.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JUnit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widely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example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  automated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testing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framework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Java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programs.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Pair programming:</a:t>
            </a: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ts val="1580"/>
              </a:lnSpc>
              <a:spcBef>
                <a:spcPts val="55"/>
              </a:spcBef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programming pair sits 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same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computer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software. However,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same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pair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always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program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together.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Rather,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pairs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created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dynamically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members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with 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other during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</a:t>
            </a:r>
            <a:r>
              <a:rPr sz="1200" spc="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55FD0E74-7E19-4397-B789-0D8B5012921C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85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7522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4471" cy="3928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Pair programming has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number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b="1" spc="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advantages.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580"/>
              </a:lnSpc>
              <a:spcBef>
                <a:spcPts val="70"/>
              </a:spcBef>
              <a:buFont typeface="Times New Roman"/>
              <a:buAutoNum type="arabicPeriod"/>
              <a:tabLst>
                <a:tab pos="168275" algn="l"/>
              </a:tabLst>
            </a:pP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It supports the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idea </a:t>
            </a:r>
            <a:r>
              <a:rPr sz="1200" b="1" spc="5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collective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ownership and responsibility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system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. This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reflects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Weinberg’s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idea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egoless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programming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where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software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owned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 as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whole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individuals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held responsible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code. Instead,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has collective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responsibility for resolving these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problems.</a:t>
            </a:r>
            <a:endParaRPr sz="1200">
              <a:latin typeface="Times New Roman"/>
              <a:cs typeface="Times New Roman"/>
            </a:endParaRPr>
          </a:p>
          <a:p>
            <a:pPr marL="12700" marR="125095" algn="just">
              <a:lnSpc>
                <a:spcPts val="1580"/>
              </a:lnSpc>
              <a:spcBef>
                <a:spcPts val="15"/>
              </a:spcBef>
              <a:buAutoNum type="arabicPeriod"/>
              <a:tabLst>
                <a:tab pos="167005" algn="l"/>
              </a:tabLst>
            </a:pP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acts as an informal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review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because 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line of code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looked at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 least  two people.</a:t>
            </a:r>
            <a:endParaRPr sz="1200">
              <a:latin typeface="Times New Roman"/>
              <a:cs typeface="Times New Roman"/>
            </a:endParaRPr>
          </a:p>
          <a:p>
            <a:pPr marL="166370" indent="-154305" algn="just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167005" algn="l"/>
              </a:tabLst>
            </a:pP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encourages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refactoring to improve the software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structure.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Agile Project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endParaRPr sz="1800">
              <a:latin typeface="Times New Roman"/>
              <a:cs typeface="Times New Roman"/>
            </a:endParaRPr>
          </a:p>
          <a:p>
            <a:pPr marL="241300" marR="10160" indent="-228600">
              <a:lnSpc>
                <a:spcPct val="110000"/>
              </a:lnSpc>
              <a:spcBef>
                <a:spcPts val="1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principal </a:t>
            </a:r>
            <a:r>
              <a:rPr sz="1200" dirty="0">
                <a:latin typeface="Times New Roman"/>
                <a:cs typeface="Times New Roman"/>
              </a:rPr>
              <a:t>responsibility of software </a:t>
            </a:r>
            <a:r>
              <a:rPr sz="1200" spc="-5" dirty="0">
                <a:latin typeface="Times New Roman"/>
                <a:cs typeface="Times New Roman"/>
              </a:rPr>
              <a:t>project managers is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manage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project so 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software is delivered </a:t>
            </a:r>
            <a:r>
              <a:rPr sz="1200" dirty="0">
                <a:latin typeface="Times New Roman"/>
                <a:cs typeface="Times New Roman"/>
              </a:rPr>
              <a:t>on time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within the </a:t>
            </a:r>
            <a:r>
              <a:rPr sz="1200" spc="-5" dirty="0">
                <a:latin typeface="Times New Roman"/>
                <a:cs typeface="Times New Roman"/>
              </a:rPr>
              <a:t>planned budget </a:t>
            </a:r>
            <a:r>
              <a:rPr sz="1200" dirty="0">
                <a:latin typeface="Times New Roman"/>
                <a:cs typeface="Times New Roman"/>
              </a:rPr>
              <a:t>for 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project.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Scrum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10000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Scrum approach 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general agile </a:t>
            </a:r>
            <a:r>
              <a:rPr sz="120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and focus is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managing iterative  development rather than specific agile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practices.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Scrum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Process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3" y="4782156"/>
            <a:ext cx="6484471" cy="1473801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05"/>
              </a:spcBef>
            </a:pPr>
            <a:r>
              <a:rPr sz="1200" b="1" spc="-5" dirty="0">
                <a:latin typeface="Times New Roman"/>
                <a:cs typeface="Times New Roman"/>
              </a:rPr>
              <a:t>The Sprint Cycle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1000"/>
              </a:lnSpc>
              <a:spcBef>
                <a:spcPts val="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process iteration produces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increment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could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delivered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customers.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000"/>
              </a:lnSpc>
              <a:spcBef>
                <a:spcPts val="80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starting point for planning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product </a:t>
            </a:r>
            <a:r>
              <a:rPr sz="1200" b="1" dirty="0">
                <a:latin typeface="Times New Roman"/>
                <a:cs typeface="Times New Roman"/>
              </a:rPr>
              <a:t>backlog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which is </a:t>
            </a:r>
            <a:r>
              <a:rPr sz="1200" dirty="0">
                <a:latin typeface="Times New Roman"/>
                <a:cs typeface="Times New Roman"/>
              </a:rPr>
              <a:t>the list of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to be  done on the </a:t>
            </a:r>
            <a:r>
              <a:rPr sz="1200" spc="-5" dirty="0">
                <a:latin typeface="Times New Roman"/>
                <a:cs typeface="Times New Roman"/>
              </a:rPr>
              <a:t>project.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—the list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 such as product features,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requirements,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user  stories and engineering improvement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have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by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Scrum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team.</a:t>
            </a:r>
            <a:endParaRPr sz="12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0800"/>
              </a:lnSpc>
              <a:spcBef>
                <a:spcPts val="7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product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owner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has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responsibility</a:t>
            </a:r>
            <a:r>
              <a:rPr sz="1200" spc="-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ensure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specification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appropriate  </a:t>
            </a:r>
            <a:r>
              <a:rPr sz="1200" dirty="0">
                <a:latin typeface="Times New Roman"/>
                <a:cs typeface="Times New Roman"/>
              </a:rPr>
              <a:t>for the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to be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done.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647" y="3200400"/>
            <a:ext cx="5883638" cy="1590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1D414EDB-4690-438B-B088-0416898CE18A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86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5617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3" y="296833"/>
            <a:ext cx="6485965" cy="7660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rebuchet MS"/>
              <a:cs typeface="Trebuchet MS"/>
            </a:endParaRPr>
          </a:p>
          <a:p>
            <a:pPr marL="241300" marR="5715" indent="-228600" algn="just">
              <a:lnSpc>
                <a:spcPct val="110400"/>
              </a:lnSpc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cycle lasts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fixed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length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time,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which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usually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between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2 and 4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weeks.  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beginning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cycle,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Owner prioritizes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 product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backlog 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define which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most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important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items to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that</a:t>
            </a:r>
            <a:r>
              <a:rPr sz="1200" spc="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cycle.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10400"/>
              </a:lnSpc>
              <a:spcBef>
                <a:spcPts val="7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Sprints are never extended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take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account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unfinished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work. Items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returned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backlog if these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cannot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completed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within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allocated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time for the  sprint.</a:t>
            </a:r>
            <a:endParaRPr sz="120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whole team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involved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selecting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which of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highest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priority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believe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completed.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sz="1200" spc="-9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then</a:t>
            </a:r>
            <a:r>
              <a:rPr sz="1200" spc="-6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estimate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5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time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required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6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complete</a:t>
            </a:r>
            <a:r>
              <a:rPr sz="1200" spc="-7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</a:t>
            </a:r>
            <a:r>
              <a:rPr sz="1200" spc="-7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items.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make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these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estimates,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they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velocity</a:t>
            </a:r>
            <a:r>
              <a:rPr sz="1200" spc="-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attained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previous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sprints,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is,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how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much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the backlog could 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covered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single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sprint.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leads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creation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a  </a:t>
            </a:r>
            <a:r>
              <a:rPr sz="1200" b="1" spc="-5" dirty="0">
                <a:solidFill>
                  <a:srgbClr val="221F1F"/>
                </a:solidFill>
                <a:latin typeface="Times New Roman"/>
                <a:cs typeface="Times New Roman"/>
              </a:rPr>
              <a:t>sprint </a:t>
            </a:r>
            <a:r>
              <a:rPr sz="1200" b="1" dirty="0">
                <a:solidFill>
                  <a:srgbClr val="221F1F"/>
                </a:solidFill>
                <a:latin typeface="Times New Roman"/>
                <a:cs typeface="Times New Roman"/>
              </a:rPr>
              <a:t>backlog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—the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be done during that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4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self-organizes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decide who will work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what,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the sprint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begins.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1200" b="1" spc="-5" dirty="0">
                <a:latin typeface="Times New Roman"/>
                <a:cs typeface="Times New Roman"/>
              </a:rPr>
              <a:t>Teamwork in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Scrum</a:t>
            </a:r>
            <a:endParaRPr sz="1200">
              <a:latin typeface="Times New Roman"/>
              <a:cs typeface="Times New Roman"/>
            </a:endParaRPr>
          </a:p>
          <a:p>
            <a:pPr marL="241300" marR="8890" indent="-228600" algn="just">
              <a:lnSpc>
                <a:spcPct val="110400"/>
              </a:lnSpc>
              <a:spcBef>
                <a:spcPts val="5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‘Scrum </a:t>
            </a:r>
            <a:r>
              <a:rPr sz="1200" dirty="0">
                <a:latin typeface="Times New Roman"/>
                <a:cs typeface="Times New Roman"/>
              </a:rPr>
              <a:t>master’ is a </a:t>
            </a:r>
            <a:r>
              <a:rPr sz="1200" spc="-5" dirty="0">
                <a:latin typeface="Times New Roman"/>
                <a:cs typeface="Times New Roman"/>
              </a:rPr>
              <a:t>facilitator who arranges </a:t>
            </a:r>
            <a:r>
              <a:rPr sz="1200" dirty="0">
                <a:latin typeface="Times New Roman"/>
                <a:cs typeface="Times New Roman"/>
              </a:rPr>
              <a:t>daily </a:t>
            </a:r>
            <a:r>
              <a:rPr sz="1200" spc="-5" dirty="0">
                <a:latin typeface="Times New Roman"/>
                <a:cs typeface="Times New Roman"/>
              </a:rPr>
              <a:t>meetings, </a:t>
            </a:r>
            <a:r>
              <a:rPr sz="1200" dirty="0">
                <a:latin typeface="Times New Roman"/>
                <a:cs typeface="Times New Roman"/>
              </a:rPr>
              <a:t>tracks the backlog of  </a:t>
            </a:r>
            <a:r>
              <a:rPr sz="1200" spc="-5" dirty="0">
                <a:latin typeface="Times New Roman"/>
                <a:cs typeface="Times New Roman"/>
              </a:rPr>
              <a:t>work </a:t>
            </a:r>
            <a:r>
              <a:rPr sz="1200" dirty="0">
                <a:latin typeface="Times New Roman"/>
                <a:cs typeface="Times New Roman"/>
              </a:rPr>
              <a:t>to be </a:t>
            </a:r>
            <a:r>
              <a:rPr sz="1200" spc="-5" dirty="0">
                <a:latin typeface="Times New Roman"/>
                <a:cs typeface="Times New Roman"/>
              </a:rPr>
              <a:t>done, </a:t>
            </a:r>
            <a:r>
              <a:rPr sz="1200" dirty="0">
                <a:latin typeface="Times New Roman"/>
                <a:cs typeface="Times New Roman"/>
              </a:rPr>
              <a:t>records </a:t>
            </a:r>
            <a:r>
              <a:rPr sz="1200" spc="-5" dirty="0">
                <a:latin typeface="Times New Roman"/>
                <a:cs typeface="Times New Roman"/>
              </a:rPr>
              <a:t>decisions, measures progress </a:t>
            </a:r>
            <a:r>
              <a:rPr sz="1200" dirty="0">
                <a:latin typeface="Times New Roman"/>
                <a:cs typeface="Times New Roman"/>
              </a:rPr>
              <a:t>against the backlog </a:t>
            </a:r>
            <a:r>
              <a:rPr sz="1200" spc="-5" dirty="0">
                <a:latin typeface="Times New Roman"/>
                <a:cs typeface="Times New Roman"/>
              </a:rPr>
              <a:t>and  communicates with customers and management </a:t>
            </a:r>
            <a:r>
              <a:rPr sz="1200" dirty="0">
                <a:latin typeface="Times New Roman"/>
                <a:cs typeface="Times New Roman"/>
              </a:rPr>
              <a:t>outside of the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team.</a:t>
            </a:r>
            <a:endParaRPr sz="12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whole </a:t>
            </a:r>
            <a:r>
              <a:rPr sz="1200" spc="-5" dirty="0">
                <a:latin typeface="Times New Roman"/>
                <a:cs typeface="Times New Roman"/>
              </a:rPr>
              <a:t>team </a:t>
            </a:r>
            <a:r>
              <a:rPr sz="1200" dirty="0">
                <a:latin typeface="Times New Roman"/>
                <a:cs typeface="Times New Roman"/>
              </a:rPr>
              <a:t>attends short daily meetings </a:t>
            </a:r>
            <a:r>
              <a:rPr sz="1200" spc="-5" dirty="0">
                <a:latin typeface="Times New Roman"/>
                <a:cs typeface="Times New Roman"/>
              </a:rPr>
              <a:t>(scrum)where all team </a:t>
            </a:r>
            <a:r>
              <a:rPr sz="1200" dirty="0">
                <a:latin typeface="Times New Roman"/>
                <a:cs typeface="Times New Roman"/>
              </a:rPr>
              <a:t>members share  </a:t>
            </a:r>
            <a:r>
              <a:rPr sz="1200" spc="-5" dirty="0">
                <a:latin typeface="Times New Roman"/>
                <a:cs typeface="Times New Roman"/>
              </a:rPr>
              <a:t>information, </a:t>
            </a:r>
            <a:r>
              <a:rPr sz="1200" dirty="0">
                <a:latin typeface="Times New Roman"/>
                <a:cs typeface="Times New Roman"/>
              </a:rPr>
              <a:t>describe their </a:t>
            </a:r>
            <a:r>
              <a:rPr sz="1200" spc="-5" dirty="0">
                <a:latin typeface="Times New Roman"/>
                <a:cs typeface="Times New Roman"/>
              </a:rPr>
              <a:t>progress </a:t>
            </a:r>
            <a:r>
              <a:rPr sz="1200" dirty="0">
                <a:latin typeface="Times New Roman"/>
                <a:cs typeface="Times New Roman"/>
              </a:rPr>
              <a:t>since the last </a:t>
            </a:r>
            <a:r>
              <a:rPr sz="1200" spc="-5" dirty="0">
                <a:latin typeface="Times New Roman"/>
                <a:cs typeface="Times New Roman"/>
              </a:rPr>
              <a:t>meeting, problems </a:t>
            </a:r>
            <a:r>
              <a:rPr sz="1200" dirty="0">
                <a:latin typeface="Times New Roman"/>
                <a:cs typeface="Times New Roman"/>
              </a:rPr>
              <a:t>that have </a:t>
            </a:r>
            <a:r>
              <a:rPr sz="1200" spc="-5" dirty="0">
                <a:latin typeface="Times New Roman"/>
                <a:cs typeface="Times New Roman"/>
              </a:rPr>
              <a:t>arisen  and what is planned </a:t>
            </a:r>
            <a:r>
              <a:rPr sz="1200" dirty="0">
                <a:latin typeface="Times New Roman"/>
                <a:cs typeface="Times New Roman"/>
              </a:rPr>
              <a:t>for the following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day.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500"/>
              </a:lnSpc>
              <a:spcBef>
                <a:spcPts val="75"/>
              </a:spcBef>
              <a:buClr>
                <a:srgbClr val="221F1F"/>
              </a:buClr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everyone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5" dirty="0">
                <a:latin typeface="Times New Roman"/>
                <a:cs typeface="Times New Roman"/>
              </a:rPr>
              <a:t>team knows what is going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and, </a:t>
            </a:r>
            <a:r>
              <a:rPr sz="1200" dirty="0">
                <a:latin typeface="Times New Roman"/>
                <a:cs typeface="Times New Roman"/>
              </a:rPr>
              <a:t>if problems </a:t>
            </a:r>
            <a:r>
              <a:rPr sz="1200" spc="-5" dirty="0">
                <a:latin typeface="Times New Roman"/>
                <a:cs typeface="Times New Roman"/>
              </a:rPr>
              <a:t>arise,  can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re-plan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short-term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cope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them,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there</a:t>
            </a:r>
            <a:r>
              <a:rPr sz="1200" spc="-3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no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top-down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direction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from</a:t>
            </a:r>
            <a:r>
              <a:rPr sz="1200" spc="-4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Scrum Master.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200"/>
              </a:lnSpc>
              <a:spcBef>
                <a:spcPts val="85"/>
              </a:spcBef>
              <a:buClr>
                <a:srgbClr val="221F1F"/>
              </a:buClr>
              <a:buFont typeface="Symbol"/>
              <a:buChar char=""/>
              <a:tabLst>
                <a:tab pos="279400" algn="l"/>
              </a:tabLst>
            </a:pPr>
            <a:r>
              <a:rPr dirty="0"/>
              <a:t>	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Everyone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participates in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short-term planning;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daily interactions among</a:t>
            </a:r>
            <a:r>
              <a:rPr sz="1200" spc="-10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Scrum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may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coordinated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using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Scrum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board.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an office whiteboard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includes information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post-it notes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about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Sprint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backlog, work done,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unavailability 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staff,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and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on. 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shared resource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spc="1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whole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team, and  anyone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can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change</a:t>
            </a:r>
            <a:r>
              <a:rPr sz="1200" spc="-1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move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items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on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</a:t>
            </a:r>
            <a:r>
              <a:rPr sz="1200" spc="-2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board.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that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any</a:t>
            </a:r>
            <a:r>
              <a:rPr sz="1200" spc="-5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</a:t>
            </a:r>
            <a:r>
              <a:rPr sz="1200" spc="-1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member</a:t>
            </a:r>
            <a:r>
              <a:rPr sz="1200" spc="-30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can,</a:t>
            </a:r>
            <a:r>
              <a:rPr sz="1200" spc="-2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glance,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see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what others are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doing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and what work remains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to be</a:t>
            </a:r>
            <a:r>
              <a:rPr sz="1200" spc="4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done.</a:t>
            </a:r>
            <a:endParaRPr sz="1200">
              <a:latin typeface="Times New Roman"/>
              <a:cs typeface="Times New Roman"/>
            </a:endParaRPr>
          </a:p>
          <a:p>
            <a:pPr marL="241300" marR="9525" indent="-228600" algn="just">
              <a:lnSpc>
                <a:spcPct val="1103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each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sprint,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there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review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meeting, which involves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whole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team.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This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meeting has two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purposes.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First,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means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process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improvement.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team  reviews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way they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have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worked and reflects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on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how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things could have been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done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better. Second,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it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provides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input on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and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state for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backlog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review that precedes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next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sprint.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1200" b="1" spc="-5" dirty="0">
                <a:latin typeface="Times New Roman"/>
                <a:cs typeface="Times New Roman"/>
              </a:rPr>
              <a:t>Scrum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Benefits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04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is broken </a:t>
            </a:r>
            <a:r>
              <a:rPr sz="1200" dirty="0">
                <a:latin typeface="Times New Roman"/>
                <a:cs typeface="Times New Roman"/>
              </a:rPr>
              <a:t>down into a </a:t>
            </a:r>
            <a:r>
              <a:rPr sz="1200" spc="-5" dirty="0">
                <a:latin typeface="Times New Roman"/>
                <a:cs typeface="Times New Roman"/>
              </a:rPr>
              <a:t>set </a:t>
            </a:r>
            <a:r>
              <a:rPr sz="1200" dirty="0">
                <a:latin typeface="Times New Roman"/>
                <a:cs typeface="Times New Roman"/>
              </a:rPr>
              <a:t>of manageable </a:t>
            </a:r>
            <a:r>
              <a:rPr sz="1200" spc="-5" dirty="0">
                <a:latin typeface="Times New Roman"/>
                <a:cs typeface="Times New Roman"/>
              </a:rPr>
              <a:t>and understandable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chunks.</a:t>
            </a:r>
            <a:endParaRPr sz="12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Unstable requirements </a:t>
            </a:r>
            <a:r>
              <a:rPr sz="1200" spc="5" dirty="0">
                <a:latin typeface="Times New Roman"/>
                <a:cs typeface="Times New Roman"/>
              </a:rPr>
              <a:t>do </a:t>
            </a:r>
            <a:r>
              <a:rPr sz="1200" dirty="0">
                <a:latin typeface="Times New Roman"/>
                <a:cs typeface="Times New Roman"/>
              </a:rPr>
              <a:t>not hold up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progress.</a:t>
            </a:r>
            <a:endParaRPr sz="12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10000"/>
              </a:lnSpc>
              <a:spcBef>
                <a:spcPts val="9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whole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team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visibility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of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everything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consequently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team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communication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  improved.</a:t>
            </a:r>
            <a:endParaRPr sz="1200">
              <a:latin typeface="Times New Roman"/>
              <a:cs typeface="Times New Roman"/>
            </a:endParaRPr>
          </a:p>
          <a:p>
            <a:pPr marL="241300" marR="8255" indent="-228600" algn="just">
              <a:lnSpc>
                <a:spcPct val="110000"/>
              </a:lnSpc>
              <a:spcBef>
                <a:spcPts val="85"/>
              </a:spcBef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Customers see </a:t>
            </a:r>
            <a:r>
              <a:rPr sz="1200" dirty="0">
                <a:latin typeface="Times New Roman"/>
                <a:cs typeface="Times New Roman"/>
              </a:rPr>
              <a:t>on-time delivery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increments and gain feedback </a:t>
            </a:r>
            <a:r>
              <a:rPr sz="1200" dirty="0">
                <a:latin typeface="Times New Roman"/>
                <a:cs typeface="Times New Roman"/>
              </a:rPr>
              <a:t>on how the </a:t>
            </a:r>
            <a:r>
              <a:rPr sz="1200" spc="-5" dirty="0">
                <a:latin typeface="Times New Roman"/>
                <a:cs typeface="Times New Roman"/>
              </a:rPr>
              <a:t>product  works.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594D48BA-6D39-4355-B9E8-FEDB3C9295BF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87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19481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431" y="490451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18288"/>
                </a:moveTo>
                <a:lnTo>
                  <a:pt x="0" y="18288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18288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9144"/>
                </a:lnTo>
                <a:lnTo>
                  <a:pt x="5523865" y="9144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9004" y="296833"/>
            <a:ext cx="6483724" cy="16249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MANAGEMENT </a:t>
            </a:r>
            <a:r>
              <a:rPr sz="1600" spc="-75" dirty="0">
                <a:latin typeface="Trebuchet MS"/>
                <a:cs typeface="Trebuchet MS"/>
              </a:rPr>
              <a:t>OF </a:t>
            </a:r>
            <a:r>
              <a:rPr sz="1600" spc="-70" dirty="0">
                <a:latin typeface="Trebuchet MS"/>
                <a:cs typeface="Trebuchet MS"/>
              </a:rPr>
              <a:t>SOFTWARE </a:t>
            </a:r>
            <a:r>
              <a:rPr sz="1600" spc="-50" dirty="0">
                <a:latin typeface="Trebuchet MS"/>
                <a:cs typeface="Trebuchet MS"/>
              </a:rPr>
              <a:t>SYSTEMS </a:t>
            </a:r>
            <a:r>
              <a:rPr sz="1600" spc="-110" dirty="0">
                <a:latin typeface="Trebuchet MS"/>
                <a:cs typeface="Trebuchet MS"/>
              </a:rPr>
              <a:t>CST </a:t>
            </a:r>
            <a:r>
              <a:rPr sz="1600" spc="-35" dirty="0">
                <a:latin typeface="Trebuchet MS"/>
                <a:cs typeface="Trebuchet MS"/>
              </a:rPr>
              <a:t>309 </a:t>
            </a:r>
            <a:r>
              <a:rPr sz="1600" spc="-40" dirty="0">
                <a:latin typeface="Trebuchet MS"/>
                <a:cs typeface="Trebuchet MS"/>
              </a:rPr>
              <a:t>S5</a:t>
            </a:r>
            <a:r>
              <a:rPr sz="1600" spc="-229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CSE(KTU)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1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Trust between customers and developers is </a:t>
            </a:r>
            <a:r>
              <a:rPr sz="1200" dirty="0">
                <a:latin typeface="Times New Roman"/>
                <a:cs typeface="Times New Roman"/>
              </a:rPr>
              <a:t>established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positive </a:t>
            </a:r>
            <a:r>
              <a:rPr sz="1200" spc="-5" dirty="0">
                <a:latin typeface="Times New Roman"/>
                <a:cs typeface="Times New Roman"/>
              </a:rPr>
              <a:t>culture is</a:t>
            </a:r>
            <a:r>
              <a:rPr sz="1200" spc="-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created  </a:t>
            </a:r>
            <a:r>
              <a:rPr sz="1200" dirty="0">
                <a:latin typeface="Times New Roman"/>
                <a:cs typeface="Times New Roman"/>
              </a:rPr>
              <a:t>in which </a:t>
            </a:r>
            <a:r>
              <a:rPr sz="1200" spc="-5" dirty="0">
                <a:latin typeface="Times New Roman"/>
                <a:cs typeface="Times New Roman"/>
              </a:rPr>
              <a:t>everyone </a:t>
            </a:r>
            <a:r>
              <a:rPr sz="1200" dirty="0">
                <a:latin typeface="Times New Roman"/>
                <a:cs typeface="Times New Roman"/>
              </a:rPr>
              <a:t>expects the </a:t>
            </a:r>
            <a:r>
              <a:rPr sz="1200" spc="-5" dirty="0">
                <a:latin typeface="Times New Roman"/>
                <a:cs typeface="Times New Roman"/>
              </a:rPr>
              <a:t>project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succeed.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905"/>
              </a:spcBef>
            </a:pP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For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offshore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development,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product owner is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in a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different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country from the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development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team, which </a:t>
            </a:r>
            <a:r>
              <a:rPr sz="1200" spc="5" dirty="0">
                <a:solidFill>
                  <a:srgbClr val="221F1F"/>
                </a:solidFill>
                <a:latin typeface="Times New Roman"/>
                <a:cs typeface="Times New Roman"/>
              </a:rPr>
              <a:t>may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also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be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distributed. Figure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shows the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requirements </a:t>
            </a:r>
            <a:r>
              <a:rPr sz="1200" dirty="0">
                <a:solidFill>
                  <a:srgbClr val="221F1F"/>
                </a:solidFill>
                <a:latin typeface="Times New Roman"/>
                <a:cs typeface="Times New Roman"/>
              </a:rPr>
              <a:t>for  </a:t>
            </a:r>
            <a:r>
              <a:rPr sz="1200" spc="-5" dirty="0">
                <a:solidFill>
                  <a:srgbClr val="221F1F"/>
                </a:solidFill>
                <a:latin typeface="Times New Roman"/>
                <a:cs typeface="Times New Roman"/>
              </a:rPr>
              <a:t>Distributed Scrum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2431" y="6266549"/>
            <a:ext cx="6498665" cy="38533"/>
          </a:xfrm>
          <a:custGeom>
            <a:avLst/>
            <a:gdLst/>
            <a:ahLst/>
            <a:cxnLst/>
            <a:rect l="l" t="t" r="r" b="b"/>
            <a:pathLst>
              <a:path w="5523865" h="56515">
                <a:moveTo>
                  <a:pt x="5523865" y="47256"/>
                </a:moveTo>
                <a:lnTo>
                  <a:pt x="0" y="47256"/>
                </a:lnTo>
                <a:lnTo>
                  <a:pt x="0" y="56388"/>
                </a:lnTo>
                <a:lnTo>
                  <a:pt x="5523865" y="56388"/>
                </a:lnTo>
                <a:lnTo>
                  <a:pt x="5523865" y="47256"/>
                </a:lnTo>
                <a:close/>
              </a:path>
              <a:path w="5523865" h="56515">
                <a:moveTo>
                  <a:pt x="5523865" y="0"/>
                </a:moveTo>
                <a:lnTo>
                  <a:pt x="0" y="0"/>
                </a:lnTo>
                <a:lnTo>
                  <a:pt x="0" y="38100"/>
                </a:lnTo>
                <a:lnTo>
                  <a:pt x="5523865" y="38100"/>
                </a:lnTo>
                <a:lnTo>
                  <a:pt x="5523865" y="0"/>
                </a:lnTo>
                <a:close/>
              </a:path>
            </a:pathLst>
          </a:custGeom>
          <a:solidFill>
            <a:srgbClr val="823A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9004" y="4041284"/>
            <a:ext cx="6485218" cy="25230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Key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400"/>
              </a:lnSpc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Agile </a:t>
            </a:r>
            <a:r>
              <a:rPr sz="1200" dirty="0">
                <a:latin typeface="Times New Roman"/>
                <a:cs typeface="Times New Roman"/>
              </a:rPr>
              <a:t>methods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incremental </a:t>
            </a:r>
            <a:r>
              <a:rPr sz="1200" spc="-5" dirty="0">
                <a:latin typeface="Times New Roman"/>
                <a:cs typeface="Times New Roman"/>
              </a:rPr>
              <a:t>development </a:t>
            </a:r>
            <a:r>
              <a:rPr sz="1200" dirty="0">
                <a:latin typeface="Times New Roman"/>
                <a:cs typeface="Times New Roman"/>
              </a:rPr>
              <a:t>methods that </a:t>
            </a:r>
            <a:r>
              <a:rPr sz="1200" spc="-5" dirty="0">
                <a:latin typeface="Times New Roman"/>
                <a:cs typeface="Times New Roman"/>
              </a:rPr>
              <a:t>focus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rapid</a:t>
            </a:r>
            <a:r>
              <a:rPr sz="1200" spc="-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development,  frequent releases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software, reducing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5" dirty="0">
                <a:latin typeface="Times New Roman"/>
                <a:cs typeface="Times New Roman"/>
              </a:rPr>
              <a:t>overheads and </a:t>
            </a:r>
            <a:r>
              <a:rPr sz="1200" dirty="0">
                <a:latin typeface="Times New Roman"/>
                <a:cs typeface="Times New Roman"/>
              </a:rPr>
              <a:t>producing </a:t>
            </a:r>
            <a:r>
              <a:rPr sz="1200" spc="5" dirty="0">
                <a:latin typeface="Times New Roman"/>
                <a:cs typeface="Times New Roman"/>
              </a:rPr>
              <a:t>high-  </a:t>
            </a:r>
            <a:r>
              <a:rPr sz="1200" dirty="0">
                <a:latin typeface="Times New Roman"/>
                <a:cs typeface="Times New Roman"/>
              </a:rPr>
              <a:t>quality code. They involve the </a:t>
            </a:r>
            <a:r>
              <a:rPr sz="1200" spc="-5" dirty="0">
                <a:latin typeface="Times New Roman"/>
                <a:cs typeface="Times New Roman"/>
              </a:rPr>
              <a:t>customer </a:t>
            </a:r>
            <a:r>
              <a:rPr sz="1200" dirty="0">
                <a:latin typeface="Times New Roman"/>
                <a:cs typeface="Times New Roman"/>
              </a:rPr>
              <a:t>directly </a:t>
            </a:r>
            <a:r>
              <a:rPr sz="1200" spc="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development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process.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5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decision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whether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use an agile </a:t>
            </a:r>
            <a:r>
              <a:rPr sz="1200" dirty="0">
                <a:latin typeface="Times New Roman"/>
                <a:cs typeface="Times New Roman"/>
              </a:rPr>
              <a:t>or a plan-driven </a:t>
            </a:r>
            <a:r>
              <a:rPr sz="1200" spc="-5" dirty="0">
                <a:latin typeface="Times New Roman"/>
                <a:cs typeface="Times New Roman"/>
              </a:rPr>
              <a:t>approach </a:t>
            </a:r>
            <a:r>
              <a:rPr sz="1200" dirty="0">
                <a:latin typeface="Times New Roman"/>
                <a:cs typeface="Times New Roman"/>
              </a:rPr>
              <a:t>to development  should </a:t>
            </a:r>
            <a:r>
              <a:rPr sz="1200" spc="-5" dirty="0">
                <a:latin typeface="Times New Roman"/>
                <a:cs typeface="Times New Roman"/>
              </a:rPr>
              <a:t>depend </a:t>
            </a:r>
            <a:r>
              <a:rPr sz="1200" dirty="0">
                <a:latin typeface="Times New Roman"/>
                <a:cs typeface="Times New Roman"/>
              </a:rPr>
              <a:t>on the </a:t>
            </a:r>
            <a:r>
              <a:rPr sz="1200" spc="-10" dirty="0">
                <a:latin typeface="Times New Roman"/>
                <a:cs typeface="Times New Roman"/>
              </a:rPr>
              <a:t>type </a:t>
            </a:r>
            <a:r>
              <a:rPr sz="1200" dirty="0">
                <a:latin typeface="Times New Roman"/>
                <a:cs typeface="Times New Roman"/>
              </a:rPr>
              <a:t>of software being </a:t>
            </a:r>
            <a:r>
              <a:rPr sz="1200" spc="-5" dirty="0">
                <a:latin typeface="Times New Roman"/>
                <a:cs typeface="Times New Roman"/>
              </a:rPr>
              <a:t>developed,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capabilities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development team </a:t>
            </a:r>
            <a:r>
              <a:rPr sz="1200" dirty="0">
                <a:latin typeface="Times New Roman"/>
                <a:cs typeface="Times New Roman"/>
              </a:rPr>
              <a:t>and the </a:t>
            </a:r>
            <a:r>
              <a:rPr sz="1200" spc="-5" dirty="0">
                <a:latin typeface="Times New Roman"/>
                <a:cs typeface="Times New Roman"/>
              </a:rPr>
              <a:t>culture </a:t>
            </a:r>
            <a:r>
              <a:rPr sz="1200" dirty="0">
                <a:latin typeface="Times New Roman"/>
                <a:cs typeface="Times New Roman"/>
              </a:rPr>
              <a:t>of the company </a:t>
            </a:r>
            <a:r>
              <a:rPr sz="1200" spc="-5" dirty="0">
                <a:latin typeface="Times New Roman"/>
                <a:cs typeface="Times New Roman"/>
              </a:rPr>
              <a:t>developing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241300" marR="7620" indent="-228600" algn="just">
              <a:lnSpc>
                <a:spcPct val="110000"/>
              </a:lnSpc>
              <a:spcBef>
                <a:spcPts val="80"/>
              </a:spcBef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Scrum </a:t>
            </a:r>
            <a:r>
              <a:rPr sz="120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is an agile </a:t>
            </a:r>
            <a:r>
              <a:rPr sz="1200" dirty="0">
                <a:latin typeface="Times New Roman"/>
                <a:cs typeface="Times New Roman"/>
              </a:rPr>
              <a:t>method that provides a </a:t>
            </a:r>
            <a:r>
              <a:rPr sz="1200" spc="-5" dirty="0">
                <a:latin typeface="Times New Roman"/>
                <a:cs typeface="Times New Roman"/>
              </a:rPr>
              <a:t>project management</a:t>
            </a:r>
            <a:r>
              <a:rPr sz="1200" spc="-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framework. 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centred </a:t>
            </a:r>
            <a:r>
              <a:rPr sz="1200" dirty="0">
                <a:latin typeface="Times New Roman"/>
                <a:cs typeface="Times New Roman"/>
              </a:rPr>
              <a:t>round a set of sprints,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are fixed time </a:t>
            </a:r>
            <a:r>
              <a:rPr sz="1200" spc="-5" dirty="0">
                <a:latin typeface="Times New Roman"/>
                <a:cs typeface="Times New Roman"/>
              </a:rPr>
              <a:t>periods </a:t>
            </a:r>
            <a:r>
              <a:rPr sz="1200" dirty="0">
                <a:latin typeface="Times New Roman"/>
                <a:cs typeface="Times New Roman"/>
              </a:rPr>
              <a:t>when a </a:t>
            </a:r>
            <a:r>
              <a:rPr sz="1200" spc="-5" dirty="0">
                <a:latin typeface="Times New Roman"/>
                <a:cs typeface="Times New Roman"/>
              </a:rPr>
              <a:t>system  increment 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developed.</a:t>
            </a:r>
            <a:endParaRPr sz="120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ct val="109200"/>
              </a:lnSpc>
              <a:spcBef>
                <a:spcPts val="300"/>
              </a:spcBef>
              <a:buSzPct val="116666"/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Scaling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agile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methods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large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difficult.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Large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need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up-front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design  and </a:t>
            </a:r>
            <a:r>
              <a:rPr sz="1200" dirty="0">
                <a:latin typeface="Times New Roman"/>
                <a:cs typeface="Times New Roman"/>
              </a:rPr>
              <a:t>some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documentation.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13647" y="1545167"/>
            <a:ext cx="5849631" cy="2214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4294967295"/>
          </p:nvPr>
        </p:nvSpPr>
        <p:spPr>
          <a:xfrm>
            <a:off x="5075529" y="6323353"/>
            <a:ext cx="14851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DA8B416-F86F-4864-860F-81BDB966E77A}" type="datetime1">
              <a:rPr lang="en-US" spc="-35" smtClean="0"/>
              <a:t>08-Jun-22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7500768" y="6323353"/>
            <a:ext cx="583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0" dirty="0"/>
              <a:t>Page</a:t>
            </a:r>
            <a:r>
              <a:rPr spc="-145" dirty="0"/>
              <a:t> </a:t>
            </a:r>
            <a:fld id="{81D60167-4931-47E6-BA6A-407CBD079E47}" type="slidenum">
              <a:rPr spc="-20" dirty="0"/>
              <a:t>88</a:t>
            </a:fld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23101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Waterfall model problems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Inflexible partitioning of the project into distinct stages makes it difficult to respond to changing customer requirements.</a:t>
            </a:r>
          </a:p>
          <a:p>
            <a:pPr lvl="1"/>
            <a:r>
              <a:rPr lang="en-GB" dirty="0"/>
              <a:t>Therefore, this model is only appropriate when the requirements are well-understood and changes will be fairly limited during the design process. </a:t>
            </a:r>
          </a:p>
          <a:p>
            <a:pPr lvl="1"/>
            <a:r>
              <a:rPr lang="en-GB" dirty="0"/>
              <a:t>Few business systems have stable requirements.</a:t>
            </a:r>
          </a:p>
          <a:p>
            <a:r>
              <a:rPr lang="en-GB" dirty="0"/>
              <a:t>The waterfall model is mostly used for large systems engineering projects where a system is developed at several sites.</a:t>
            </a:r>
          </a:p>
          <a:p>
            <a:pPr lvl="1"/>
            <a:r>
              <a:rPr lang="en-GB" dirty="0"/>
              <a:t>In those circumstances, the plan-driven nature of the waterfall model helps coordinate the work. </a:t>
            </a:r>
          </a:p>
          <a:p>
            <a:endParaRPr lang="en-IN" dirty="0"/>
          </a:p>
        </p:txBody>
      </p:sp>
      <p:sp>
        <p:nvSpPr>
          <p:cNvPr id="4" name="Half Frame 3"/>
          <p:cNvSpPr/>
          <p:nvPr/>
        </p:nvSpPr>
        <p:spPr>
          <a:xfrm>
            <a:off x="-2430" y="-2836"/>
            <a:ext cx="4574430" cy="6860836"/>
          </a:xfrm>
          <a:prstGeom prst="halfFrame">
            <a:avLst>
              <a:gd name="adj1" fmla="val 4365"/>
              <a:gd name="adj2" fmla="val 610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6200000" flipV="1">
            <a:off x="5709642" y="3423642"/>
            <a:ext cx="3529012" cy="3339704"/>
          </a:xfrm>
          <a:prstGeom prst="halfFrame">
            <a:avLst>
              <a:gd name="adj1" fmla="val 8591"/>
              <a:gd name="adj2" fmla="val 9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BMCE SASTHAMCOTA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AC32-0E0C-4819-8546-620355D3F8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5266</TotalTime>
  <Words>11721</Words>
  <Application>Microsoft Office PowerPoint</Application>
  <PresentationFormat>On-screen Show (4:3)</PresentationFormat>
  <Paragraphs>1322</Paragraphs>
  <Slides>88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SOFTWARE PROCESS MODELS</vt:lpstr>
      <vt:lpstr>The software process</vt:lpstr>
      <vt:lpstr>Software process descriptions</vt:lpstr>
      <vt:lpstr>Plan-driven and agile processes</vt:lpstr>
      <vt:lpstr>Software process models</vt:lpstr>
      <vt:lpstr>The waterfall model </vt:lpstr>
      <vt:lpstr>The waterfall model </vt:lpstr>
      <vt:lpstr>PowerPoint Presentation</vt:lpstr>
      <vt:lpstr>Waterfall model problems</vt:lpstr>
      <vt:lpstr>Waterfall model problems</vt:lpstr>
      <vt:lpstr>The Waterfall Model</vt:lpstr>
      <vt:lpstr>Incremental development</vt:lpstr>
      <vt:lpstr>Incremental development</vt:lpstr>
      <vt:lpstr>Example </vt:lpstr>
      <vt:lpstr>Incremental development benefits</vt:lpstr>
      <vt:lpstr>Incremental development problems</vt:lpstr>
      <vt:lpstr>2-Process activities</vt:lpstr>
      <vt:lpstr>2.1 Software specification/requirement Engg</vt:lpstr>
      <vt:lpstr>The requirements engineering process </vt:lpstr>
      <vt:lpstr>Software specification</vt:lpstr>
      <vt:lpstr>PowerPoint Presentation</vt:lpstr>
      <vt:lpstr>2.2 Software design and implementation</vt:lpstr>
      <vt:lpstr>Software design and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52</cp:revision>
  <dcterms:created xsi:type="dcterms:W3CDTF">2021-12-02T08:17:59Z</dcterms:created>
  <dcterms:modified xsi:type="dcterms:W3CDTF">2022-06-08T07:09:07Z</dcterms:modified>
</cp:coreProperties>
</file>