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</p:sldIdLst>
  <p:sldSz cx="7772400" cy="10699750"/>
  <p:notesSz cx="77724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8" y="3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8BD63-1719-4C92-B8D1-0856ADFF751F}" type="datetimeFigureOut">
              <a:rPr lang="en-US" smtClean="0"/>
              <a:t>08-Jun-22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803275"/>
            <a:ext cx="2914650" cy="4011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5083175"/>
            <a:ext cx="6216650" cy="481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63175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10163175"/>
            <a:ext cx="3368675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D9C4-CDDD-46D0-BFA9-2A15DD89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803275"/>
            <a:ext cx="29146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B2DB8-91F5-4354-BF30-3923440607D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803275"/>
            <a:ext cx="2914650" cy="401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52811-2911-4111-B788-ABBB49E3274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2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5991860"/>
            <a:ext cx="529844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460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8138" y="2460942"/>
            <a:ext cx="3292602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92339" y="3093338"/>
            <a:ext cx="4862195" cy="4856480"/>
          </a:xfrm>
          <a:custGeom>
            <a:avLst/>
            <a:gdLst/>
            <a:ahLst/>
            <a:cxnLst/>
            <a:rect l="l" t="t" r="r" b="b"/>
            <a:pathLst>
              <a:path w="4862195" h="4856480">
                <a:moveTo>
                  <a:pt x="1819808" y="4273715"/>
                </a:moveTo>
                <a:lnTo>
                  <a:pt x="1814995" y="4210113"/>
                </a:lnTo>
                <a:lnTo>
                  <a:pt x="1801037" y="4145813"/>
                </a:lnTo>
                <a:lnTo>
                  <a:pt x="1777720" y="4080497"/>
                </a:lnTo>
                <a:lnTo>
                  <a:pt x="1743621" y="4013466"/>
                </a:lnTo>
                <a:lnTo>
                  <a:pt x="1722437" y="3979037"/>
                </a:lnTo>
                <a:lnTo>
                  <a:pt x="1698879" y="3945839"/>
                </a:lnTo>
                <a:lnTo>
                  <a:pt x="1672691" y="3912641"/>
                </a:lnTo>
                <a:lnTo>
                  <a:pt x="1643722" y="3879367"/>
                </a:lnTo>
                <a:lnTo>
                  <a:pt x="1619338" y="3853827"/>
                </a:lnTo>
                <a:lnTo>
                  <a:pt x="1612442" y="3846601"/>
                </a:lnTo>
                <a:lnTo>
                  <a:pt x="1612442" y="4250931"/>
                </a:lnTo>
                <a:lnTo>
                  <a:pt x="1610639" y="4277538"/>
                </a:lnTo>
                <a:lnTo>
                  <a:pt x="1598485" y="4327271"/>
                </a:lnTo>
                <a:lnTo>
                  <a:pt x="1574063" y="4374413"/>
                </a:lnTo>
                <a:lnTo>
                  <a:pt x="1536509" y="4419727"/>
                </a:lnTo>
                <a:lnTo>
                  <a:pt x="1349819" y="4606417"/>
                </a:lnTo>
                <a:lnTo>
                  <a:pt x="853630" y="4110101"/>
                </a:lnTo>
                <a:lnTo>
                  <a:pt x="1002715" y="3961003"/>
                </a:lnTo>
                <a:lnTo>
                  <a:pt x="1037348" y="3928376"/>
                </a:lnTo>
                <a:lnTo>
                  <a:pt x="1096022" y="3885869"/>
                </a:lnTo>
                <a:lnTo>
                  <a:pt x="1153502" y="3862514"/>
                </a:lnTo>
                <a:lnTo>
                  <a:pt x="1211897" y="3853827"/>
                </a:lnTo>
                <a:lnTo>
                  <a:pt x="1271041" y="3860215"/>
                </a:lnTo>
                <a:lnTo>
                  <a:pt x="1331671" y="3880142"/>
                </a:lnTo>
                <a:lnTo>
                  <a:pt x="1393037" y="3913835"/>
                </a:lnTo>
                <a:lnTo>
                  <a:pt x="1423987" y="3936352"/>
                </a:lnTo>
                <a:lnTo>
                  <a:pt x="1455305" y="3962565"/>
                </a:lnTo>
                <a:lnTo>
                  <a:pt x="1486979" y="3992499"/>
                </a:lnTo>
                <a:lnTo>
                  <a:pt x="1514678" y="4021950"/>
                </a:lnTo>
                <a:lnTo>
                  <a:pt x="1559356" y="4080802"/>
                </a:lnTo>
                <a:lnTo>
                  <a:pt x="1589532" y="4139146"/>
                </a:lnTo>
                <a:lnTo>
                  <a:pt x="1607058" y="4195737"/>
                </a:lnTo>
                <a:lnTo>
                  <a:pt x="1612442" y="4250931"/>
                </a:lnTo>
                <a:lnTo>
                  <a:pt x="1612442" y="3846601"/>
                </a:lnTo>
                <a:lnTo>
                  <a:pt x="1575638" y="3811854"/>
                </a:lnTo>
                <a:lnTo>
                  <a:pt x="1539138" y="3781209"/>
                </a:lnTo>
                <a:lnTo>
                  <a:pt x="1502295" y="3753751"/>
                </a:lnTo>
                <a:lnTo>
                  <a:pt x="1465135" y="3729228"/>
                </a:lnTo>
                <a:lnTo>
                  <a:pt x="1427962" y="3708031"/>
                </a:lnTo>
                <a:lnTo>
                  <a:pt x="1391386" y="3690416"/>
                </a:lnTo>
                <a:lnTo>
                  <a:pt x="1355458" y="3676205"/>
                </a:lnTo>
                <a:lnTo>
                  <a:pt x="1285519" y="3657447"/>
                </a:lnTo>
                <a:lnTo>
                  <a:pt x="1218031" y="3650932"/>
                </a:lnTo>
                <a:lnTo>
                  <a:pt x="1185481" y="3652012"/>
                </a:lnTo>
                <a:lnTo>
                  <a:pt x="1154899" y="3656711"/>
                </a:lnTo>
                <a:lnTo>
                  <a:pt x="1125816" y="3664191"/>
                </a:lnTo>
                <a:lnTo>
                  <a:pt x="1098219" y="3674326"/>
                </a:lnTo>
                <a:lnTo>
                  <a:pt x="1072070" y="3686937"/>
                </a:lnTo>
                <a:lnTo>
                  <a:pt x="1076871" y="3661206"/>
                </a:lnTo>
                <a:lnTo>
                  <a:pt x="1079690" y="3634994"/>
                </a:lnTo>
                <a:lnTo>
                  <a:pt x="1080211" y="3608222"/>
                </a:lnTo>
                <a:lnTo>
                  <a:pt x="1078166" y="3580765"/>
                </a:lnTo>
                <a:lnTo>
                  <a:pt x="1067282" y="3526053"/>
                </a:lnTo>
                <a:lnTo>
                  <a:pt x="1049083" y="3470656"/>
                </a:lnTo>
                <a:lnTo>
                  <a:pt x="1023061" y="3416795"/>
                </a:lnTo>
                <a:lnTo>
                  <a:pt x="989139" y="3362833"/>
                </a:lnTo>
                <a:lnTo>
                  <a:pt x="948537" y="3310039"/>
                </a:lnTo>
                <a:lnTo>
                  <a:pt x="918032" y="3275952"/>
                </a:lnTo>
                <a:lnTo>
                  <a:pt x="918032" y="3665220"/>
                </a:lnTo>
                <a:lnTo>
                  <a:pt x="916482" y="3689629"/>
                </a:lnTo>
                <a:lnTo>
                  <a:pt x="904189" y="3739324"/>
                </a:lnTo>
                <a:lnTo>
                  <a:pt x="873442" y="3789616"/>
                </a:lnTo>
                <a:lnTo>
                  <a:pt x="704532" y="3961003"/>
                </a:lnTo>
                <a:lnTo>
                  <a:pt x="248475" y="3504946"/>
                </a:lnTo>
                <a:lnTo>
                  <a:pt x="381063" y="3372358"/>
                </a:lnTo>
                <a:lnTo>
                  <a:pt x="434987" y="3326295"/>
                </a:lnTo>
                <a:lnTo>
                  <a:pt x="485584" y="3298317"/>
                </a:lnTo>
                <a:lnTo>
                  <a:pt x="534568" y="3286353"/>
                </a:lnTo>
                <a:lnTo>
                  <a:pt x="559193" y="3285210"/>
                </a:lnTo>
                <a:lnTo>
                  <a:pt x="583755" y="3287141"/>
                </a:lnTo>
                <a:lnTo>
                  <a:pt x="634492" y="3301581"/>
                </a:lnTo>
                <a:lnTo>
                  <a:pt x="685228" y="3327146"/>
                </a:lnTo>
                <a:lnTo>
                  <a:pt x="736434" y="3363645"/>
                </a:lnTo>
                <a:lnTo>
                  <a:pt x="787463" y="3409950"/>
                </a:lnTo>
                <a:lnTo>
                  <a:pt x="830135" y="3457156"/>
                </a:lnTo>
                <a:lnTo>
                  <a:pt x="866711" y="3507105"/>
                </a:lnTo>
                <a:lnTo>
                  <a:pt x="894969" y="3560381"/>
                </a:lnTo>
                <a:lnTo>
                  <a:pt x="911796" y="3612134"/>
                </a:lnTo>
                <a:lnTo>
                  <a:pt x="917917" y="3661206"/>
                </a:lnTo>
                <a:lnTo>
                  <a:pt x="918032" y="3665220"/>
                </a:lnTo>
                <a:lnTo>
                  <a:pt x="918032" y="3275952"/>
                </a:lnTo>
                <a:lnTo>
                  <a:pt x="859878" y="3219386"/>
                </a:lnTo>
                <a:lnTo>
                  <a:pt x="817841" y="3184334"/>
                </a:lnTo>
                <a:lnTo>
                  <a:pt x="775474" y="3153664"/>
                </a:lnTo>
                <a:lnTo>
                  <a:pt x="732726" y="3127375"/>
                </a:lnTo>
                <a:lnTo>
                  <a:pt x="690181" y="3105797"/>
                </a:lnTo>
                <a:lnTo>
                  <a:pt x="648195" y="3089300"/>
                </a:lnTo>
                <a:lnTo>
                  <a:pt x="606602" y="3077680"/>
                </a:lnTo>
                <a:lnTo>
                  <a:pt x="565213" y="3070733"/>
                </a:lnTo>
                <a:lnTo>
                  <a:pt x="523963" y="3068891"/>
                </a:lnTo>
                <a:lnTo>
                  <a:pt x="483120" y="3072498"/>
                </a:lnTo>
                <a:lnTo>
                  <a:pt x="442671" y="3081045"/>
                </a:lnTo>
                <a:lnTo>
                  <a:pt x="402653" y="3093974"/>
                </a:lnTo>
                <a:lnTo>
                  <a:pt x="362254" y="3112782"/>
                </a:lnTo>
                <a:lnTo>
                  <a:pt x="321081" y="3139033"/>
                </a:lnTo>
                <a:lnTo>
                  <a:pt x="279095" y="3172383"/>
                </a:lnTo>
                <a:lnTo>
                  <a:pt x="236283" y="3212465"/>
                </a:lnTo>
                <a:lnTo>
                  <a:pt x="138633" y="3310064"/>
                </a:lnTo>
                <a:lnTo>
                  <a:pt x="15925" y="3432810"/>
                </a:lnTo>
                <a:lnTo>
                  <a:pt x="0" y="3481324"/>
                </a:lnTo>
                <a:lnTo>
                  <a:pt x="3632" y="3498659"/>
                </a:lnTo>
                <a:lnTo>
                  <a:pt x="25514" y="3536404"/>
                </a:lnTo>
                <a:lnTo>
                  <a:pt x="1300035" y="4812919"/>
                </a:lnTo>
                <a:lnTo>
                  <a:pt x="1339926" y="4844834"/>
                </a:lnTo>
                <a:lnTo>
                  <a:pt x="1389913" y="4856264"/>
                </a:lnTo>
                <a:lnTo>
                  <a:pt x="1403311" y="4853686"/>
                </a:lnTo>
                <a:lnTo>
                  <a:pt x="1658823" y="4606417"/>
                </a:lnTo>
                <a:lnTo>
                  <a:pt x="1703476" y="4560278"/>
                </a:lnTo>
                <a:lnTo>
                  <a:pt x="1746148" y="4505604"/>
                </a:lnTo>
                <a:lnTo>
                  <a:pt x="1777288" y="4451401"/>
                </a:lnTo>
                <a:lnTo>
                  <a:pt x="1800517" y="4394822"/>
                </a:lnTo>
                <a:lnTo>
                  <a:pt x="1814537" y="4335107"/>
                </a:lnTo>
                <a:lnTo>
                  <a:pt x="1818322" y="4304690"/>
                </a:lnTo>
                <a:lnTo>
                  <a:pt x="1819808" y="4273715"/>
                </a:lnTo>
                <a:close/>
              </a:path>
              <a:path w="4862195" h="4856480">
                <a:moveTo>
                  <a:pt x="3251771" y="2996184"/>
                </a:moveTo>
                <a:lnTo>
                  <a:pt x="1942147" y="1676273"/>
                </a:lnTo>
                <a:lnTo>
                  <a:pt x="1909102" y="1648155"/>
                </a:lnTo>
                <a:lnTo>
                  <a:pt x="1869630" y="1630121"/>
                </a:lnTo>
                <a:lnTo>
                  <a:pt x="1843557" y="1626590"/>
                </a:lnTo>
                <a:lnTo>
                  <a:pt x="1835619" y="1627454"/>
                </a:lnTo>
                <a:lnTo>
                  <a:pt x="1801177" y="1647571"/>
                </a:lnTo>
                <a:lnTo>
                  <a:pt x="1718754" y="1729994"/>
                </a:lnTo>
                <a:lnTo>
                  <a:pt x="1690433" y="1769110"/>
                </a:lnTo>
                <a:lnTo>
                  <a:pt x="1683829" y="1814957"/>
                </a:lnTo>
                <a:lnTo>
                  <a:pt x="1685683" y="1828673"/>
                </a:lnTo>
                <a:lnTo>
                  <a:pt x="1699069" y="1873758"/>
                </a:lnTo>
                <a:lnTo>
                  <a:pt x="1714792" y="1908556"/>
                </a:lnTo>
                <a:lnTo>
                  <a:pt x="1736534" y="1947164"/>
                </a:lnTo>
                <a:lnTo>
                  <a:pt x="1862696" y="2171814"/>
                </a:lnTo>
                <a:lnTo>
                  <a:pt x="2263102" y="2892602"/>
                </a:lnTo>
                <a:lnTo>
                  <a:pt x="2464498" y="3252343"/>
                </a:lnTo>
                <a:lnTo>
                  <a:pt x="2460815" y="3256026"/>
                </a:lnTo>
                <a:lnTo>
                  <a:pt x="2237498" y="3127413"/>
                </a:lnTo>
                <a:lnTo>
                  <a:pt x="1565948" y="2744533"/>
                </a:lnTo>
                <a:lnTo>
                  <a:pt x="1145501" y="2503220"/>
                </a:lnTo>
                <a:lnTo>
                  <a:pt x="1111605" y="2485783"/>
                </a:lnTo>
                <a:lnTo>
                  <a:pt x="1066380" y="2469375"/>
                </a:lnTo>
                <a:lnTo>
                  <a:pt x="1037653" y="2465451"/>
                </a:lnTo>
                <a:lnTo>
                  <a:pt x="1023429" y="2466098"/>
                </a:lnTo>
                <a:lnTo>
                  <a:pt x="984694" y="2477008"/>
                </a:lnTo>
                <a:lnTo>
                  <a:pt x="947877" y="2501646"/>
                </a:lnTo>
                <a:lnTo>
                  <a:pt x="856805" y="2591943"/>
                </a:lnTo>
                <a:lnTo>
                  <a:pt x="838835" y="2631833"/>
                </a:lnTo>
                <a:lnTo>
                  <a:pt x="838898" y="2648966"/>
                </a:lnTo>
                <a:lnTo>
                  <a:pt x="852665" y="2687510"/>
                </a:lnTo>
                <a:lnTo>
                  <a:pt x="887793" y="2730627"/>
                </a:lnTo>
                <a:lnTo>
                  <a:pt x="2188400" y="4031234"/>
                </a:lnTo>
                <a:lnTo>
                  <a:pt x="2201100" y="4038092"/>
                </a:lnTo>
                <a:lnTo>
                  <a:pt x="2206942" y="4041013"/>
                </a:lnTo>
                <a:lnTo>
                  <a:pt x="2213165" y="4041140"/>
                </a:lnTo>
                <a:lnTo>
                  <a:pt x="2220658" y="4038092"/>
                </a:lnTo>
                <a:lnTo>
                  <a:pt x="2226678" y="4036669"/>
                </a:lnTo>
                <a:lnTo>
                  <a:pt x="2262911" y="4014139"/>
                </a:lnTo>
                <a:lnTo>
                  <a:pt x="2297785" y="3979265"/>
                </a:lnTo>
                <a:lnTo>
                  <a:pt x="2320747" y="3942600"/>
                </a:lnTo>
                <a:lnTo>
                  <a:pt x="2322512" y="3936238"/>
                </a:lnTo>
                <a:lnTo>
                  <a:pt x="2325560" y="3928745"/>
                </a:lnTo>
                <a:lnTo>
                  <a:pt x="2326195" y="3921760"/>
                </a:lnTo>
                <a:lnTo>
                  <a:pt x="2321877" y="3908552"/>
                </a:lnTo>
                <a:lnTo>
                  <a:pt x="2317305" y="3902329"/>
                </a:lnTo>
                <a:lnTo>
                  <a:pt x="1085278" y="2670302"/>
                </a:lnTo>
                <a:lnTo>
                  <a:pt x="1086040" y="2669667"/>
                </a:lnTo>
                <a:lnTo>
                  <a:pt x="1352804" y="2825559"/>
                </a:lnTo>
                <a:lnTo>
                  <a:pt x="2244331" y="3341382"/>
                </a:lnTo>
                <a:lnTo>
                  <a:pt x="2644711" y="3574923"/>
                </a:lnTo>
                <a:lnTo>
                  <a:pt x="2649791" y="3578479"/>
                </a:lnTo>
                <a:lnTo>
                  <a:pt x="2656522" y="3580511"/>
                </a:lnTo>
                <a:lnTo>
                  <a:pt x="2662745" y="3580892"/>
                </a:lnTo>
                <a:lnTo>
                  <a:pt x="2668206" y="3581908"/>
                </a:lnTo>
                <a:lnTo>
                  <a:pt x="2675191" y="3581273"/>
                </a:lnTo>
                <a:lnTo>
                  <a:pt x="2682684" y="3578352"/>
                </a:lnTo>
                <a:lnTo>
                  <a:pt x="2688996" y="3576548"/>
                </a:lnTo>
                <a:lnTo>
                  <a:pt x="2721800" y="3555238"/>
                </a:lnTo>
                <a:lnTo>
                  <a:pt x="2750909" y="3527196"/>
                </a:lnTo>
                <a:lnTo>
                  <a:pt x="2772499" y="3495129"/>
                </a:lnTo>
                <a:lnTo>
                  <a:pt x="2774505" y="3488690"/>
                </a:lnTo>
                <a:lnTo>
                  <a:pt x="2777426" y="3481324"/>
                </a:lnTo>
                <a:lnTo>
                  <a:pt x="2778061" y="3474212"/>
                </a:lnTo>
                <a:lnTo>
                  <a:pt x="2777680" y="3467989"/>
                </a:lnTo>
                <a:lnTo>
                  <a:pt x="2776664" y="3462528"/>
                </a:lnTo>
                <a:lnTo>
                  <a:pt x="2774632" y="3455924"/>
                </a:lnTo>
                <a:lnTo>
                  <a:pt x="2621559" y="3187103"/>
                </a:lnTo>
                <a:lnTo>
                  <a:pt x="2128443" y="2311946"/>
                </a:lnTo>
                <a:lnTo>
                  <a:pt x="1880425" y="1875155"/>
                </a:lnTo>
                <a:lnTo>
                  <a:pt x="1881949" y="1873758"/>
                </a:lnTo>
                <a:lnTo>
                  <a:pt x="3113849" y="3105785"/>
                </a:lnTo>
                <a:lnTo>
                  <a:pt x="3120072" y="3110357"/>
                </a:lnTo>
                <a:lnTo>
                  <a:pt x="3133280" y="3114675"/>
                </a:lnTo>
                <a:lnTo>
                  <a:pt x="3139503" y="3114802"/>
                </a:lnTo>
                <a:lnTo>
                  <a:pt x="3146996" y="3111754"/>
                </a:lnTo>
                <a:lnTo>
                  <a:pt x="3153029" y="3110331"/>
                </a:lnTo>
                <a:lnTo>
                  <a:pt x="3189554" y="3087471"/>
                </a:lnTo>
                <a:lnTo>
                  <a:pt x="3223742" y="3053308"/>
                </a:lnTo>
                <a:lnTo>
                  <a:pt x="3246348" y="3016999"/>
                </a:lnTo>
                <a:lnTo>
                  <a:pt x="3248088" y="3010662"/>
                </a:lnTo>
                <a:lnTo>
                  <a:pt x="3251136" y="3003169"/>
                </a:lnTo>
                <a:lnTo>
                  <a:pt x="3251771" y="2996184"/>
                </a:lnTo>
                <a:close/>
              </a:path>
              <a:path w="4862195" h="4856480">
                <a:moveTo>
                  <a:pt x="4044404" y="2028799"/>
                </a:moveTo>
                <a:lnTo>
                  <a:pt x="4038638" y="1986673"/>
                </a:lnTo>
                <a:lnTo>
                  <a:pt x="4022153" y="1951482"/>
                </a:lnTo>
                <a:lnTo>
                  <a:pt x="3995229" y="1919135"/>
                </a:lnTo>
                <a:lnTo>
                  <a:pt x="3959885" y="1883435"/>
                </a:lnTo>
                <a:lnTo>
                  <a:pt x="3929062" y="1855216"/>
                </a:lnTo>
                <a:lnTo>
                  <a:pt x="3892232" y="1828927"/>
                </a:lnTo>
                <a:lnTo>
                  <a:pt x="3885628" y="1826895"/>
                </a:lnTo>
                <a:lnTo>
                  <a:pt x="3876738" y="1826895"/>
                </a:lnTo>
                <a:lnTo>
                  <a:pt x="3858641" y="1865706"/>
                </a:lnTo>
                <a:lnTo>
                  <a:pt x="3858831" y="1884045"/>
                </a:lnTo>
                <a:lnTo>
                  <a:pt x="3859504" y="1905127"/>
                </a:lnTo>
                <a:lnTo>
                  <a:pt x="3858984" y="1927987"/>
                </a:lnTo>
                <a:lnTo>
                  <a:pt x="3855148" y="1979168"/>
                </a:lnTo>
                <a:lnTo>
                  <a:pt x="3846042" y="2037549"/>
                </a:lnTo>
                <a:lnTo>
                  <a:pt x="3827716" y="2100199"/>
                </a:lnTo>
                <a:lnTo>
                  <a:pt x="3796258" y="2163165"/>
                </a:lnTo>
                <a:lnTo>
                  <a:pt x="3747198" y="2222119"/>
                </a:lnTo>
                <a:lnTo>
                  <a:pt x="3711524" y="2253399"/>
                </a:lnTo>
                <a:lnTo>
                  <a:pt x="3673157" y="2278469"/>
                </a:lnTo>
                <a:lnTo>
                  <a:pt x="3632111" y="2297087"/>
                </a:lnTo>
                <a:lnTo>
                  <a:pt x="3588448" y="2308987"/>
                </a:lnTo>
                <a:lnTo>
                  <a:pt x="3542665" y="2315768"/>
                </a:lnTo>
                <a:lnTo>
                  <a:pt x="3494798" y="2315997"/>
                </a:lnTo>
                <a:lnTo>
                  <a:pt x="3444760" y="2309469"/>
                </a:lnTo>
                <a:lnTo>
                  <a:pt x="3392487" y="2296033"/>
                </a:lnTo>
                <a:lnTo>
                  <a:pt x="3349434" y="2281174"/>
                </a:lnTo>
                <a:lnTo>
                  <a:pt x="3304857" y="2262390"/>
                </a:lnTo>
                <a:lnTo>
                  <a:pt x="3258896" y="2239543"/>
                </a:lnTo>
                <a:lnTo>
                  <a:pt x="3211728" y="2212492"/>
                </a:lnTo>
                <a:lnTo>
                  <a:pt x="3163506" y="2181098"/>
                </a:lnTo>
                <a:lnTo>
                  <a:pt x="3128226" y="2156345"/>
                </a:lnTo>
                <a:lnTo>
                  <a:pt x="3092513" y="2129625"/>
                </a:lnTo>
                <a:lnTo>
                  <a:pt x="3056369" y="2100884"/>
                </a:lnTo>
                <a:lnTo>
                  <a:pt x="3019755" y="2070112"/>
                </a:lnTo>
                <a:lnTo>
                  <a:pt x="2982709" y="2037245"/>
                </a:lnTo>
                <a:lnTo>
                  <a:pt x="2945193" y="2002243"/>
                </a:lnTo>
                <a:lnTo>
                  <a:pt x="2907220" y="1965071"/>
                </a:lnTo>
                <a:lnTo>
                  <a:pt x="2869552" y="1926615"/>
                </a:lnTo>
                <a:lnTo>
                  <a:pt x="2834068" y="1888591"/>
                </a:lnTo>
                <a:lnTo>
                  <a:pt x="2800705" y="1850961"/>
                </a:lnTo>
                <a:lnTo>
                  <a:pt x="2769412" y="1813687"/>
                </a:lnTo>
                <a:lnTo>
                  <a:pt x="2740177" y="1776730"/>
                </a:lnTo>
                <a:lnTo>
                  <a:pt x="2712923" y="1740039"/>
                </a:lnTo>
                <a:lnTo>
                  <a:pt x="2687637" y="1703578"/>
                </a:lnTo>
                <a:lnTo>
                  <a:pt x="2655862" y="1654352"/>
                </a:lnTo>
                <a:lnTo>
                  <a:pt x="2628227" y="1606194"/>
                </a:lnTo>
                <a:lnTo>
                  <a:pt x="2604503" y="1559140"/>
                </a:lnTo>
                <a:lnTo>
                  <a:pt x="2584462" y="1513230"/>
                </a:lnTo>
                <a:lnTo>
                  <a:pt x="2567876" y="1468501"/>
                </a:lnTo>
                <a:lnTo>
                  <a:pt x="2552852" y="1414449"/>
                </a:lnTo>
                <a:lnTo>
                  <a:pt x="2544800" y="1362697"/>
                </a:lnTo>
                <a:lnTo>
                  <a:pt x="2543200" y="1313395"/>
                </a:lnTo>
                <a:lnTo>
                  <a:pt x="2547556" y="1266698"/>
                </a:lnTo>
                <a:lnTo>
                  <a:pt x="2558237" y="1223149"/>
                </a:lnTo>
                <a:lnTo>
                  <a:pt x="2575598" y="1182751"/>
                </a:lnTo>
                <a:lnTo>
                  <a:pt x="2599321" y="1145514"/>
                </a:lnTo>
                <a:lnTo>
                  <a:pt x="2629090" y="1111377"/>
                </a:lnTo>
                <a:lnTo>
                  <a:pt x="2658999" y="1083881"/>
                </a:lnTo>
                <a:lnTo>
                  <a:pt x="2720073" y="1043101"/>
                </a:lnTo>
                <a:lnTo>
                  <a:pt x="2783154" y="1020660"/>
                </a:lnTo>
                <a:lnTo>
                  <a:pt x="2842984" y="1007783"/>
                </a:lnTo>
                <a:lnTo>
                  <a:pt x="2897695" y="1003084"/>
                </a:lnTo>
                <a:lnTo>
                  <a:pt x="2944850" y="1002296"/>
                </a:lnTo>
                <a:lnTo>
                  <a:pt x="2984208" y="1003528"/>
                </a:lnTo>
                <a:lnTo>
                  <a:pt x="2998914" y="1002449"/>
                </a:lnTo>
                <a:lnTo>
                  <a:pt x="3018853" y="967498"/>
                </a:lnTo>
                <a:lnTo>
                  <a:pt x="2993707" y="927354"/>
                </a:lnTo>
                <a:lnTo>
                  <a:pt x="2948711" y="879487"/>
                </a:lnTo>
                <a:lnTo>
                  <a:pt x="2915945" y="849591"/>
                </a:lnTo>
                <a:lnTo>
                  <a:pt x="2884144" y="827125"/>
                </a:lnTo>
                <a:lnTo>
                  <a:pt x="2837370" y="811530"/>
                </a:lnTo>
                <a:lnTo>
                  <a:pt x="2806471" y="809599"/>
                </a:lnTo>
                <a:lnTo>
                  <a:pt x="2786507" y="810183"/>
                </a:lnTo>
                <a:lnTo>
                  <a:pt x="2739110" y="813625"/>
                </a:lnTo>
                <a:lnTo>
                  <a:pt x="2689047" y="823836"/>
                </a:lnTo>
                <a:lnTo>
                  <a:pt x="2637510" y="839609"/>
                </a:lnTo>
                <a:lnTo>
                  <a:pt x="2586126" y="861822"/>
                </a:lnTo>
                <a:lnTo>
                  <a:pt x="2535694" y="889965"/>
                </a:lnTo>
                <a:lnTo>
                  <a:pt x="2489352" y="925690"/>
                </a:lnTo>
                <a:lnTo>
                  <a:pt x="2432342" y="985329"/>
                </a:lnTo>
                <a:lnTo>
                  <a:pt x="2402090" y="1027277"/>
                </a:lnTo>
                <a:lnTo>
                  <a:pt x="2377313" y="1071841"/>
                </a:lnTo>
                <a:lnTo>
                  <a:pt x="2358186" y="1119073"/>
                </a:lnTo>
                <a:lnTo>
                  <a:pt x="2344864" y="1169035"/>
                </a:lnTo>
                <a:lnTo>
                  <a:pt x="2337574" y="1212773"/>
                </a:lnTo>
                <a:lnTo>
                  <a:pt x="2333625" y="1257630"/>
                </a:lnTo>
                <a:lnTo>
                  <a:pt x="2333193" y="1303629"/>
                </a:lnTo>
                <a:lnTo>
                  <a:pt x="2336444" y="1350797"/>
                </a:lnTo>
                <a:lnTo>
                  <a:pt x="2343581" y="1399146"/>
                </a:lnTo>
                <a:lnTo>
                  <a:pt x="2354770" y="1448689"/>
                </a:lnTo>
                <a:lnTo>
                  <a:pt x="2367800" y="1492516"/>
                </a:lnTo>
                <a:lnTo>
                  <a:pt x="2383269" y="1537004"/>
                </a:lnTo>
                <a:lnTo>
                  <a:pt x="2401278" y="1582140"/>
                </a:lnTo>
                <a:lnTo>
                  <a:pt x="2421928" y="1627886"/>
                </a:lnTo>
                <a:lnTo>
                  <a:pt x="2445321" y="1674228"/>
                </a:lnTo>
                <a:lnTo>
                  <a:pt x="2471585" y="1721142"/>
                </a:lnTo>
                <a:lnTo>
                  <a:pt x="2500820" y="1768602"/>
                </a:lnTo>
                <a:lnTo>
                  <a:pt x="2525268" y="1806067"/>
                </a:lnTo>
                <a:lnTo>
                  <a:pt x="2551417" y="1843747"/>
                </a:lnTo>
                <a:lnTo>
                  <a:pt x="2579230" y="1881644"/>
                </a:lnTo>
                <a:lnTo>
                  <a:pt x="2608732" y="1919732"/>
                </a:lnTo>
                <a:lnTo>
                  <a:pt x="2639923" y="1957984"/>
                </a:lnTo>
                <a:lnTo>
                  <a:pt x="2672804" y="1996401"/>
                </a:lnTo>
                <a:lnTo>
                  <a:pt x="2707373" y="2034946"/>
                </a:lnTo>
                <a:lnTo>
                  <a:pt x="2743644" y="2073617"/>
                </a:lnTo>
                <a:lnTo>
                  <a:pt x="2781617" y="2112391"/>
                </a:lnTo>
                <a:lnTo>
                  <a:pt x="2824276" y="2154123"/>
                </a:lnTo>
                <a:lnTo>
                  <a:pt x="2866555" y="2193594"/>
                </a:lnTo>
                <a:lnTo>
                  <a:pt x="2908452" y="2230831"/>
                </a:lnTo>
                <a:lnTo>
                  <a:pt x="2949968" y="2265870"/>
                </a:lnTo>
                <a:lnTo>
                  <a:pt x="2991104" y="2298750"/>
                </a:lnTo>
                <a:lnTo>
                  <a:pt x="3031871" y="2329497"/>
                </a:lnTo>
                <a:lnTo>
                  <a:pt x="3072282" y="2358123"/>
                </a:lnTo>
                <a:lnTo>
                  <a:pt x="3112325" y="2384679"/>
                </a:lnTo>
                <a:lnTo>
                  <a:pt x="3157702" y="2413012"/>
                </a:lnTo>
                <a:lnTo>
                  <a:pt x="3202394" y="2438285"/>
                </a:lnTo>
                <a:lnTo>
                  <a:pt x="3246412" y="2460637"/>
                </a:lnTo>
                <a:lnTo>
                  <a:pt x="3289744" y="2480183"/>
                </a:lnTo>
                <a:lnTo>
                  <a:pt x="3332416" y="2497036"/>
                </a:lnTo>
                <a:lnTo>
                  <a:pt x="3374402" y="2511310"/>
                </a:lnTo>
                <a:lnTo>
                  <a:pt x="3415728" y="2523109"/>
                </a:lnTo>
                <a:lnTo>
                  <a:pt x="3471837" y="2535313"/>
                </a:lnTo>
                <a:lnTo>
                  <a:pt x="3526345" y="2541638"/>
                </a:lnTo>
                <a:lnTo>
                  <a:pt x="3579266" y="2542387"/>
                </a:lnTo>
                <a:lnTo>
                  <a:pt x="3630612" y="2537891"/>
                </a:lnTo>
                <a:lnTo>
                  <a:pt x="3680396" y="2528443"/>
                </a:lnTo>
                <a:lnTo>
                  <a:pt x="3727805" y="2514231"/>
                </a:lnTo>
                <a:lnTo>
                  <a:pt x="3773093" y="2494546"/>
                </a:lnTo>
                <a:lnTo>
                  <a:pt x="3816261" y="2469527"/>
                </a:lnTo>
                <a:lnTo>
                  <a:pt x="3857282" y="2439289"/>
                </a:lnTo>
                <a:lnTo>
                  <a:pt x="3896169" y="2403983"/>
                </a:lnTo>
                <a:lnTo>
                  <a:pt x="3922331" y="2376208"/>
                </a:lnTo>
                <a:lnTo>
                  <a:pt x="3965994" y="2318677"/>
                </a:lnTo>
                <a:lnTo>
                  <a:pt x="3997109" y="2257869"/>
                </a:lnTo>
                <a:lnTo>
                  <a:pt x="4019626" y="2198789"/>
                </a:lnTo>
                <a:lnTo>
                  <a:pt x="4033977" y="2142477"/>
                </a:lnTo>
                <a:lnTo>
                  <a:pt x="4042219" y="2091093"/>
                </a:lnTo>
                <a:lnTo>
                  <a:pt x="4044251" y="2046452"/>
                </a:lnTo>
                <a:lnTo>
                  <a:pt x="4044404" y="2028799"/>
                </a:lnTo>
                <a:close/>
              </a:path>
              <a:path w="4862195" h="4856480">
                <a:moveTo>
                  <a:pt x="4862131" y="1394460"/>
                </a:moveTo>
                <a:lnTo>
                  <a:pt x="4848187" y="1357541"/>
                </a:lnTo>
                <a:lnTo>
                  <a:pt x="4813554" y="1316012"/>
                </a:lnTo>
                <a:lnTo>
                  <a:pt x="4783658" y="1286827"/>
                </a:lnTo>
                <a:lnTo>
                  <a:pt x="4750473" y="1259928"/>
                </a:lnTo>
                <a:lnTo>
                  <a:pt x="4715192" y="1247521"/>
                </a:lnTo>
                <a:lnTo>
                  <a:pt x="4708334" y="1247902"/>
                </a:lnTo>
                <a:lnTo>
                  <a:pt x="4703381" y="1250569"/>
                </a:lnTo>
                <a:lnTo>
                  <a:pt x="4315142" y="1638808"/>
                </a:lnTo>
                <a:lnTo>
                  <a:pt x="3811333" y="1134999"/>
                </a:lnTo>
                <a:lnTo>
                  <a:pt x="4140390" y="805942"/>
                </a:lnTo>
                <a:lnTo>
                  <a:pt x="4143057" y="801116"/>
                </a:lnTo>
                <a:lnTo>
                  <a:pt x="4143438" y="794131"/>
                </a:lnTo>
                <a:lnTo>
                  <a:pt x="4144200" y="788924"/>
                </a:lnTo>
                <a:lnTo>
                  <a:pt x="4127601" y="754151"/>
                </a:lnTo>
                <a:lnTo>
                  <a:pt x="4098366" y="720890"/>
                </a:lnTo>
                <a:lnTo>
                  <a:pt x="4069029" y="692175"/>
                </a:lnTo>
                <a:lnTo>
                  <a:pt x="4036415" y="664959"/>
                </a:lnTo>
                <a:lnTo>
                  <a:pt x="4000944" y="651510"/>
                </a:lnTo>
                <a:lnTo>
                  <a:pt x="3993832" y="651891"/>
                </a:lnTo>
                <a:lnTo>
                  <a:pt x="3989006" y="654685"/>
                </a:lnTo>
                <a:lnTo>
                  <a:pt x="3660076" y="983615"/>
                </a:lnTo>
                <a:lnTo>
                  <a:pt x="3218116" y="541782"/>
                </a:lnTo>
                <a:lnTo>
                  <a:pt x="3601021" y="158877"/>
                </a:lnTo>
                <a:lnTo>
                  <a:pt x="3594506" y="119151"/>
                </a:lnTo>
                <a:lnTo>
                  <a:pt x="3571913" y="88023"/>
                </a:lnTo>
                <a:lnTo>
                  <a:pt x="3536188" y="50647"/>
                </a:lnTo>
                <a:lnTo>
                  <a:pt x="3500082" y="19558"/>
                </a:lnTo>
                <a:lnTo>
                  <a:pt x="3463607" y="381"/>
                </a:lnTo>
                <a:lnTo>
                  <a:pt x="3457384" y="0"/>
                </a:lnTo>
                <a:lnTo>
                  <a:pt x="3450399" y="508"/>
                </a:lnTo>
                <a:lnTo>
                  <a:pt x="2981642" y="467106"/>
                </a:lnTo>
                <a:lnTo>
                  <a:pt x="2965640" y="515747"/>
                </a:lnTo>
                <a:lnTo>
                  <a:pt x="2969310" y="533006"/>
                </a:lnTo>
                <a:lnTo>
                  <a:pt x="2991231" y="570712"/>
                </a:lnTo>
                <a:lnTo>
                  <a:pt x="4265739" y="1847215"/>
                </a:lnTo>
                <a:lnTo>
                  <a:pt x="4305579" y="1879130"/>
                </a:lnTo>
                <a:lnTo>
                  <a:pt x="4355554" y="1890560"/>
                </a:lnTo>
                <a:lnTo>
                  <a:pt x="4368965" y="1887982"/>
                </a:lnTo>
                <a:lnTo>
                  <a:pt x="4380446" y="1882838"/>
                </a:lnTo>
                <a:lnTo>
                  <a:pt x="4389945" y="1875409"/>
                </a:lnTo>
                <a:lnTo>
                  <a:pt x="4859083" y="1406271"/>
                </a:lnTo>
                <a:lnTo>
                  <a:pt x="4861750" y="1401445"/>
                </a:lnTo>
                <a:lnTo>
                  <a:pt x="4862131" y="139446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460" y="2460942"/>
            <a:ext cx="681228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5901" y="10367264"/>
            <a:ext cx="126237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41983" y="10367264"/>
            <a:ext cx="74358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07073" y="10367264"/>
            <a:ext cx="49784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‹#›</a:t>
            </a:fld>
            <a:endParaRPr spc="-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72175" cy="7711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R="431800" algn="ctr">
              <a:lnSpc>
                <a:spcPct val="100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MODULE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Times New Roman"/>
                <a:cs typeface="Times New Roman"/>
              </a:rPr>
              <a:t>Requirement Analysis and Design </a:t>
            </a:r>
            <a:r>
              <a:rPr sz="1200" b="1" dirty="0">
                <a:latin typeface="Times New Roman"/>
                <a:cs typeface="Times New Roman"/>
              </a:rPr>
              <a:t>(8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hours)</a:t>
            </a:r>
            <a:endParaRPr sz="1200" dirty="0">
              <a:latin typeface="Times New Roman"/>
              <a:cs typeface="Times New Roman"/>
            </a:endParaRPr>
          </a:p>
          <a:p>
            <a:pPr marL="12700" marR="162560" indent="38100" algn="just">
              <a:lnSpc>
                <a:spcPct val="103299"/>
              </a:lnSpc>
              <a:spcBef>
                <a:spcPts val="815"/>
              </a:spcBef>
            </a:pPr>
            <a:r>
              <a:rPr sz="1200" b="1" spc="-5" dirty="0">
                <a:latin typeface="Times New Roman"/>
                <a:cs typeface="Times New Roman"/>
              </a:rPr>
              <a:t>Functional and non-functional requirements, Requirements engineering processes,  Requirements elicitation, Requirements </a:t>
            </a:r>
            <a:r>
              <a:rPr sz="1200" b="1" dirty="0">
                <a:latin typeface="Times New Roman"/>
                <a:cs typeface="Times New Roman"/>
              </a:rPr>
              <a:t>validation, </a:t>
            </a:r>
            <a:r>
              <a:rPr sz="1200" b="1" spc="-5" dirty="0">
                <a:latin typeface="Times New Roman"/>
                <a:cs typeface="Times New Roman"/>
              </a:rPr>
              <a:t>Requirements </a:t>
            </a:r>
            <a:r>
              <a:rPr sz="1200" b="1" dirty="0">
                <a:latin typeface="Times New Roman"/>
                <a:cs typeface="Times New Roman"/>
              </a:rPr>
              <a:t>change, </a:t>
            </a:r>
            <a:r>
              <a:rPr sz="1200" b="1" spc="10" dirty="0">
                <a:latin typeface="Times New Roman"/>
                <a:cs typeface="Times New Roman"/>
              </a:rPr>
              <a:t>Traceability  </a:t>
            </a:r>
            <a:r>
              <a:rPr sz="1200" b="1" spc="5" dirty="0">
                <a:latin typeface="Times New Roman"/>
                <a:cs typeface="Times New Roman"/>
              </a:rPr>
              <a:t>matrix,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Developing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use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Times New Roman"/>
                <a:cs typeface="Times New Roman"/>
              </a:rPr>
              <a:t>cases,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15" dirty="0">
                <a:latin typeface="Times New Roman"/>
                <a:cs typeface="Times New Roman"/>
              </a:rPr>
              <a:t>Software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Requirements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Specification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Template,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5" dirty="0">
                <a:latin typeface="Times New Roman"/>
                <a:cs typeface="Times New Roman"/>
              </a:rPr>
              <a:t>Personas,  </a:t>
            </a:r>
            <a:r>
              <a:rPr sz="1200" b="1" spc="10" dirty="0">
                <a:latin typeface="Times New Roman"/>
                <a:cs typeface="Times New Roman"/>
              </a:rPr>
              <a:t>Scenarios, User stories, </a:t>
            </a:r>
            <a:r>
              <a:rPr sz="1200" b="1" spc="5" dirty="0">
                <a:latin typeface="Times New Roman"/>
                <a:cs typeface="Times New Roman"/>
              </a:rPr>
              <a:t>Feature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0" dirty="0">
                <a:latin typeface="Times New Roman"/>
                <a:cs typeface="Times New Roman"/>
              </a:rPr>
              <a:t>identification.</a:t>
            </a:r>
            <a:endParaRPr sz="1200" dirty="0">
              <a:latin typeface="Times New Roman"/>
              <a:cs typeface="Times New Roman"/>
            </a:endParaRPr>
          </a:p>
          <a:p>
            <a:pPr marL="12700" marR="165100" algn="just">
              <a:lnSpc>
                <a:spcPts val="1380"/>
              </a:lnSpc>
              <a:spcBef>
                <a:spcPts val="935"/>
              </a:spcBef>
            </a:pPr>
            <a:r>
              <a:rPr sz="1200" b="1" spc="-5" dirty="0">
                <a:latin typeface="Times New Roman"/>
                <a:cs typeface="Times New Roman"/>
              </a:rPr>
              <a:t>Design concepts </a:t>
            </a: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Design within the context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software engineering, Design Process,  Design concepts, Design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Model.</a:t>
            </a:r>
            <a:endParaRPr sz="1200" dirty="0">
              <a:latin typeface="Times New Roman"/>
              <a:cs typeface="Times New Roman"/>
            </a:endParaRPr>
          </a:p>
          <a:p>
            <a:pPr marL="12700" marR="163195" algn="just">
              <a:lnSpc>
                <a:spcPts val="1380"/>
              </a:lnSpc>
              <a:spcBef>
                <a:spcPts val="805"/>
              </a:spcBef>
            </a:pPr>
            <a:r>
              <a:rPr sz="1200" b="1" spc="-5" dirty="0">
                <a:latin typeface="Times New Roman"/>
                <a:cs typeface="Times New Roman"/>
              </a:rPr>
              <a:t>Architectural Design </a:t>
            </a: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Software Architecture, Architectural Styles, Architectural  considerations, Architectural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 marR="160655" indent="38100" algn="just">
              <a:lnSpc>
                <a:spcPts val="1380"/>
              </a:lnSpc>
              <a:spcBef>
                <a:spcPts val="805"/>
              </a:spcBef>
            </a:pPr>
            <a:r>
              <a:rPr sz="1200" b="1" spc="-5" dirty="0">
                <a:latin typeface="Times New Roman"/>
                <a:cs typeface="Times New Roman"/>
              </a:rPr>
              <a:t>Component level design </a:t>
            </a:r>
            <a:r>
              <a:rPr sz="1200" b="1" dirty="0">
                <a:latin typeface="Times New Roman"/>
                <a:cs typeface="Times New Roman"/>
              </a:rPr>
              <a:t>- What </a:t>
            </a:r>
            <a:r>
              <a:rPr sz="1200" b="1" spc="-5" dirty="0">
                <a:latin typeface="Times New Roman"/>
                <a:cs typeface="Times New Roman"/>
              </a:rPr>
              <a:t>is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component?, Designing Class-Based Components,  Conducting Component level </a:t>
            </a:r>
            <a:r>
              <a:rPr sz="1200" b="1" dirty="0">
                <a:latin typeface="Times New Roman"/>
                <a:cs typeface="Times New Roman"/>
              </a:rPr>
              <a:t>design, </a:t>
            </a:r>
            <a:r>
              <a:rPr sz="1200" b="1" spc="-5" dirty="0">
                <a:latin typeface="Times New Roman"/>
                <a:cs typeface="Times New Roman"/>
              </a:rPr>
              <a:t>Component level design </a:t>
            </a:r>
            <a:r>
              <a:rPr sz="1200" b="1" dirty="0">
                <a:latin typeface="Times New Roman"/>
                <a:cs typeface="Times New Roman"/>
              </a:rPr>
              <a:t>for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web-apps.</a:t>
            </a:r>
            <a:endParaRPr sz="1200" dirty="0">
              <a:latin typeface="Times New Roman"/>
              <a:cs typeface="Times New Roman"/>
            </a:endParaRPr>
          </a:p>
          <a:p>
            <a:pPr marL="12700" marR="158750" algn="just">
              <a:lnSpc>
                <a:spcPct val="102099"/>
              </a:lnSpc>
              <a:spcBef>
                <a:spcPts val="680"/>
              </a:spcBef>
            </a:pPr>
            <a:r>
              <a:rPr sz="1200" b="1" spc="-5" dirty="0">
                <a:latin typeface="Times New Roman"/>
                <a:cs typeface="Times New Roman"/>
              </a:rPr>
              <a:t>Template </a:t>
            </a:r>
            <a:r>
              <a:rPr sz="1200" b="1" dirty="0">
                <a:latin typeface="Times New Roman"/>
                <a:cs typeface="Times New Roman"/>
              </a:rPr>
              <a:t>of a </a:t>
            </a:r>
            <a:r>
              <a:rPr sz="1200" b="1" spc="-5" dirty="0">
                <a:latin typeface="Times New Roman"/>
                <a:cs typeface="Times New Roman"/>
              </a:rPr>
              <a:t>Design </a:t>
            </a:r>
            <a:r>
              <a:rPr sz="1200" b="1" spc="-10" dirty="0">
                <a:latin typeface="Times New Roman"/>
                <a:cs typeface="Times New Roman"/>
              </a:rPr>
              <a:t>Document </a:t>
            </a:r>
            <a:r>
              <a:rPr sz="1200" b="1" dirty="0">
                <a:latin typeface="Times New Roman"/>
                <a:cs typeface="Times New Roman"/>
              </a:rPr>
              <a:t>as </a:t>
            </a:r>
            <a:r>
              <a:rPr sz="1200" b="1" spc="-5" dirty="0">
                <a:latin typeface="Times New Roman"/>
                <a:cs typeface="Times New Roman"/>
              </a:rPr>
              <a:t>per </a:t>
            </a:r>
            <a:r>
              <a:rPr sz="1200" b="1" dirty="0">
                <a:latin typeface="Times New Roman"/>
                <a:cs typeface="Times New Roman"/>
              </a:rPr>
              <a:t>“IEEE Std 1016-2009 </a:t>
            </a:r>
            <a:r>
              <a:rPr sz="1200" b="1" spc="-5" dirty="0">
                <a:latin typeface="Times New Roman"/>
                <a:cs typeface="Times New Roman"/>
              </a:rPr>
              <a:t>IEEE Standard </a:t>
            </a:r>
            <a:r>
              <a:rPr sz="1200" b="1" dirty="0">
                <a:latin typeface="Times New Roman"/>
                <a:cs typeface="Times New Roman"/>
              </a:rPr>
              <a:t>for  </a:t>
            </a:r>
            <a:r>
              <a:rPr sz="1200" b="1" spc="-5" dirty="0">
                <a:latin typeface="Times New Roman"/>
                <a:cs typeface="Times New Roman"/>
              </a:rPr>
              <a:t>Information Technology Systems Design Software Design Descriptions”.  Case </a:t>
            </a:r>
            <a:r>
              <a:rPr sz="1200" b="1" dirty="0">
                <a:latin typeface="Times New Roman"/>
                <a:cs typeface="Times New Roman"/>
              </a:rPr>
              <a:t>study: </a:t>
            </a:r>
            <a:r>
              <a:rPr sz="1200" b="1" spc="-5" dirty="0">
                <a:latin typeface="Times New Roman"/>
                <a:cs typeface="Times New Roman"/>
              </a:rPr>
              <a:t>The Arianne </a:t>
            </a:r>
            <a:r>
              <a:rPr sz="1200" b="1" dirty="0">
                <a:latin typeface="Times New Roman"/>
                <a:cs typeface="Times New Roman"/>
              </a:rPr>
              <a:t>5 </a:t>
            </a:r>
            <a:r>
              <a:rPr sz="1200" b="1" spc="-5" dirty="0">
                <a:latin typeface="Times New Roman"/>
                <a:cs typeface="Times New Roman"/>
              </a:rPr>
              <a:t>launcher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failure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Engineering</a:t>
            </a:r>
            <a:endParaRPr sz="1200" dirty="0">
              <a:latin typeface="Times New Roman"/>
              <a:cs typeface="Times New Roman"/>
            </a:endParaRPr>
          </a:p>
          <a:p>
            <a:pPr marL="12700" marR="161925" algn="just">
              <a:lnSpc>
                <a:spcPct val="103200"/>
              </a:lnSpc>
              <a:spcBef>
                <a:spcPts val="79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establishing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services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customer </a:t>
            </a:r>
            <a:r>
              <a:rPr sz="1200" dirty="0">
                <a:latin typeface="Times New Roman"/>
                <a:cs typeface="Times New Roman"/>
              </a:rPr>
              <a:t>requires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system 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constraints under </a:t>
            </a:r>
            <a:r>
              <a:rPr sz="1200" dirty="0">
                <a:latin typeface="Times New Roman"/>
                <a:cs typeface="Times New Roman"/>
              </a:rPr>
              <a:t>which it </a:t>
            </a:r>
            <a:r>
              <a:rPr sz="1200" spc="-5" dirty="0">
                <a:latin typeface="Times New Roman"/>
                <a:cs typeface="Times New Roman"/>
              </a:rPr>
              <a:t>operates and is </a:t>
            </a:r>
            <a:r>
              <a:rPr sz="1200" dirty="0">
                <a:latin typeface="Times New Roman"/>
                <a:cs typeface="Times New Roman"/>
              </a:rPr>
              <a:t>developed. The </a:t>
            </a:r>
            <a:r>
              <a:rPr sz="1200" spc="-5" dirty="0">
                <a:latin typeface="Times New Roman"/>
                <a:cs typeface="Times New Roman"/>
              </a:rPr>
              <a:t>requirements themselves </a:t>
            </a:r>
            <a:r>
              <a:rPr sz="1200" dirty="0">
                <a:latin typeface="Times New Roman"/>
                <a:cs typeface="Times New Roman"/>
              </a:rPr>
              <a:t>are the  </a:t>
            </a:r>
            <a:r>
              <a:rPr sz="1200" spc="-5" dirty="0">
                <a:latin typeface="Times New Roman"/>
                <a:cs typeface="Times New Roman"/>
              </a:rPr>
              <a:t>descriptions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services and constraints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generated </a:t>
            </a:r>
            <a:r>
              <a:rPr sz="1200" dirty="0">
                <a:latin typeface="Times New Roman"/>
                <a:cs typeface="Times New Roman"/>
              </a:rPr>
              <a:t>during the </a:t>
            </a:r>
            <a:r>
              <a:rPr sz="1200" spc="-5" dirty="0">
                <a:latin typeface="Times New Roman"/>
                <a:cs typeface="Times New Roman"/>
              </a:rPr>
              <a:t>requirements  engineering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lang="en-US" sz="1200" spc="-85" dirty="0" smtClean="0">
                <a:latin typeface="Times New Roman"/>
                <a:cs typeface="Times New Roman"/>
              </a:rPr>
              <a:t>process</a:t>
            </a:r>
            <a:r>
              <a:rPr sz="1200" dirty="0" smtClean="0">
                <a:latin typeface="Times New Roman"/>
                <a:cs typeface="Times New Roman"/>
              </a:rPr>
              <a:t>.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range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high-level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abstract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statement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  constraint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detailed mathematical functional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specification.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spc="-5" dirty="0">
                <a:latin typeface="Times New Roman"/>
                <a:cs typeface="Times New Roman"/>
              </a:rPr>
              <a:t>Types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requirement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User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requirements-</a:t>
            </a:r>
            <a:endParaRPr sz="1200" dirty="0">
              <a:latin typeface="Times New Roman"/>
              <a:cs typeface="Times New Roman"/>
            </a:endParaRPr>
          </a:p>
          <a:p>
            <a:pPr marL="469900" marR="161925">
              <a:lnSpc>
                <a:spcPts val="15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Statements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natural language </a:t>
            </a:r>
            <a:r>
              <a:rPr sz="1200" dirty="0">
                <a:latin typeface="Times New Roman"/>
                <a:cs typeface="Times New Roman"/>
              </a:rPr>
              <a:t>plus </a:t>
            </a:r>
            <a:r>
              <a:rPr sz="1200" spc="-5" dirty="0">
                <a:latin typeface="Times New Roman"/>
                <a:cs typeface="Times New Roman"/>
              </a:rPr>
              <a:t>diagrams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services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provides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  operational </a:t>
            </a:r>
            <a:r>
              <a:rPr sz="1200" dirty="0">
                <a:latin typeface="Times New Roman"/>
                <a:cs typeface="Times New Roman"/>
              </a:rPr>
              <a:t>constraints. Written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customers.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System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requirements-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structured document setting </a:t>
            </a:r>
            <a:r>
              <a:rPr sz="1200" dirty="0">
                <a:latin typeface="Times New Roman"/>
                <a:cs typeface="Times New Roman"/>
              </a:rPr>
              <a:t>out </a:t>
            </a:r>
            <a:r>
              <a:rPr sz="1200" spc="-5" dirty="0">
                <a:latin typeface="Times New Roman"/>
                <a:cs typeface="Times New Roman"/>
              </a:rPr>
              <a:t>detailed descriptions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system’s</a:t>
            </a:r>
            <a:r>
              <a:rPr sz="1200" spc="2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functions,</a:t>
            </a:r>
            <a:endParaRPr sz="1200" dirty="0">
              <a:latin typeface="Times New Roman"/>
              <a:cs typeface="Times New Roman"/>
            </a:endParaRPr>
          </a:p>
          <a:p>
            <a:pPr marL="469900" marR="164465">
              <a:lnSpc>
                <a:spcPct val="1092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services and operational constraints. Defines </a:t>
            </a:r>
            <a:r>
              <a:rPr sz="1200" dirty="0">
                <a:latin typeface="Times New Roman"/>
                <a:cs typeface="Times New Roman"/>
              </a:rPr>
              <a:t>what should be </a:t>
            </a:r>
            <a:r>
              <a:rPr sz="1200" spc="-5" dirty="0">
                <a:latin typeface="Times New Roman"/>
                <a:cs typeface="Times New Roman"/>
              </a:rPr>
              <a:t>implemented so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5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contract </a:t>
            </a:r>
            <a:r>
              <a:rPr sz="1200" dirty="0">
                <a:latin typeface="Times New Roman"/>
                <a:cs typeface="Times New Roman"/>
              </a:rPr>
              <a:t>between </a:t>
            </a:r>
            <a:r>
              <a:rPr sz="1200" spc="-5" dirty="0">
                <a:latin typeface="Times New Roman"/>
                <a:cs typeface="Times New Roman"/>
              </a:rPr>
              <a:t>client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contractor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200" b="1" spc="-5" dirty="0">
                <a:latin typeface="Times New Roman"/>
                <a:cs typeface="Times New Roman"/>
              </a:rPr>
              <a:t>Readers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different types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specification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7807451"/>
            <a:ext cx="5681472" cy="206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</a:t>
            </a:fld>
            <a:endParaRPr spc="-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0" y="944879"/>
            <a:ext cx="6219825" cy="7478395"/>
            <a:chOff x="800100" y="944879"/>
            <a:chExt cx="6219825" cy="7478395"/>
          </a:xfrm>
        </p:grpSpPr>
        <p:sp>
          <p:nvSpPr>
            <p:cNvPr id="3" name="object 3"/>
            <p:cNvSpPr/>
            <p:nvPr/>
          </p:nvSpPr>
          <p:spPr>
            <a:xfrm>
              <a:off x="800100" y="944879"/>
              <a:ext cx="5955792" cy="36819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5900" y="5033771"/>
              <a:ext cx="5533644" cy="33893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9635" y="8501633"/>
            <a:ext cx="2259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Users </a:t>
            </a:r>
            <a:r>
              <a:rPr sz="1200" b="1" dirty="0">
                <a:latin typeface="Times New Roman"/>
                <a:cs typeface="Times New Roman"/>
              </a:rPr>
              <a:t>of a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document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10</a:t>
            </a:fld>
            <a:endParaRPr spc="-2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9554" y="2869268"/>
            <a:ext cx="5264824" cy="2272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7650" y="5410471"/>
            <a:ext cx="5276731" cy="4026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6139" y="1045008"/>
            <a:ext cx="603777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Carlito"/>
                <a:cs typeface="Carlito"/>
              </a:rPr>
              <a:t>Considering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situation </a:t>
            </a:r>
            <a:r>
              <a:rPr sz="2400" dirty="0">
                <a:latin typeface="Carlito"/>
                <a:cs typeface="Carlito"/>
              </a:rPr>
              <a:t>in which the </a:t>
            </a:r>
            <a:r>
              <a:rPr sz="2400" spc="-5" dirty="0">
                <a:latin typeface="Carlito"/>
                <a:cs typeface="Carlito"/>
              </a:rPr>
              <a:t>homeowner uses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control </a:t>
            </a:r>
            <a:r>
              <a:rPr sz="2400" spc="-5" dirty="0">
                <a:latin typeface="Carlito"/>
                <a:cs typeface="Carlito"/>
              </a:rPr>
              <a:t>panel,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basic use case </a:t>
            </a:r>
            <a:r>
              <a:rPr sz="2400" spc="-20" dirty="0">
                <a:latin typeface="Carlito"/>
                <a:cs typeface="Carlito"/>
              </a:rPr>
              <a:t>for system </a:t>
            </a:r>
            <a:r>
              <a:rPr sz="2400" spc="-10" dirty="0">
                <a:latin typeface="Carlito"/>
                <a:cs typeface="Carlito"/>
              </a:rPr>
              <a:t>activation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follows: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698912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125257"/>
            <a:ext cx="451730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rlito"/>
                <a:cs typeface="Carlito"/>
              </a:rPr>
              <a:t>Template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detailed </a:t>
            </a:r>
            <a:r>
              <a:rPr sz="2800" spc="-5" dirty="0">
                <a:latin typeface="Carlito"/>
                <a:cs typeface="Carlito"/>
              </a:rPr>
              <a:t>descriptions of </a:t>
            </a:r>
            <a:r>
              <a:rPr sz="2800" spc="-10" dirty="0">
                <a:latin typeface="Carlito"/>
                <a:cs typeface="Carlito"/>
              </a:rPr>
              <a:t>use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cases: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5448" y="3158185"/>
            <a:ext cx="5288641" cy="4190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8015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4996" y="123654"/>
            <a:ext cx="2759594" cy="1045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62419" y="10086931"/>
            <a:ext cx="51573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Lakshmi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M</a:t>
            </a:r>
            <a:r>
              <a:rPr sz="1200" spc="-8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B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741879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8464" y="430389"/>
            <a:ext cx="6850128" cy="9378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258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020" y="665882"/>
            <a:ext cx="4477226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280" dirty="0"/>
              <a:t>Design</a:t>
            </a:r>
            <a:r>
              <a:rPr sz="6600" spc="-270" dirty="0"/>
              <a:t> </a:t>
            </a:r>
            <a:r>
              <a:rPr sz="6600" spc="595" dirty="0"/>
              <a:t>concepts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584549" y="2864284"/>
            <a:ext cx="6412230" cy="5439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306705" indent="-2286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Software </a:t>
            </a:r>
            <a:r>
              <a:rPr sz="2800" spc="-5" dirty="0">
                <a:latin typeface="Carlito"/>
                <a:cs typeface="Carlito"/>
              </a:rPr>
              <a:t>design </a:t>
            </a:r>
            <a:r>
              <a:rPr sz="2800" spc="-10" dirty="0">
                <a:latin typeface="Carlito"/>
                <a:cs typeface="Carlito"/>
              </a:rPr>
              <a:t>encompasses </a:t>
            </a: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spc="-10" dirty="0">
                <a:latin typeface="Carlito"/>
                <a:cs typeface="Carlito"/>
              </a:rPr>
              <a:t>set </a:t>
            </a:r>
            <a:r>
              <a:rPr sz="2800" b="1" spc="-5" dirty="0">
                <a:latin typeface="Carlito"/>
                <a:cs typeface="Carlito"/>
              </a:rPr>
              <a:t>of </a:t>
            </a:r>
            <a:r>
              <a:rPr sz="2800" b="1" spc="-10" dirty="0">
                <a:latin typeface="Carlito"/>
                <a:cs typeface="Carlito"/>
              </a:rPr>
              <a:t>principles</a:t>
            </a:r>
            <a:r>
              <a:rPr sz="2800" spc="-10" dirty="0">
                <a:latin typeface="Carlito"/>
                <a:cs typeface="Carlito"/>
              </a:rPr>
              <a:t>, </a:t>
            </a:r>
            <a:r>
              <a:rPr sz="2800" b="1" spc="-10" dirty="0">
                <a:latin typeface="Carlito"/>
                <a:cs typeface="Carlito"/>
              </a:rPr>
              <a:t>concepts,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b="1" spc="-10" dirty="0">
                <a:latin typeface="Carlito"/>
                <a:cs typeface="Carlito"/>
              </a:rPr>
              <a:t>practices</a:t>
            </a:r>
            <a:r>
              <a:rPr sz="2800" spc="-10" dirty="0">
                <a:latin typeface="Carlito"/>
                <a:cs typeface="Carlito"/>
              </a:rPr>
              <a:t> that </a:t>
            </a:r>
            <a:r>
              <a:rPr sz="2800" spc="-5" dirty="0">
                <a:latin typeface="Carlito"/>
                <a:cs typeface="Carlito"/>
              </a:rPr>
              <a:t>lead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spc="-10" dirty="0">
                <a:latin typeface="Carlito"/>
                <a:cs typeface="Carlito"/>
              </a:rPr>
              <a:t>development </a:t>
            </a:r>
            <a:r>
              <a:rPr sz="2800" b="1" spc="-5" dirty="0">
                <a:latin typeface="Carlito"/>
                <a:cs typeface="Carlito"/>
              </a:rPr>
              <a:t>of a </a:t>
            </a:r>
            <a:r>
              <a:rPr sz="2800" b="1" spc="-15" dirty="0">
                <a:latin typeface="Carlito"/>
                <a:cs typeface="Carlito"/>
              </a:rPr>
              <a:t>high-quality </a:t>
            </a:r>
            <a:r>
              <a:rPr sz="2800" b="1" spc="-30" dirty="0">
                <a:latin typeface="Carlito"/>
                <a:cs typeface="Carlito"/>
              </a:rPr>
              <a:t>system </a:t>
            </a:r>
            <a:r>
              <a:rPr sz="2800" b="1" spc="-10" dirty="0">
                <a:latin typeface="Carlito"/>
                <a:cs typeface="Carlito"/>
              </a:rPr>
              <a:t>or  </a:t>
            </a:r>
            <a:r>
              <a:rPr sz="2800" b="1" spc="-15" dirty="0">
                <a:latin typeface="Carlito"/>
                <a:cs typeface="Carlito"/>
              </a:rPr>
              <a:t>product.</a:t>
            </a:r>
            <a:endParaRPr sz="2800" b="1" dirty="0">
              <a:latin typeface="Carlito"/>
              <a:cs typeface="Carlito"/>
            </a:endParaRPr>
          </a:p>
          <a:p>
            <a:pPr marL="241300" marR="692785" indent="-2286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goal </a:t>
            </a:r>
            <a:r>
              <a:rPr sz="2800" spc="-5" dirty="0">
                <a:latin typeface="Carlito"/>
                <a:cs typeface="Carlito"/>
              </a:rPr>
              <a:t>of design is </a:t>
            </a:r>
            <a:r>
              <a:rPr sz="2800" spc="-15" dirty="0">
                <a:latin typeface="Carlito"/>
                <a:cs typeface="Carlito"/>
              </a:rPr>
              <a:t>to produce </a:t>
            </a:r>
            <a:r>
              <a:rPr sz="2800" spc="-5" dirty="0">
                <a:latin typeface="Carlito"/>
                <a:cs typeface="Carlito"/>
              </a:rPr>
              <a:t>a model or </a:t>
            </a:r>
            <a:r>
              <a:rPr sz="2800" spc="-15" dirty="0">
                <a:latin typeface="Carlito"/>
                <a:cs typeface="Carlito"/>
              </a:rPr>
              <a:t>representation </a:t>
            </a:r>
            <a:r>
              <a:rPr sz="2800" spc="-10" dirty="0">
                <a:latin typeface="Carlito"/>
                <a:cs typeface="Carlito"/>
              </a:rPr>
              <a:t>that  </a:t>
            </a:r>
            <a:r>
              <a:rPr sz="2800" spc="-15" dirty="0">
                <a:latin typeface="Carlito"/>
                <a:cs typeface="Carlito"/>
              </a:rPr>
              <a:t>exhibits </a:t>
            </a:r>
            <a:r>
              <a:rPr sz="2800" spc="-10" dirty="0">
                <a:latin typeface="Carlito"/>
                <a:cs typeface="Carlito"/>
              </a:rPr>
              <a:t>firmness, </a:t>
            </a:r>
            <a:r>
              <a:rPr sz="2800" spc="-30" dirty="0">
                <a:latin typeface="Carlito"/>
                <a:cs typeface="Carlito"/>
              </a:rPr>
              <a:t>commodity,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delight.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changes </a:t>
            </a:r>
            <a:r>
              <a:rPr sz="2800" spc="-10" dirty="0">
                <a:latin typeface="Carlito"/>
                <a:cs typeface="Carlito"/>
              </a:rPr>
              <a:t>continually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new </a:t>
            </a:r>
            <a:r>
              <a:rPr sz="2800" spc="-5" dirty="0">
                <a:latin typeface="Carlito"/>
                <a:cs typeface="Carlito"/>
              </a:rPr>
              <a:t>methods, </a:t>
            </a:r>
            <a:r>
              <a:rPr sz="2800" spc="-15" dirty="0">
                <a:latin typeface="Carlito"/>
                <a:cs typeface="Carlito"/>
              </a:rPr>
              <a:t>better </a:t>
            </a:r>
            <a:r>
              <a:rPr sz="2800" spc="-10" dirty="0">
                <a:latin typeface="Carlito"/>
                <a:cs typeface="Carlito"/>
              </a:rPr>
              <a:t>analysis,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broader  understanding</a:t>
            </a:r>
            <a:r>
              <a:rPr sz="2800" spc="6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evolve.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060133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Lakshmi </a:t>
            </a:r>
            <a:r>
              <a:rPr dirty="0"/>
              <a:t>M</a:t>
            </a:r>
            <a:r>
              <a:rPr spc="-70" dirty="0"/>
              <a:t> </a:t>
            </a:r>
            <a:r>
              <a:rPr dirty="0"/>
              <a:t>B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254" y="501819"/>
            <a:ext cx="5313974" cy="255262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914400" marR="5080" indent="-902335">
              <a:lnSpc>
                <a:spcPts val="4750"/>
              </a:lnSpc>
              <a:spcBef>
                <a:spcPts val="705"/>
              </a:spcBef>
            </a:pPr>
            <a:r>
              <a:rPr sz="4400" spc="-340" dirty="0"/>
              <a:t>DESIGN </a:t>
            </a:r>
            <a:r>
              <a:rPr sz="4400" spc="-260" dirty="0"/>
              <a:t>WITHIN </a:t>
            </a:r>
            <a:r>
              <a:rPr sz="4400" spc="-250" dirty="0"/>
              <a:t>THE </a:t>
            </a:r>
            <a:r>
              <a:rPr sz="4400" spc="-315" dirty="0"/>
              <a:t>CONTEXT </a:t>
            </a:r>
            <a:r>
              <a:rPr sz="4400" spc="-475" dirty="0"/>
              <a:t>OF  </a:t>
            </a:r>
            <a:r>
              <a:rPr sz="4400" spc="-305" dirty="0"/>
              <a:t>SOFTWARE</a:t>
            </a:r>
            <a:r>
              <a:rPr sz="4400" spc="-130" dirty="0"/>
              <a:t> </a:t>
            </a:r>
            <a:r>
              <a:rPr sz="4400" spc="-295" dirty="0"/>
              <a:t>ENGINEERING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4548" y="2864284"/>
            <a:ext cx="6527197" cy="444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Beginning once </a:t>
            </a:r>
            <a:r>
              <a:rPr sz="2800" b="1" spc="-15" dirty="0">
                <a:latin typeface="Carlito"/>
                <a:cs typeface="Carlito"/>
              </a:rPr>
              <a:t>software </a:t>
            </a:r>
            <a:r>
              <a:rPr sz="2800" b="1" spc="-10" dirty="0">
                <a:latin typeface="Carlito"/>
                <a:cs typeface="Carlito"/>
              </a:rPr>
              <a:t>requirements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b="1" spc="-5" dirty="0">
                <a:latin typeface="Carlito"/>
                <a:cs typeface="Carlito"/>
              </a:rPr>
              <a:t>been </a:t>
            </a:r>
            <a:r>
              <a:rPr sz="2800" b="1" spc="-15" dirty="0">
                <a:latin typeface="Carlito"/>
                <a:cs typeface="Carlito"/>
              </a:rPr>
              <a:t>analyzed </a:t>
            </a:r>
            <a:r>
              <a:rPr sz="2800" b="1" spc="-5" dirty="0">
                <a:latin typeface="Carlito"/>
                <a:cs typeface="Carlito"/>
              </a:rPr>
              <a:t>and  modeled</a:t>
            </a:r>
            <a:r>
              <a:rPr sz="2800" spc="-5" dirty="0">
                <a:latin typeface="Carlito"/>
                <a:cs typeface="Carlito"/>
              </a:rPr>
              <a:t>, </a:t>
            </a:r>
            <a:r>
              <a:rPr sz="2800" b="1" spc="-15" dirty="0">
                <a:latin typeface="Carlito"/>
                <a:cs typeface="Carlito"/>
              </a:rPr>
              <a:t>software </a:t>
            </a:r>
            <a:r>
              <a:rPr sz="2800" b="1" spc="-10" dirty="0">
                <a:latin typeface="Carlito"/>
                <a:cs typeface="Carlito"/>
              </a:rPr>
              <a:t>design </a:t>
            </a:r>
            <a:r>
              <a:rPr sz="2800" spc="-5" dirty="0">
                <a:latin typeface="Carlito"/>
                <a:cs typeface="Carlito"/>
              </a:rPr>
              <a:t>is the </a:t>
            </a:r>
            <a:r>
              <a:rPr sz="2800" spc="-15" dirty="0">
                <a:latin typeface="Carlito"/>
                <a:cs typeface="Carlito"/>
              </a:rPr>
              <a:t>last software </a:t>
            </a:r>
            <a:r>
              <a:rPr sz="2800" spc="-5" dirty="0">
                <a:latin typeface="Carlito"/>
                <a:cs typeface="Carlito"/>
              </a:rPr>
              <a:t>engineering action  within the modeling activity and </a:t>
            </a:r>
            <a:r>
              <a:rPr sz="2800" b="1" spc="-10" dirty="0">
                <a:latin typeface="Carlito"/>
                <a:cs typeface="Carlito"/>
              </a:rPr>
              <a:t>sets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stage for </a:t>
            </a:r>
            <a:r>
              <a:rPr sz="2800" b="1" spc="-10" dirty="0">
                <a:latin typeface="Carlito"/>
                <a:cs typeface="Carlito"/>
              </a:rPr>
              <a:t>construction (code  </a:t>
            </a:r>
            <a:r>
              <a:rPr sz="2800" b="1" spc="-15" dirty="0">
                <a:latin typeface="Carlito"/>
                <a:cs typeface="Carlito"/>
              </a:rPr>
              <a:t>generation </a:t>
            </a:r>
            <a:r>
              <a:rPr sz="2800" b="1" spc="-5" dirty="0">
                <a:latin typeface="Carlito"/>
                <a:cs typeface="Carlito"/>
              </a:rPr>
              <a:t>and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testing).</a:t>
            </a:r>
            <a:endParaRPr sz="2800" b="1" dirty="0">
              <a:latin typeface="Carlito"/>
              <a:cs typeface="Carlito"/>
            </a:endParaRPr>
          </a:p>
          <a:p>
            <a:pPr marL="241300" marR="443230" indent="-22860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flow of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10" dirty="0">
                <a:latin typeface="Carlito"/>
                <a:cs typeface="Carlito"/>
              </a:rPr>
              <a:t>during </a:t>
            </a:r>
            <a:r>
              <a:rPr sz="2800" spc="-15" dirty="0">
                <a:latin typeface="Carlito"/>
                <a:cs typeface="Carlito"/>
              </a:rPr>
              <a:t>software </a:t>
            </a:r>
            <a:r>
              <a:rPr sz="2800" spc="-10" dirty="0">
                <a:latin typeface="Carlito"/>
                <a:cs typeface="Carlito"/>
              </a:rPr>
              <a:t>design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illustrated </a:t>
            </a:r>
            <a:r>
              <a:rPr sz="2800" spc="-5" dirty="0">
                <a:latin typeface="Carlito"/>
                <a:cs typeface="Carlito"/>
              </a:rPr>
              <a:t>in the  </a:t>
            </a:r>
            <a:r>
              <a:rPr sz="2800" spc="-15" dirty="0">
                <a:latin typeface="Carlito"/>
                <a:cs typeface="Carlito"/>
              </a:rPr>
              <a:t>figure.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670275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453" y="595618"/>
            <a:ext cx="7037430" cy="9510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57228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079685"/>
            <a:ext cx="6595610" cy="8287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62890" indent="-228600">
              <a:lnSpc>
                <a:spcPct val="998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Data/Class Design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rlito"/>
                <a:cs typeface="Carlito"/>
              </a:rPr>
              <a:t>transforms </a:t>
            </a:r>
            <a:r>
              <a:rPr sz="2800" b="1" spc="-5" dirty="0">
                <a:latin typeface="Carlito"/>
                <a:cs typeface="Carlito"/>
              </a:rPr>
              <a:t>class models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b="1" spc="-10" dirty="0">
                <a:latin typeface="Carlito"/>
                <a:cs typeface="Carlito"/>
              </a:rPr>
              <a:t>design </a:t>
            </a:r>
            <a:r>
              <a:rPr sz="2800" b="1" spc="-5" dirty="0">
                <a:latin typeface="Carlito"/>
                <a:cs typeface="Carlito"/>
              </a:rPr>
              <a:t>class  </a:t>
            </a:r>
            <a:r>
              <a:rPr sz="2800" b="1" spc="-15" dirty="0">
                <a:latin typeface="Carlito"/>
                <a:cs typeface="Carlito"/>
              </a:rPr>
              <a:t>realizations </a:t>
            </a:r>
            <a:r>
              <a:rPr sz="2800" spc="-5" dirty="0">
                <a:latin typeface="Carlito"/>
                <a:cs typeface="Carlito"/>
              </a:rPr>
              <a:t>and the </a:t>
            </a:r>
            <a:r>
              <a:rPr sz="2800" b="1" spc="-10" dirty="0">
                <a:latin typeface="Carlito"/>
                <a:cs typeface="Carlito"/>
              </a:rPr>
              <a:t>requisite </a:t>
            </a:r>
            <a:r>
              <a:rPr sz="2800" b="1" spc="-20" dirty="0">
                <a:latin typeface="Carlito"/>
                <a:cs typeface="Carlito"/>
              </a:rPr>
              <a:t>data </a:t>
            </a:r>
            <a:r>
              <a:rPr sz="2800" b="1" spc="-10" dirty="0">
                <a:latin typeface="Carlito"/>
                <a:cs typeface="Carlito"/>
              </a:rPr>
              <a:t>structures </a:t>
            </a:r>
            <a:r>
              <a:rPr sz="2800" b="1" spc="-15" dirty="0">
                <a:latin typeface="Carlito"/>
                <a:cs typeface="Carlito"/>
              </a:rPr>
              <a:t>required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implement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software. </a:t>
            </a:r>
            <a:r>
              <a:rPr sz="2800" spc="-5" dirty="0">
                <a:latin typeface="Carlito"/>
                <a:cs typeface="Carlito"/>
              </a:rPr>
              <a:t>The objects and </a:t>
            </a:r>
            <a:r>
              <a:rPr sz="2800" spc="-10" dirty="0">
                <a:latin typeface="Carlito"/>
                <a:cs typeface="Carlito"/>
              </a:rPr>
              <a:t>relationships </a:t>
            </a:r>
            <a:r>
              <a:rPr sz="2800" spc="-15" dirty="0">
                <a:latin typeface="Carlito"/>
                <a:cs typeface="Carlito"/>
              </a:rPr>
              <a:t>provide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basis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design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activity.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999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Architectural </a:t>
            </a:r>
            <a:r>
              <a:rPr sz="2800" b="1" spc="-10" dirty="0">
                <a:latin typeface="Carlito"/>
                <a:cs typeface="Carlito"/>
              </a:rPr>
              <a:t>Design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rlito"/>
                <a:cs typeface="Carlito"/>
              </a:rPr>
              <a:t>defines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relationship </a:t>
            </a:r>
            <a:r>
              <a:rPr sz="2800" b="1" spc="-10" dirty="0">
                <a:latin typeface="Carlito"/>
                <a:cs typeface="Carlito"/>
              </a:rPr>
              <a:t>between </a:t>
            </a:r>
            <a:r>
              <a:rPr sz="2800" b="1" spc="-5" dirty="0">
                <a:latin typeface="Carlito"/>
                <a:cs typeface="Carlito"/>
              </a:rPr>
              <a:t>major  </a:t>
            </a:r>
            <a:r>
              <a:rPr sz="2800" b="1" spc="-15" dirty="0">
                <a:latin typeface="Carlito"/>
                <a:cs typeface="Carlito"/>
              </a:rPr>
              <a:t>structural </a:t>
            </a:r>
            <a:r>
              <a:rPr sz="2800" b="1" spc="-5" dirty="0">
                <a:latin typeface="Carlito"/>
                <a:cs typeface="Carlito"/>
              </a:rPr>
              <a:t>elements of the </a:t>
            </a:r>
            <a:r>
              <a:rPr sz="2800" b="1" spc="-10" dirty="0">
                <a:latin typeface="Carlito"/>
                <a:cs typeface="Carlito"/>
              </a:rPr>
              <a:t>software,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architectural </a:t>
            </a:r>
            <a:r>
              <a:rPr sz="2800" spc="-10" dirty="0">
                <a:latin typeface="Carlito"/>
                <a:cs typeface="Carlito"/>
              </a:rPr>
              <a:t>styles</a:t>
            </a:r>
            <a:r>
              <a:rPr sz="2800" b="1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patterns </a:t>
            </a:r>
            <a:r>
              <a:rPr sz="2800" spc="-10" dirty="0">
                <a:latin typeface="Carlito"/>
                <a:cs typeface="Carlito"/>
              </a:rPr>
              <a:t>that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used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achieve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requirements </a:t>
            </a:r>
            <a:r>
              <a:rPr sz="2800" spc="-10" dirty="0">
                <a:latin typeface="Carlito"/>
                <a:cs typeface="Carlito"/>
              </a:rPr>
              <a:t>defined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25" dirty="0">
                <a:latin typeface="Carlito"/>
                <a:cs typeface="Carlito"/>
              </a:rPr>
              <a:t>system,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spc="-20" dirty="0">
                <a:latin typeface="Carlito"/>
                <a:cs typeface="Carlito"/>
              </a:rPr>
              <a:t>constraints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0" dirty="0">
                <a:latin typeface="Carlito"/>
                <a:cs typeface="Carlito"/>
              </a:rPr>
              <a:t>affect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way </a:t>
            </a:r>
            <a:r>
              <a:rPr sz="2800" spc="-5" dirty="0">
                <a:latin typeface="Carlito"/>
                <a:cs typeface="Carlito"/>
              </a:rPr>
              <a:t>in which </a:t>
            </a:r>
            <a:r>
              <a:rPr sz="2800" spc="-10" dirty="0">
                <a:latin typeface="Carlito"/>
                <a:cs typeface="Carlito"/>
              </a:rPr>
              <a:t>architecture  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implemented.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architectural </a:t>
            </a:r>
            <a:r>
              <a:rPr sz="2800" b="1" spc="-10" dirty="0">
                <a:latin typeface="Carlito"/>
                <a:cs typeface="Carlito"/>
              </a:rPr>
              <a:t>design </a:t>
            </a:r>
            <a:r>
              <a:rPr sz="2800" b="1" spc="-20" dirty="0">
                <a:latin typeface="Carlito"/>
                <a:cs typeface="Carlito"/>
              </a:rPr>
              <a:t>representation—the  </a:t>
            </a:r>
            <a:r>
              <a:rPr sz="2800" b="1" spc="-15" dirty="0">
                <a:latin typeface="Carlito"/>
                <a:cs typeface="Carlito"/>
              </a:rPr>
              <a:t>framework </a:t>
            </a:r>
            <a:r>
              <a:rPr sz="2800" b="1" spc="-5" dirty="0">
                <a:latin typeface="Carlito"/>
                <a:cs typeface="Carlito"/>
              </a:rPr>
              <a:t>of a </a:t>
            </a:r>
            <a:r>
              <a:rPr sz="2800" b="1" spc="-15" dirty="0">
                <a:latin typeface="Carlito"/>
                <a:cs typeface="Carlito"/>
              </a:rPr>
              <a:t>computer-based </a:t>
            </a:r>
            <a:r>
              <a:rPr sz="2800" b="1" spc="-20" dirty="0">
                <a:latin typeface="Carlito"/>
                <a:cs typeface="Carlito"/>
              </a:rPr>
              <a:t>system</a:t>
            </a:r>
            <a:r>
              <a:rPr sz="2800" spc="-20" dirty="0">
                <a:latin typeface="Carlito"/>
                <a:cs typeface="Carlito"/>
              </a:rPr>
              <a:t>—is </a:t>
            </a:r>
            <a:r>
              <a:rPr sz="2800" spc="-15" dirty="0">
                <a:latin typeface="Carlito"/>
                <a:cs typeface="Carlito"/>
              </a:rPr>
              <a:t>derived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requirements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model.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121453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8" y="1393939"/>
            <a:ext cx="6536103" cy="789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Interface </a:t>
            </a:r>
            <a:r>
              <a:rPr sz="2800" b="1" spc="-10" dirty="0">
                <a:latin typeface="Carlito"/>
                <a:cs typeface="Carlito"/>
              </a:rPr>
              <a:t>Design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rlito"/>
                <a:cs typeface="Carlito"/>
              </a:rPr>
              <a:t>describes </a:t>
            </a:r>
            <a:r>
              <a:rPr sz="2800" spc="-15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software communicates </a:t>
            </a:r>
            <a:r>
              <a:rPr lang="en-US" sz="2800" spc="-15" dirty="0" smtClean="0">
                <a:latin typeface="Carlito"/>
                <a:cs typeface="Carlito"/>
              </a:rPr>
              <a:t> with </a:t>
            </a:r>
            <a:r>
              <a:rPr sz="2800" spc="-25" dirty="0" smtClean="0">
                <a:latin typeface="Carlito"/>
                <a:cs typeface="Carlito"/>
              </a:rPr>
              <a:t>systems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5" dirty="0">
                <a:latin typeface="Carlito"/>
                <a:cs typeface="Carlito"/>
              </a:rPr>
              <a:t>interoperate </a:t>
            </a:r>
            <a:r>
              <a:rPr sz="2800" spc="-5" dirty="0">
                <a:latin typeface="Carlito"/>
                <a:cs typeface="Carlito"/>
              </a:rPr>
              <a:t>with it, and with </a:t>
            </a:r>
            <a:r>
              <a:rPr sz="2800" spc="-10" dirty="0">
                <a:latin typeface="Carlito"/>
                <a:cs typeface="Carlito"/>
              </a:rPr>
              <a:t>humans </a:t>
            </a:r>
            <a:r>
              <a:rPr sz="2800" spc="-5" dirty="0">
                <a:latin typeface="Carlito"/>
                <a:cs typeface="Carlito"/>
              </a:rPr>
              <a:t>who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it. An  </a:t>
            </a:r>
            <a:r>
              <a:rPr sz="2800" spc="-15" dirty="0">
                <a:latin typeface="Carlito"/>
                <a:cs typeface="Carlito"/>
              </a:rPr>
              <a:t>interface </a:t>
            </a:r>
            <a:r>
              <a:rPr sz="2800" spc="-5" dirty="0">
                <a:latin typeface="Carlito"/>
                <a:cs typeface="Carlito"/>
              </a:rPr>
              <a:t>implies a </a:t>
            </a:r>
            <a:r>
              <a:rPr sz="2800" spc="-10" dirty="0">
                <a:latin typeface="Carlito"/>
                <a:cs typeface="Carlito"/>
              </a:rPr>
              <a:t>flow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dirty="0">
                <a:latin typeface="Carlito"/>
                <a:cs typeface="Carlito"/>
              </a:rPr>
              <a:t>(e.g.,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10" dirty="0">
                <a:latin typeface="Carlito"/>
                <a:cs typeface="Carlito"/>
              </a:rPr>
              <a:t>and/or </a:t>
            </a:r>
            <a:r>
              <a:rPr sz="2800" spc="-15" dirty="0">
                <a:latin typeface="Carlito"/>
                <a:cs typeface="Carlito"/>
              </a:rPr>
              <a:t>control) </a:t>
            </a:r>
            <a:r>
              <a:rPr sz="2800" spc="-5" dirty="0">
                <a:latin typeface="Carlito"/>
                <a:cs typeface="Carlito"/>
              </a:rPr>
              <a:t>and  a specific type of </a:t>
            </a:r>
            <a:r>
              <a:rPr sz="2800" spc="-40" dirty="0">
                <a:latin typeface="Carlito"/>
                <a:cs typeface="Carlito"/>
              </a:rPr>
              <a:t>behavior. </a:t>
            </a:r>
            <a:r>
              <a:rPr sz="2800" spc="-20" dirty="0">
                <a:latin typeface="Carlito"/>
                <a:cs typeface="Carlito"/>
              </a:rPr>
              <a:t>Therefore</a:t>
            </a:r>
            <a:r>
              <a:rPr sz="2800" b="1" spc="-20" dirty="0">
                <a:latin typeface="Carlito"/>
                <a:cs typeface="Carlito"/>
              </a:rPr>
              <a:t>, </a:t>
            </a:r>
            <a:r>
              <a:rPr sz="2800" b="1" spc="-10" dirty="0">
                <a:latin typeface="Carlito"/>
                <a:cs typeface="Carlito"/>
              </a:rPr>
              <a:t>usage </a:t>
            </a:r>
            <a:r>
              <a:rPr sz="2800" b="1" spc="-5" dirty="0">
                <a:latin typeface="Carlito"/>
                <a:cs typeface="Carlito"/>
              </a:rPr>
              <a:t>scenarios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b="1" spc="-15" dirty="0">
                <a:latin typeface="Carlito"/>
                <a:cs typeface="Carlito"/>
              </a:rPr>
              <a:t>behavioral  </a:t>
            </a:r>
            <a:r>
              <a:rPr sz="2800" b="1" spc="-5" dirty="0">
                <a:latin typeface="Carlito"/>
                <a:cs typeface="Carlito"/>
              </a:rPr>
              <a:t>models </a:t>
            </a:r>
            <a:r>
              <a:rPr sz="2800" spc="-15" dirty="0">
                <a:latin typeface="Carlito"/>
                <a:cs typeface="Carlito"/>
              </a:rPr>
              <a:t>provide </a:t>
            </a:r>
            <a:r>
              <a:rPr sz="2800" spc="-5" dirty="0">
                <a:latin typeface="Carlito"/>
                <a:cs typeface="Carlito"/>
              </a:rPr>
              <a:t>much of the </a:t>
            </a:r>
            <a:r>
              <a:rPr sz="2800" spc="-15" dirty="0">
                <a:latin typeface="Carlito"/>
                <a:cs typeface="Carlito"/>
              </a:rPr>
              <a:t>information required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interface  </a:t>
            </a:r>
            <a:r>
              <a:rPr sz="2800" spc="-10" dirty="0">
                <a:latin typeface="Carlito"/>
                <a:cs typeface="Carlito"/>
              </a:rPr>
              <a:t>design.</a:t>
            </a:r>
            <a:endParaRPr sz="2800" dirty="0">
              <a:latin typeface="Carlito"/>
              <a:cs typeface="Carlito"/>
            </a:endParaRPr>
          </a:p>
          <a:p>
            <a:pPr marL="241300" marR="114300" indent="-228600">
              <a:lnSpc>
                <a:spcPct val="998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rlito"/>
                <a:cs typeface="Carlito"/>
              </a:rPr>
              <a:t>Component-Level Design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rlito"/>
                <a:cs typeface="Carlito"/>
              </a:rPr>
              <a:t>transforms </a:t>
            </a:r>
            <a:r>
              <a:rPr sz="2800" b="1" spc="-15" dirty="0">
                <a:latin typeface="Carlito"/>
                <a:cs typeface="Carlito"/>
              </a:rPr>
              <a:t>structural </a:t>
            </a:r>
            <a:r>
              <a:rPr sz="2800" b="1" spc="-10" dirty="0">
                <a:latin typeface="Carlito"/>
                <a:cs typeface="Carlito"/>
              </a:rPr>
              <a:t>elements </a:t>
            </a:r>
            <a:r>
              <a:rPr lang="en-US" sz="2800" b="1" spc="-10" dirty="0" smtClean="0">
                <a:latin typeface="Carlito"/>
                <a:cs typeface="Carlito"/>
              </a:rPr>
              <a:t>of the software </a:t>
            </a:r>
            <a:r>
              <a:rPr sz="2800" b="1" spc="-10" dirty="0" smtClean="0">
                <a:latin typeface="Carlito"/>
                <a:cs typeface="Carlito"/>
              </a:rPr>
              <a:t>architecture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procedural </a:t>
            </a:r>
            <a:r>
              <a:rPr sz="2800" b="1" spc="-5" dirty="0">
                <a:latin typeface="Carlito"/>
                <a:cs typeface="Carlito"/>
              </a:rPr>
              <a:t>description</a:t>
            </a:r>
            <a:r>
              <a:rPr sz="2800" spc="-5" dirty="0">
                <a:latin typeface="Carlito"/>
                <a:cs typeface="Carlito"/>
              </a:rPr>
              <a:t> of </a:t>
            </a:r>
            <a:r>
              <a:rPr sz="2800" spc="-15" dirty="0">
                <a:latin typeface="Carlito"/>
                <a:cs typeface="Carlito"/>
              </a:rPr>
              <a:t>software  </a:t>
            </a:r>
            <a:r>
              <a:rPr sz="2800" spc="-10" dirty="0">
                <a:latin typeface="Carlito"/>
                <a:cs typeface="Carlito"/>
              </a:rPr>
              <a:t>components.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10" dirty="0">
                <a:latin typeface="Carlito"/>
                <a:cs typeface="Carlito"/>
              </a:rPr>
              <a:t>obtained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class-based </a:t>
            </a:r>
            <a:r>
              <a:rPr sz="2800" spc="-5" dirty="0">
                <a:latin typeface="Carlito"/>
                <a:cs typeface="Carlito"/>
              </a:rPr>
              <a:t>models and  </a:t>
            </a:r>
            <a:r>
              <a:rPr sz="2800" spc="-15" dirty="0">
                <a:latin typeface="Carlito"/>
                <a:cs typeface="Carlito"/>
              </a:rPr>
              <a:t>behavioral </a:t>
            </a:r>
            <a:r>
              <a:rPr sz="2800" spc="-5" dirty="0">
                <a:latin typeface="Carlito"/>
                <a:cs typeface="Carlito"/>
              </a:rPr>
              <a:t>models serve as the </a:t>
            </a:r>
            <a:r>
              <a:rPr sz="2800" spc="-10" dirty="0">
                <a:latin typeface="Carlito"/>
                <a:cs typeface="Carlito"/>
              </a:rPr>
              <a:t>basis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component</a:t>
            </a:r>
            <a:r>
              <a:rPr sz="2800" spc="2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design.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448717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239" y="915542"/>
            <a:ext cx="304135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DESIGN</a:t>
            </a:r>
            <a:r>
              <a:rPr spc="-204" dirty="0"/>
              <a:t> </a:t>
            </a:r>
            <a:r>
              <a:rPr spc="450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548" y="2468788"/>
            <a:ext cx="6507766" cy="6953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6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Software </a:t>
            </a:r>
            <a:r>
              <a:rPr sz="2600" spc="-5" dirty="0">
                <a:latin typeface="Carlito"/>
                <a:cs typeface="Carlito"/>
              </a:rPr>
              <a:t>design </a:t>
            </a:r>
            <a:r>
              <a:rPr sz="2600" dirty="0">
                <a:latin typeface="Carlito"/>
                <a:cs typeface="Carlito"/>
              </a:rPr>
              <a:t>is an </a:t>
            </a:r>
            <a:r>
              <a:rPr sz="2600" spc="-15" dirty="0">
                <a:latin typeface="Carlito"/>
                <a:cs typeface="Carlito"/>
              </a:rPr>
              <a:t>iterative </a:t>
            </a:r>
            <a:r>
              <a:rPr sz="2600" spc="-5" dirty="0">
                <a:latin typeface="Carlito"/>
                <a:cs typeface="Carlito"/>
              </a:rPr>
              <a:t>process through </a:t>
            </a:r>
            <a:r>
              <a:rPr sz="2600" dirty="0">
                <a:latin typeface="Carlito"/>
                <a:cs typeface="Carlito"/>
              </a:rPr>
              <a:t>which </a:t>
            </a:r>
            <a:r>
              <a:rPr sz="2600" spc="-5" dirty="0">
                <a:latin typeface="Carlito"/>
                <a:cs typeface="Carlito"/>
              </a:rPr>
              <a:t>requirements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are</a:t>
            </a:r>
            <a:endParaRPr sz="2600" dirty="0">
              <a:latin typeface="Carlito"/>
              <a:cs typeface="Carlito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rlito"/>
                <a:cs typeface="Carlito"/>
              </a:rPr>
              <a:t>translated into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5" dirty="0">
                <a:latin typeface="Carlito"/>
                <a:cs typeface="Carlito"/>
              </a:rPr>
              <a:t>“blueprint”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spc="-5" dirty="0">
                <a:latin typeface="Carlito"/>
                <a:cs typeface="Carlito"/>
              </a:rPr>
              <a:t>constructing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software.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300" spc="-190" dirty="0">
                <a:latin typeface="Trebuchet MS"/>
                <a:cs typeface="Trebuchet MS"/>
              </a:rPr>
              <a:t>Software </a:t>
            </a:r>
            <a:r>
              <a:rPr sz="3300" spc="-185" dirty="0">
                <a:latin typeface="Trebuchet MS"/>
                <a:cs typeface="Trebuchet MS"/>
              </a:rPr>
              <a:t>Quality </a:t>
            </a:r>
            <a:r>
              <a:rPr sz="3300" spc="-175" dirty="0">
                <a:latin typeface="Trebuchet MS"/>
                <a:cs typeface="Trebuchet MS"/>
              </a:rPr>
              <a:t>Guidelines </a:t>
            </a:r>
            <a:r>
              <a:rPr sz="3300" spc="-150" dirty="0">
                <a:latin typeface="Trebuchet MS"/>
                <a:cs typeface="Trebuchet MS"/>
              </a:rPr>
              <a:t>and</a:t>
            </a:r>
            <a:r>
              <a:rPr sz="3300" spc="-730" dirty="0">
                <a:latin typeface="Trebuchet MS"/>
                <a:cs typeface="Trebuchet MS"/>
              </a:rPr>
              <a:t> </a:t>
            </a:r>
            <a:r>
              <a:rPr sz="3300" spc="-195" dirty="0">
                <a:latin typeface="Trebuchet MS"/>
                <a:cs typeface="Trebuchet MS"/>
              </a:rPr>
              <a:t>Attributes</a:t>
            </a:r>
            <a:endParaRPr sz="3300" dirty="0">
              <a:latin typeface="Trebuchet MS"/>
              <a:cs typeface="Trebuchet MS"/>
            </a:endParaRPr>
          </a:p>
          <a:p>
            <a:pPr marL="698500" lvl="1" indent="-22923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rlito"/>
                <a:cs typeface="Carlito"/>
              </a:rPr>
              <a:t>3 </a:t>
            </a:r>
            <a:r>
              <a:rPr sz="2200" spc="-10" dirty="0">
                <a:latin typeface="Carlito"/>
                <a:cs typeface="Carlito"/>
              </a:rPr>
              <a:t>characteristics used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10" dirty="0">
                <a:latin typeface="Carlito"/>
                <a:cs typeface="Carlito"/>
              </a:rPr>
              <a:t>evaluation </a:t>
            </a:r>
            <a:r>
              <a:rPr sz="2200" spc="-5" dirty="0">
                <a:latin typeface="Carlito"/>
                <a:cs typeface="Carlito"/>
              </a:rPr>
              <a:t>of</a:t>
            </a:r>
            <a:r>
              <a:rPr sz="2200" spc="3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quality:</a:t>
            </a:r>
            <a:endParaRPr sz="2200" dirty="0">
              <a:latin typeface="Carlito"/>
              <a:cs typeface="Carlito"/>
            </a:endParaRPr>
          </a:p>
          <a:p>
            <a:pPr marL="1384300" marR="5080" lvl="2" indent="-457200">
              <a:lnSpc>
                <a:spcPts val="2050"/>
              </a:lnSpc>
              <a:spcBef>
                <a:spcPts val="550"/>
              </a:spcBef>
              <a:buAutoNum type="arabicPeriod"/>
              <a:tabLst>
                <a:tab pos="1384300" algn="l"/>
                <a:tab pos="1384935" algn="l"/>
              </a:tabLst>
            </a:pPr>
            <a:r>
              <a:rPr sz="1900" spc="-10" dirty="0">
                <a:latin typeface="Carlito"/>
                <a:cs typeface="Carlito"/>
              </a:rPr>
              <a:t>The design should implement </a:t>
            </a:r>
            <a:r>
              <a:rPr sz="1900" spc="-5" dirty="0">
                <a:latin typeface="Carlito"/>
                <a:cs typeface="Carlito"/>
              </a:rPr>
              <a:t>all of the </a:t>
            </a:r>
            <a:r>
              <a:rPr sz="1900" b="1" spc="-10" dirty="0">
                <a:latin typeface="Carlito"/>
                <a:cs typeface="Carlito"/>
              </a:rPr>
              <a:t>explicit requirements </a:t>
            </a:r>
            <a:r>
              <a:rPr sz="1900" spc="-10" dirty="0">
                <a:latin typeface="Carlito"/>
                <a:cs typeface="Carlito"/>
              </a:rPr>
              <a:t>contained </a:t>
            </a:r>
            <a:r>
              <a:rPr sz="1900" spc="-5" dirty="0">
                <a:latin typeface="Carlito"/>
                <a:cs typeface="Carlito"/>
              </a:rPr>
              <a:t>in the  </a:t>
            </a:r>
            <a:r>
              <a:rPr sz="1900" b="1" spc="-10" dirty="0">
                <a:latin typeface="Carlito"/>
                <a:cs typeface="Carlito"/>
              </a:rPr>
              <a:t>requirements model</a:t>
            </a:r>
            <a:r>
              <a:rPr sz="1900" spc="-10" dirty="0">
                <a:latin typeface="Carlito"/>
                <a:cs typeface="Carlito"/>
              </a:rPr>
              <a:t>, </a:t>
            </a:r>
            <a:r>
              <a:rPr sz="1900" spc="-5" dirty="0">
                <a:latin typeface="Carlito"/>
                <a:cs typeface="Carlito"/>
              </a:rPr>
              <a:t>and it </a:t>
            </a:r>
            <a:r>
              <a:rPr sz="1900" spc="-10" dirty="0">
                <a:latin typeface="Carlito"/>
                <a:cs typeface="Carlito"/>
              </a:rPr>
              <a:t>must accommodate </a:t>
            </a:r>
            <a:r>
              <a:rPr sz="1900" spc="-5" dirty="0">
                <a:latin typeface="Carlito"/>
                <a:cs typeface="Carlito"/>
              </a:rPr>
              <a:t>all </a:t>
            </a:r>
            <a:r>
              <a:rPr sz="1900" b="1" spc="-5" dirty="0">
                <a:latin typeface="Carlito"/>
                <a:cs typeface="Carlito"/>
              </a:rPr>
              <a:t>of the implicit </a:t>
            </a:r>
            <a:r>
              <a:rPr sz="1900" b="1" spc="-10" dirty="0">
                <a:latin typeface="Carlito"/>
                <a:cs typeface="Carlito"/>
              </a:rPr>
              <a:t>requirements </a:t>
            </a:r>
            <a:r>
              <a:rPr sz="1900" spc="-10" dirty="0">
                <a:latin typeface="Carlito"/>
                <a:cs typeface="Carlito"/>
              </a:rPr>
              <a:t>desired </a:t>
            </a:r>
            <a:r>
              <a:rPr sz="1900" b="1" spc="-10" dirty="0">
                <a:latin typeface="Carlito"/>
                <a:cs typeface="Carlito"/>
              </a:rPr>
              <a:t>by  </a:t>
            </a:r>
            <a:r>
              <a:rPr sz="1900" b="1" spc="-15" dirty="0">
                <a:latin typeface="Carlito"/>
                <a:cs typeface="Carlito"/>
              </a:rPr>
              <a:t>stakeholders</a:t>
            </a:r>
            <a:r>
              <a:rPr sz="1500" spc="-15" dirty="0">
                <a:latin typeface="Carlito"/>
                <a:cs typeface="Carlito"/>
              </a:rPr>
              <a:t>.</a:t>
            </a:r>
            <a:endParaRPr sz="1500" dirty="0">
              <a:latin typeface="Carlito"/>
              <a:cs typeface="Carlito"/>
            </a:endParaRPr>
          </a:p>
          <a:p>
            <a:pPr marL="1384300" marR="96520" lvl="2" indent="-457200">
              <a:lnSpc>
                <a:spcPts val="2050"/>
              </a:lnSpc>
              <a:spcBef>
                <a:spcPts val="509"/>
              </a:spcBef>
              <a:buAutoNum type="arabicPeriod"/>
              <a:tabLst>
                <a:tab pos="1384300" algn="l"/>
                <a:tab pos="1384935" algn="l"/>
              </a:tabLst>
            </a:pPr>
            <a:r>
              <a:rPr sz="1900" spc="-10" dirty="0">
                <a:latin typeface="Carlito"/>
                <a:cs typeface="Carlito"/>
              </a:rPr>
              <a:t>The design should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b="1" spc="-10" dirty="0">
                <a:latin typeface="Carlito"/>
                <a:cs typeface="Carlito"/>
              </a:rPr>
              <a:t>readable</a:t>
            </a:r>
            <a:r>
              <a:rPr sz="1900" spc="-1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b="1" spc="-10" dirty="0">
                <a:latin typeface="Carlito"/>
                <a:cs typeface="Carlito"/>
              </a:rPr>
              <a:t>understandabl</a:t>
            </a:r>
            <a:r>
              <a:rPr sz="1900" spc="-10" dirty="0">
                <a:latin typeface="Carlito"/>
                <a:cs typeface="Carlito"/>
              </a:rPr>
              <a:t>e </a:t>
            </a:r>
            <a:r>
              <a:rPr sz="1900" spc="-20" dirty="0">
                <a:latin typeface="Carlito"/>
                <a:cs typeface="Carlito"/>
              </a:rPr>
              <a:t>for </a:t>
            </a:r>
            <a:r>
              <a:rPr sz="1900" spc="-5" dirty="0">
                <a:latin typeface="Carlito"/>
                <a:cs typeface="Carlito"/>
              </a:rPr>
              <a:t>those </a:t>
            </a:r>
            <a:r>
              <a:rPr sz="1900" b="1" spc="-5" dirty="0">
                <a:latin typeface="Carlito"/>
                <a:cs typeface="Carlito"/>
              </a:rPr>
              <a:t>who </a:t>
            </a:r>
            <a:r>
              <a:rPr sz="1900" b="1" spc="-15" dirty="0">
                <a:latin typeface="Carlito"/>
                <a:cs typeface="Carlito"/>
              </a:rPr>
              <a:t>generate </a:t>
            </a:r>
            <a:r>
              <a:rPr sz="1900" b="1" spc="-10" dirty="0">
                <a:latin typeface="Carlito"/>
                <a:cs typeface="Carlito"/>
              </a:rPr>
              <a:t>code </a:t>
            </a:r>
            <a:r>
              <a:rPr sz="1900" b="1" spc="-5" dirty="0">
                <a:latin typeface="Carlito"/>
                <a:cs typeface="Carlito"/>
              </a:rPr>
              <a:t>and </a:t>
            </a:r>
            <a:r>
              <a:rPr sz="1900" b="1" spc="-15" dirty="0">
                <a:latin typeface="Carlito"/>
                <a:cs typeface="Carlito"/>
              </a:rPr>
              <a:t>test  </a:t>
            </a:r>
            <a:r>
              <a:rPr sz="1900" spc="-5" dirty="0">
                <a:latin typeface="Carlito"/>
                <a:cs typeface="Carlito"/>
              </a:rPr>
              <a:t>the</a:t>
            </a:r>
            <a:r>
              <a:rPr sz="190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software.</a:t>
            </a:r>
            <a:endParaRPr sz="1900" dirty="0">
              <a:latin typeface="Carlito"/>
              <a:cs typeface="Carlito"/>
            </a:endParaRPr>
          </a:p>
          <a:p>
            <a:pPr marL="1384300" lvl="2" indent="-457834">
              <a:lnSpc>
                <a:spcPts val="2165"/>
              </a:lnSpc>
              <a:spcBef>
                <a:spcPts val="250"/>
              </a:spcBef>
              <a:buAutoNum type="arabicPeriod"/>
              <a:tabLst>
                <a:tab pos="1384300" algn="l"/>
                <a:tab pos="1384935" algn="l"/>
              </a:tabLst>
            </a:pPr>
            <a:r>
              <a:rPr sz="1900" spc="-10" dirty="0">
                <a:latin typeface="Carlito"/>
                <a:cs typeface="Carlito"/>
              </a:rPr>
              <a:t>The design should </a:t>
            </a:r>
            <a:r>
              <a:rPr sz="1900" spc="-15" dirty="0">
                <a:latin typeface="Carlito"/>
                <a:cs typeface="Carlito"/>
              </a:rPr>
              <a:t>provide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5" dirty="0">
                <a:latin typeface="Carlito"/>
                <a:cs typeface="Carlito"/>
              </a:rPr>
              <a:t>complete </a:t>
            </a:r>
            <a:r>
              <a:rPr sz="1900" spc="-10" dirty="0">
                <a:latin typeface="Carlito"/>
                <a:cs typeface="Carlito"/>
              </a:rPr>
              <a:t>picture </a:t>
            </a:r>
            <a:r>
              <a:rPr sz="1900" spc="-5" dirty="0">
                <a:latin typeface="Carlito"/>
                <a:cs typeface="Carlito"/>
              </a:rPr>
              <a:t>of the </a:t>
            </a:r>
            <a:r>
              <a:rPr sz="1900" spc="-10" dirty="0">
                <a:latin typeface="Carlito"/>
                <a:cs typeface="Carlito"/>
              </a:rPr>
              <a:t>software, addressing </a:t>
            </a:r>
            <a:r>
              <a:rPr sz="1900" spc="-5" dirty="0">
                <a:latin typeface="Carlito"/>
                <a:cs typeface="Carlito"/>
              </a:rPr>
              <a:t>the</a:t>
            </a:r>
            <a:r>
              <a:rPr sz="1900" spc="22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data,</a:t>
            </a:r>
            <a:endParaRPr sz="1900" dirty="0">
              <a:latin typeface="Carlito"/>
              <a:cs typeface="Carlito"/>
            </a:endParaRPr>
          </a:p>
          <a:p>
            <a:pPr marL="1384300">
              <a:lnSpc>
                <a:spcPts val="2165"/>
              </a:lnSpc>
            </a:pPr>
            <a:r>
              <a:rPr sz="1900" spc="-10" dirty="0">
                <a:latin typeface="Carlito"/>
                <a:cs typeface="Carlito"/>
              </a:rPr>
              <a:t>functional,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5" dirty="0">
                <a:latin typeface="Carlito"/>
                <a:cs typeface="Carlito"/>
              </a:rPr>
              <a:t>behavioral </a:t>
            </a:r>
            <a:r>
              <a:rPr sz="1900" spc="-5" dirty="0">
                <a:latin typeface="Carlito"/>
                <a:cs typeface="Carlito"/>
              </a:rPr>
              <a:t>domains </a:t>
            </a:r>
            <a:r>
              <a:rPr sz="1900" spc="-15" dirty="0">
                <a:latin typeface="Carlito"/>
                <a:cs typeface="Carlito"/>
              </a:rPr>
              <a:t>from </a:t>
            </a:r>
            <a:r>
              <a:rPr sz="1900" spc="-5" dirty="0">
                <a:latin typeface="Carlito"/>
                <a:cs typeface="Carlito"/>
              </a:rPr>
              <a:t>an </a:t>
            </a:r>
            <a:r>
              <a:rPr sz="1900" spc="-10" dirty="0">
                <a:latin typeface="Carlito"/>
                <a:cs typeface="Carlito"/>
              </a:rPr>
              <a:t>implementation</a:t>
            </a:r>
            <a:r>
              <a:rPr sz="1900" spc="125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perspective.</a:t>
            </a:r>
            <a:endParaRPr sz="19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8338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6634353"/>
            <a:ext cx="5816600" cy="301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Management</a:t>
            </a:r>
            <a:endParaRPr sz="1200">
              <a:latin typeface="Times New Roman"/>
              <a:cs typeface="Times New Roman"/>
            </a:endParaRPr>
          </a:p>
          <a:p>
            <a:pPr marL="697865" marR="6985" indent="-228600" algn="just">
              <a:lnSpc>
                <a:spcPts val="1370"/>
              </a:lnSpc>
              <a:spcBef>
                <a:spcPts val="102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management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managing </a:t>
            </a:r>
            <a:r>
              <a:rPr sz="1200" dirty="0">
                <a:latin typeface="Times New Roman"/>
                <a:cs typeface="Times New Roman"/>
              </a:rPr>
              <a:t>changing </a:t>
            </a:r>
            <a:r>
              <a:rPr sz="1200" spc="-5" dirty="0">
                <a:latin typeface="Times New Roman"/>
                <a:cs typeface="Times New Roman"/>
              </a:rPr>
              <a:t>requirements  </a:t>
            </a:r>
            <a:r>
              <a:rPr sz="1200" dirty="0">
                <a:latin typeface="Times New Roman"/>
                <a:cs typeface="Times New Roman"/>
              </a:rPr>
              <a:t>during the </a:t>
            </a:r>
            <a:r>
              <a:rPr sz="1200" spc="-5" dirty="0">
                <a:latin typeface="Times New Roman"/>
                <a:cs typeface="Times New Roman"/>
              </a:rPr>
              <a:t>requirements engineering process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development.</a:t>
            </a:r>
            <a:endParaRPr sz="1200">
              <a:latin typeface="Times New Roman"/>
              <a:cs typeface="Times New Roman"/>
            </a:endParaRPr>
          </a:p>
          <a:p>
            <a:pPr marL="697865" marR="7620" indent="-228600" algn="just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New requirements emerge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system is being </a:t>
            </a:r>
            <a:r>
              <a:rPr sz="1200" dirty="0">
                <a:latin typeface="Times New Roman"/>
                <a:cs typeface="Times New Roman"/>
              </a:rPr>
              <a:t>developed </a:t>
            </a:r>
            <a:r>
              <a:rPr sz="1200" spc="-5" dirty="0">
                <a:latin typeface="Times New Roman"/>
                <a:cs typeface="Times New Roman"/>
              </a:rPr>
              <a:t>and after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gone into  </a:t>
            </a:r>
            <a:r>
              <a:rPr sz="1200" spc="-5" dirty="0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697865" marR="5715" indent="-228600" algn="just">
              <a:lnSpc>
                <a:spcPts val="138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need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keep track </a:t>
            </a:r>
            <a:r>
              <a:rPr sz="1200" dirty="0">
                <a:latin typeface="Times New Roman"/>
                <a:cs typeface="Times New Roman"/>
              </a:rPr>
              <a:t>of individual </a:t>
            </a:r>
            <a:r>
              <a:rPr sz="1200" spc="-5" dirty="0">
                <a:latin typeface="Times New Roman"/>
                <a:cs typeface="Times New Roman"/>
              </a:rPr>
              <a:t>requirements and </a:t>
            </a:r>
            <a:r>
              <a:rPr sz="1200" dirty="0">
                <a:latin typeface="Times New Roman"/>
                <a:cs typeface="Times New Roman"/>
              </a:rPr>
              <a:t>maintain links </a:t>
            </a:r>
            <a:r>
              <a:rPr sz="1200" spc="-5" dirty="0">
                <a:latin typeface="Times New Roman"/>
                <a:cs typeface="Times New Roman"/>
              </a:rPr>
              <a:t>between  dependent requirements so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can assess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impact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requirements changes.  You need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establish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formal process </a:t>
            </a:r>
            <a:r>
              <a:rPr sz="1200" dirty="0">
                <a:latin typeface="Times New Roman"/>
                <a:cs typeface="Times New Roman"/>
              </a:rPr>
              <a:t>for making change </a:t>
            </a:r>
            <a:r>
              <a:rPr sz="1200" spc="-5" dirty="0">
                <a:latin typeface="Times New Roman"/>
                <a:cs typeface="Times New Roman"/>
              </a:rPr>
              <a:t>proposals and </a:t>
            </a:r>
            <a:r>
              <a:rPr sz="1200" dirty="0">
                <a:latin typeface="Times New Roman"/>
                <a:cs typeface="Times New Roman"/>
              </a:rPr>
              <a:t>linking  these to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ts val="137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Changing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requirements</a:t>
            </a:r>
            <a:endParaRPr sz="1200">
              <a:latin typeface="Times New Roman"/>
              <a:cs typeface="Times New Roman"/>
            </a:endParaRPr>
          </a:p>
          <a:p>
            <a:pPr marL="697865" marR="8890" lvl="1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business and technical environment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always changes after  installation.</a:t>
            </a:r>
            <a:endParaRPr sz="1200">
              <a:latin typeface="Times New Roman"/>
              <a:cs typeface="Times New Roman"/>
            </a:endParaRPr>
          </a:p>
          <a:p>
            <a:pPr marL="697865" marR="8890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people </a:t>
            </a:r>
            <a:r>
              <a:rPr sz="1200" dirty="0">
                <a:latin typeface="Times New Roman"/>
                <a:cs typeface="Times New Roman"/>
              </a:rPr>
              <a:t>who </a:t>
            </a:r>
            <a:r>
              <a:rPr sz="1200" spc="5" dirty="0">
                <a:latin typeface="Times New Roman"/>
                <a:cs typeface="Times New Roman"/>
              </a:rPr>
              <a:t>pay </a:t>
            </a:r>
            <a:r>
              <a:rPr sz="1200" dirty="0">
                <a:latin typeface="Times New Roman"/>
                <a:cs typeface="Times New Roman"/>
              </a:rPr>
              <a:t>for a </a:t>
            </a:r>
            <a:r>
              <a:rPr sz="1200" spc="-5" dirty="0">
                <a:latin typeface="Times New Roman"/>
                <a:cs typeface="Times New Roman"/>
              </a:rPr>
              <a:t>system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users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system are </a:t>
            </a:r>
            <a:r>
              <a:rPr sz="1200" dirty="0">
                <a:latin typeface="Times New Roman"/>
                <a:cs typeface="Times New Roman"/>
              </a:rPr>
              <a:t>rarely the </a:t>
            </a:r>
            <a:r>
              <a:rPr sz="1200" spc="-5" dirty="0">
                <a:latin typeface="Times New Roman"/>
                <a:cs typeface="Times New Roman"/>
              </a:rPr>
              <a:t>same  people.</a:t>
            </a:r>
            <a:endParaRPr sz="12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Large systems </a:t>
            </a:r>
            <a:r>
              <a:rPr sz="1200" dirty="0">
                <a:latin typeface="Times New Roman"/>
                <a:cs typeface="Times New Roman"/>
              </a:rPr>
              <a:t>usually have a </a:t>
            </a:r>
            <a:r>
              <a:rPr sz="1200" spc="-5" dirty="0">
                <a:latin typeface="Times New Roman"/>
                <a:cs typeface="Times New Roman"/>
              </a:rPr>
              <a:t>diverse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community,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dirty="0">
                <a:latin typeface="Times New Roman"/>
                <a:cs typeface="Times New Roman"/>
              </a:rPr>
              <a:t>users </a:t>
            </a:r>
            <a:r>
              <a:rPr sz="1200" spc="-5" dirty="0">
                <a:latin typeface="Times New Roman"/>
                <a:cs typeface="Times New Roman"/>
              </a:rPr>
              <a:t>having  different requirements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priorities that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conflicting 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contradictory.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58034"/>
            <a:ext cx="7563611" cy="5522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11</a:t>
            </a:fld>
            <a:endParaRPr spc="-2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48" y="1102073"/>
            <a:ext cx="170830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0" dirty="0">
                <a:latin typeface="Trebuchet MS"/>
                <a:cs typeface="Trebuchet MS"/>
              </a:rPr>
              <a:t>Quality</a:t>
            </a:r>
            <a:r>
              <a:rPr sz="2800" spc="-305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Guidelines: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176" y="1879589"/>
            <a:ext cx="6294025" cy="8063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exhibit </a:t>
            </a:r>
            <a:r>
              <a:rPr sz="1900" spc="-5" dirty="0">
                <a:latin typeface="Carlito"/>
                <a:cs typeface="Carlito"/>
              </a:rPr>
              <a:t>an </a:t>
            </a:r>
            <a:r>
              <a:rPr sz="1900" spc="-10" dirty="0">
                <a:latin typeface="Carlito"/>
                <a:cs typeface="Carlito"/>
              </a:rPr>
              <a:t>architecture </a:t>
            </a:r>
            <a:r>
              <a:rPr sz="1900" spc="-5" dirty="0">
                <a:latin typeface="Carlito"/>
                <a:cs typeface="Carlito"/>
              </a:rPr>
              <a:t>that (1) </a:t>
            </a:r>
            <a:r>
              <a:rPr sz="1900" spc="-10" dirty="0">
                <a:latin typeface="Carlito"/>
                <a:cs typeface="Carlito"/>
              </a:rPr>
              <a:t>has </a:t>
            </a:r>
            <a:r>
              <a:rPr sz="1900" spc="-5" dirty="0">
                <a:latin typeface="Carlito"/>
                <a:cs typeface="Carlito"/>
              </a:rPr>
              <a:t>been </a:t>
            </a:r>
            <a:r>
              <a:rPr sz="1900" spc="-10" dirty="0">
                <a:latin typeface="Carlito"/>
                <a:cs typeface="Carlito"/>
              </a:rPr>
              <a:t>created using </a:t>
            </a:r>
            <a:r>
              <a:rPr sz="1900" spc="-15" dirty="0">
                <a:latin typeface="Carlito"/>
                <a:cs typeface="Carlito"/>
              </a:rPr>
              <a:t>recognizable  </a:t>
            </a:r>
            <a:r>
              <a:rPr sz="1900" spc="-10" dirty="0">
                <a:latin typeface="Carlito"/>
                <a:cs typeface="Carlito"/>
              </a:rPr>
              <a:t>architectural </a:t>
            </a:r>
            <a:r>
              <a:rPr sz="1900" spc="-5" dirty="0">
                <a:latin typeface="Carlito"/>
                <a:cs typeface="Carlito"/>
              </a:rPr>
              <a:t>styles </a:t>
            </a:r>
            <a:r>
              <a:rPr sz="1900" spc="-10" dirty="0">
                <a:latin typeface="Carlito"/>
                <a:cs typeface="Carlito"/>
              </a:rPr>
              <a:t>or patterns, </a:t>
            </a:r>
            <a:r>
              <a:rPr sz="1900" spc="-5" dirty="0">
                <a:latin typeface="Carlito"/>
                <a:cs typeface="Carlito"/>
              </a:rPr>
              <a:t>(2) is </a:t>
            </a:r>
            <a:r>
              <a:rPr sz="1900" spc="-10" dirty="0">
                <a:latin typeface="Carlito"/>
                <a:cs typeface="Carlito"/>
              </a:rPr>
              <a:t>composed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0" dirty="0">
                <a:latin typeface="Carlito"/>
                <a:cs typeface="Carlito"/>
              </a:rPr>
              <a:t>components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0" dirty="0">
                <a:latin typeface="Carlito"/>
                <a:cs typeface="Carlito"/>
              </a:rPr>
              <a:t>exhibit </a:t>
            </a:r>
            <a:r>
              <a:rPr sz="1900" spc="-15" dirty="0">
                <a:latin typeface="Carlito"/>
                <a:cs typeface="Carlito"/>
              </a:rPr>
              <a:t>good </a:t>
            </a:r>
            <a:r>
              <a:rPr sz="1900" spc="-10" dirty="0">
                <a:latin typeface="Carlito"/>
                <a:cs typeface="Carlito"/>
              </a:rPr>
              <a:t>design,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(3)  can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spc="-10" dirty="0">
                <a:latin typeface="Carlito"/>
                <a:cs typeface="Carlito"/>
              </a:rPr>
              <a:t>implemented </a:t>
            </a:r>
            <a:r>
              <a:rPr sz="1900" spc="-5" dirty="0">
                <a:latin typeface="Carlito"/>
                <a:cs typeface="Carlito"/>
              </a:rPr>
              <a:t>in an </a:t>
            </a:r>
            <a:r>
              <a:rPr sz="1900" spc="-10" dirty="0">
                <a:latin typeface="Carlito"/>
                <a:cs typeface="Carlito"/>
              </a:rPr>
              <a:t>evolutionary fashion, thereby facilitating implementation </a:t>
            </a:r>
            <a:r>
              <a:rPr sz="1900" spc="-5" dirty="0">
                <a:latin typeface="Carlito"/>
                <a:cs typeface="Carlito"/>
              </a:rPr>
              <a:t>and</a:t>
            </a:r>
            <a:r>
              <a:rPr sz="1900" spc="26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testing.</a:t>
            </a:r>
            <a:endParaRPr sz="1900">
              <a:latin typeface="Carlito"/>
              <a:cs typeface="Carlito"/>
            </a:endParaRPr>
          </a:p>
          <a:p>
            <a:pPr marL="469900" marR="21971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spc="-10" dirty="0">
                <a:latin typeface="Carlito"/>
                <a:cs typeface="Carlito"/>
              </a:rPr>
              <a:t>modular; </a:t>
            </a:r>
            <a:r>
              <a:rPr sz="1900" spc="-5" dirty="0">
                <a:latin typeface="Carlito"/>
                <a:cs typeface="Carlito"/>
              </a:rPr>
              <a:t>i.e., the </a:t>
            </a:r>
            <a:r>
              <a:rPr sz="1900" spc="-15" dirty="0">
                <a:latin typeface="Carlito"/>
                <a:cs typeface="Carlito"/>
              </a:rPr>
              <a:t>software </a:t>
            </a:r>
            <a:r>
              <a:rPr sz="1900" spc="-10" dirty="0">
                <a:latin typeface="Carlito"/>
                <a:cs typeface="Carlito"/>
              </a:rPr>
              <a:t>should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spc="-10" dirty="0">
                <a:latin typeface="Carlito"/>
                <a:cs typeface="Carlito"/>
              </a:rPr>
              <a:t>logically partitioned </a:t>
            </a:r>
            <a:r>
              <a:rPr sz="1900" spc="-15" dirty="0">
                <a:latin typeface="Carlito"/>
                <a:cs typeface="Carlito"/>
              </a:rPr>
              <a:t>into </a:t>
            </a:r>
            <a:r>
              <a:rPr sz="1900" spc="-5" dirty="0">
                <a:latin typeface="Carlito"/>
                <a:cs typeface="Carlito"/>
              </a:rPr>
              <a:t>elements </a:t>
            </a:r>
            <a:r>
              <a:rPr sz="1900" spc="-10" dirty="0">
                <a:latin typeface="Carlito"/>
                <a:cs typeface="Carlito"/>
              </a:rPr>
              <a:t>or  </a:t>
            </a:r>
            <a:r>
              <a:rPr sz="1900" spc="-15" dirty="0">
                <a:latin typeface="Carlito"/>
                <a:cs typeface="Carlito"/>
              </a:rPr>
              <a:t>subsystems.</a:t>
            </a:r>
            <a:endParaRPr sz="1900">
              <a:latin typeface="Carlito"/>
              <a:cs typeface="Carlito"/>
            </a:endParaRPr>
          </a:p>
          <a:p>
            <a:pPr marL="469900" marR="1092200" indent="-45720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</a:t>
            </a:r>
            <a:r>
              <a:rPr sz="1900" spc="-15" dirty="0">
                <a:latin typeface="Carlito"/>
                <a:cs typeface="Carlito"/>
              </a:rPr>
              <a:t>contain </a:t>
            </a:r>
            <a:r>
              <a:rPr sz="1900" spc="-10" dirty="0">
                <a:latin typeface="Carlito"/>
                <a:cs typeface="Carlito"/>
              </a:rPr>
              <a:t>distinct representations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5" dirty="0">
                <a:latin typeface="Carlito"/>
                <a:cs typeface="Carlito"/>
              </a:rPr>
              <a:t>data, </a:t>
            </a:r>
            <a:r>
              <a:rPr sz="1900" spc="-10" dirty="0">
                <a:latin typeface="Carlito"/>
                <a:cs typeface="Carlito"/>
              </a:rPr>
              <a:t>architecture, interfaces, </a:t>
            </a:r>
            <a:r>
              <a:rPr sz="1900" spc="-5" dirty="0">
                <a:latin typeface="Carlito"/>
                <a:cs typeface="Carlito"/>
              </a:rPr>
              <a:t>and  </a:t>
            </a:r>
            <a:r>
              <a:rPr sz="1900" spc="-10" dirty="0">
                <a:latin typeface="Carlito"/>
                <a:cs typeface="Carlito"/>
              </a:rPr>
              <a:t>components.</a:t>
            </a:r>
            <a:endParaRPr sz="1900">
              <a:latin typeface="Carlito"/>
              <a:cs typeface="Carlito"/>
            </a:endParaRPr>
          </a:p>
          <a:p>
            <a:pPr marL="469900" marR="183515" indent="-45720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</a:t>
            </a:r>
            <a:r>
              <a:rPr sz="1900" spc="-5" dirty="0">
                <a:latin typeface="Carlito"/>
                <a:cs typeface="Carlito"/>
              </a:rPr>
              <a:t>lead </a:t>
            </a:r>
            <a:r>
              <a:rPr sz="1900" spc="-15" dirty="0">
                <a:latin typeface="Carlito"/>
                <a:cs typeface="Carlito"/>
              </a:rPr>
              <a:t>to data </a:t>
            </a:r>
            <a:r>
              <a:rPr sz="1900" spc="-10" dirty="0">
                <a:latin typeface="Carlito"/>
                <a:cs typeface="Carlito"/>
              </a:rPr>
              <a:t>structures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5" dirty="0">
                <a:latin typeface="Carlito"/>
                <a:cs typeface="Carlito"/>
              </a:rPr>
              <a:t>are appropriate </a:t>
            </a:r>
            <a:r>
              <a:rPr sz="1900" spc="-20" dirty="0">
                <a:latin typeface="Carlito"/>
                <a:cs typeface="Carlito"/>
              </a:rPr>
              <a:t>for </a:t>
            </a:r>
            <a:r>
              <a:rPr sz="1900" spc="-5" dirty="0">
                <a:latin typeface="Carlito"/>
                <a:cs typeface="Carlito"/>
              </a:rPr>
              <a:t>the classes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spc="-10" dirty="0">
                <a:latin typeface="Carlito"/>
                <a:cs typeface="Carlito"/>
              </a:rPr>
              <a:t>implemented 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5" dirty="0">
                <a:latin typeface="Carlito"/>
                <a:cs typeface="Carlito"/>
              </a:rPr>
              <a:t>are drawn from recognizable data</a:t>
            </a:r>
            <a:r>
              <a:rPr sz="1900" spc="105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patterns.</a:t>
            </a:r>
            <a:endParaRPr sz="19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</a:t>
            </a:r>
            <a:r>
              <a:rPr sz="1900" spc="-5" dirty="0">
                <a:latin typeface="Carlito"/>
                <a:cs typeface="Carlito"/>
              </a:rPr>
              <a:t>lead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10" dirty="0">
                <a:latin typeface="Carlito"/>
                <a:cs typeface="Carlito"/>
              </a:rPr>
              <a:t>components that exhibit </a:t>
            </a:r>
            <a:r>
              <a:rPr sz="1900" spc="-5" dirty="0">
                <a:latin typeface="Carlito"/>
                <a:cs typeface="Carlito"/>
              </a:rPr>
              <a:t>independent </a:t>
            </a:r>
            <a:r>
              <a:rPr sz="1900" spc="-10" dirty="0">
                <a:latin typeface="Carlito"/>
                <a:cs typeface="Carlito"/>
              </a:rPr>
              <a:t>functional</a:t>
            </a:r>
            <a:r>
              <a:rPr sz="1900" spc="18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characteristics.</a:t>
            </a:r>
            <a:endParaRPr sz="1900">
              <a:latin typeface="Carlito"/>
              <a:cs typeface="Carlito"/>
            </a:endParaRPr>
          </a:p>
          <a:p>
            <a:pPr marL="469900" marR="998855" indent="-45720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</a:t>
            </a:r>
            <a:r>
              <a:rPr sz="1900" spc="-5" dirty="0">
                <a:latin typeface="Carlito"/>
                <a:cs typeface="Carlito"/>
              </a:rPr>
              <a:t>lead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10" dirty="0">
                <a:latin typeface="Carlito"/>
                <a:cs typeface="Carlito"/>
              </a:rPr>
              <a:t>interfaces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0" dirty="0">
                <a:latin typeface="Carlito"/>
                <a:cs typeface="Carlito"/>
              </a:rPr>
              <a:t>reduce </a:t>
            </a:r>
            <a:r>
              <a:rPr sz="1900" spc="-5" dirty="0">
                <a:latin typeface="Carlito"/>
                <a:cs typeface="Carlito"/>
              </a:rPr>
              <a:t>the </a:t>
            </a:r>
            <a:r>
              <a:rPr sz="1900" spc="-10" dirty="0">
                <a:latin typeface="Carlito"/>
                <a:cs typeface="Carlito"/>
              </a:rPr>
              <a:t>complexity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0" dirty="0">
                <a:latin typeface="Carlito"/>
                <a:cs typeface="Carlito"/>
              </a:rPr>
              <a:t>connections between  components </a:t>
            </a:r>
            <a:r>
              <a:rPr sz="1900" spc="-5" dirty="0">
                <a:latin typeface="Carlito"/>
                <a:cs typeface="Carlito"/>
              </a:rPr>
              <a:t>and with the </a:t>
            </a:r>
            <a:r>
              <a:rPr sz="1900" spc="-10" dirty="0">
                <a:latin typeface="Carlito"/>
                <a:cs typeface="Carlito"/>
              </a:rPr>
              <a:t>external</a:t>
            </a:r>
            <a:r>
              <a:rPr sz="1900" spc="6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environment.</a:t>
            </a:r>
            <a:endParaRPr sz="1900">
              <a:latin typeface="Carlito"/>
              <a:cs typeface="Carlito"/>
            </a:endParaRPr>
          </a:p>
          <a:p>
            <a:pPr marL="469900" marR="314325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design should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spc="-10" dirty="0">
                <a:latin typeface="Carlito"/>
                <a:cs typeface="Carlito"/>
              </a:rPr>
              <a:t>derived using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repeatable </a:t>
            </a:r>
            <a:r>
              <a:rPr sz="1900" spc="-5" dirty="0">
                <a:latin typeface="Carlito"/>
                <a:cs typeface="Carlito"/>
              </a:rPr>
              <a:t>method that is </a:t>
            </a:r>
            <a:r>
              <a:rPr sz="1900" spc="-15" dirty="0">
                <a:latin typeface="Carlito"/>
                <a:cs typeface="Carlito"/>
              </a:rPr>
              <a:t>driven </a:t>
            </a:r>
            <a:r>
              <a:rPr sz="1900" spc="-10" dirty="0">
                <a:latin typeface="Carlito"/>
                <a:cs typeface="Carlito"/>
              </a:rPr>
              <a:t>by </a:t>
            </a:r>
            <a:r>
              <a:rPr sz="1900" spc="-15" dirty="0">
                <a:latin typeface="Carlito"/>
                <a:cs typeface="Carlito"/>
              </a:rPr>
              <a:t>information </a:t>
            </a:r>
            <a:r>
              <a:rPr sz="1900" spc="-10" dirty="0">
                <a:latin typeface="Carlito"/>
                <a:cs typeface="Carlito"/>
              </a:rPr>
              <a:t>obtained  during </a:t>
            </a:r>
            <a:r>
              <a:rPr sz="1900" spc="-15" dirty="0">
                <a:latin typeface="Carlito"/>
                <a:cs typeface="Carlito"/>
              </a:rPr>
              <a:t>software </a:t>
            </a:r>
            <a:r>
              <a:rPr sz="1900" spc="-10" dirty="0">
                <a:latin typeface="Carlito"/>
                <a:cs typeface="Carlito"/>
              </a:rPr>
              <a:t>requirements</a:t>
            </a:r>
            <a:r>
              <a:rPr sz="1900" spc="5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analysis.</a:t>
            </a:r>
            <a:endParaRPr sz="19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900" spc="-5" dirty="0">
                <a:latin typeface="Carlito"/>
                <a:cs typeface="Carlito"/>
              </a:rPr>
              <a:t>A design </a:t>
            </a:r>
            <a:r>
              <a:rPr sz="1900" spc="-10" dirty="0">
                <a:latin typeface="Carlito"/>
                <a:cs typeface="Carlito"/>
              </a:rPr>
              <a:t>should </a:t>
            </a:r>
            <a:r>
              <a:rPr sz="1900" spc="-5" dirty="0">
                <a:latin typeface="Carlito"/>
                <a:cs typeface="Carlito"/>
              </a:rPr>
              <a:t>be </a:t>
            </a:r>
            <a:r>
              <a:rPr sz="1900" spc="-10" dirty="0">
                <a:latin typeface="Carlito"/>
                <a:cs typeface="Carlito"/>
              </a:rPr>
              <a:t>represented </a:t>
            </a:r>
            <a:r>
              <a:rPr sz="1900" spc="-5" dirty="0">
                <a:latin typeface="Carlito"/>
                <a:cs typeface="Carlito"/>
              </a:rPr>
              <a:t>using a </a:t>
            </a:r>
            <a:r>
              <a:rPr sz="1900" spc="-10" dirty="0">
                <a:latin typeface="Carlito"/>
                <a:cs typeface="Carlito"/>
              </a:rPr>
              <a:t>notation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5" dirty="0">
                <a:latin typeface="Carlito"/>
                <a:cs typeface="Carlito"/>
              </a:rPr>
              <a:t>effectively </a:t>
            </a:r>
            <a:r>
              <a:rPr sz="1900" spc="-10" dirty="0">
                <a:latin typeface="Carlito"/>
                <a:cs typeface="Carlito"/>
              </a:rPr>
              <a:t>communicates </a:t>
            </a:r>
            <a:r>
              <a:rPr sz="1900" spc="-5" dirty="0">
                <a:latin typeface="Carlito"/>
                <a:cs typeface="Carlito"/>
              </a:rPr>
              <a:t>its</a:t>
            </a:r>
            <a:r>
              <a:rPr sz="1900" spc="14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meaning.</a:t>
            </a:r>
            <a:endParaRPr sz="19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321420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973" y="55371"/>
            <a:ext cx="21208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latin typeface="Trebuchet MS"/>
                <a:cs typeface="Trebuchet MS"/>
              </a:rPr>
              <a:t>Quality</a:t>
            </a:r>
            <a:r>
              <a:rPr sz="3600" spc="-395" dirty="0">
                <a:latin typeface="Trebuchet MS"/>
                <a:cs typeface="Trebuchet MS"/>
              </a:rPr>
              <a:t> </a:t>
            </a:r>
            <a:r>
              <a:rPr sz="3600" spc="-229" dirty="0">
                <a:latin typeface="Trebuchet MS"/>
                <a:cs typeface="Trebuchet MS"/>
              </a:rPr>
              <a:t>Attributes: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2286" y="1426633"/>
            <a:ext cx="6507604" cy="75134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249554" indent="-457200">
              <a:lnSpc>
                <a:spcPct val="11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Carlito"/>
                <a:cs typeface="Carlito"/>
              </a:rPr>
              <a:t>Functionality </a:t>
            </a:r>
            <a:r>
              <a:rPr sz="2400" spc="4040" dirty="0">
                <a:latin typeface="Wingdings"/>
                <a:cs typeface="Wingdings"/>
              </a:rPr>
              <a:t>→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rlito"/>
                <a:cs typeface="Carlito"/>
              </a:rPr>
              <a:t>assessed </a:t>
            </a:r>
            <a:r>
              <a:rPr sz="2400" spc="-10" dirty="0">
                <a:latin typeface="Carlito"/>
                <a:cs typeface="Carlito"/>
              </a:rPr>
              <a:t>by evaluating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20" dirty="0">
                <a:latin typeface="Carlito"/>
                <a:cs typeface="Carlito"/>
              </a:rPr>
              <a:t>feature </a:t>
            </a:r>
            <a:r>
              <a:rPr sz="2400" spc="-10" dirty="0">
                <a:latin typeface="Carlito"/>
                <a:cs typeface="Carlito"/>
              </a:rPr>
              <a:t>set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35" dirty="0">
                <a:latin typeface="Carlito"/>
                <a:cs typeface="Carlito"/>
              </a:rPr>
              <a:t>capabilities 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program,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generality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functions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delivered, </a:t>
            </a:r>
            <a:r>
              <a:rPr sz="2400" dirty="0">
                <a:latin typeface="Carlito"/>
                <a:cs typeface="Carlito"/>
              </a:rPr>
              <a:t>and the  </a:t>
            </a:r>
            <a:r>
              <a:rPr sz="2400" spc="-5" dirty="0">
                <a:latin typeface="Carlito"/>
                <a:cs typeface="Carlito"/>
              </a:rPr>
              <a:t>security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overall</a:t>
            </a:r>
            <a:r>
              <a:rPr sz="2400" spc="-20" dirty="0">
                <a:latin typeface="Carlito"/>
                <a:cs typeface="Carlito"/>
              </a:rPr>
              <a:t> system.</a:t>
            </a:r>
            <a:endParaRPr sz="2400" dirty="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Carlito"/>
                <a:cs typeface="Carlito"/>
              </a:rPr>
              <a:t>Usability </a:t>
            </a:r>
            <a:r>
              <a:rPr sz="2400" spc="4040" dirty="0">
                <a:latin typeface="Wingdings"/>
                <a:cs typeface="Wingdings"/>
              </a:rPr>
              <a:t>→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rlito"/>
                <a:cs typeface="Carlito"/>
              </a:rPr>
              <a:t>assessed </a:t>
            </a:r>
            <a:r>
              <a:rPr sz="2400" spc="-10" dirty="0">
                <a:latin typeface="Carlito"/>
                <a:cs typeface="Carlito"/>
              </a:rPr>
              <a:t>by considering </a:t>
            </a:r>
            <a:r>
              <a:rPr sz="2400" spc="-5" dirty="0">
                <a:latin typeface="Carlito"/>
                <a:cs typeface="Carlito"/>
              </a:rPr>
              <a:t>human </a:t>
            </a:r>
            <a:r>
              <a:rPr sz="2400" spc="-20" dirty="0">
                <a:latin typeface="Carlito"/>
                <a:cs typeface="Carlito"/>
              </a:rPr>
              <a:t>factors </a:t>
            </a:r>
            <a:r>
              <a:rPr sz="2400" dirty="0">
                <a:latin typeface="Carlito"/>
                <a:cs typeface="Carlito"/>
              </a:rPr>
              <a:t>, </a:t>
            </a:r>
            <a:r>
              <a:rPr sz="2400" spc="-15" dirty="0">
                <a:latin typeface="Carlito"/>
                <a:cs typeface="Carlito"/>
              </a:rPr>
              <a:t>overall </a:t>
            </a:r>
            <a:r>
              <a:rPr sz="2400" spc="-5" dirty="0">
                <a:latin typeface="Carlito"/>
                <a:cs typeface="Carlito"/>
              </a:rPr>
              <a:t>aesthetics,</a:t>
            </a:r>
            <a:endParaRPr sz="24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2400" spc="-25" dirty="0">
                <a:latin typeface="Carlito"/>
                <a:cs typeface="Carlito"/>
              </a:rPr>
              <a:t>consistency,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10" dirty="0">
                <a:latin typeface="Carlito"/>
                <a:cs typeface="Carlito"/>
              </a:rPr>
              <a:t> documentation.</a:t>
            </a:r>
            <a:endParaRPr sz="2400" dirty="0">
              <a:latin typeface="Carlito"/>
              <a:cs typeface="Carlito"/>
            </a:endParaRPr>
          </a:p>
          <a:p>
            <a:pPr marL="469900" marR="59690" indent="-457200" algn="just">
              <a:lnSpc>
                <a:spcPct val="110100"/>
              </a:lnSpc>
              <a:spcBef>
                <a:spcPts val="500"/>
              </a:spcBef>
              <a:buAutoNum type="arabicPeriod" startAt="3"/>
              <a:tabLst>
                <a:tab pos="469900" algn="l"/>
              </a:tabLst>
            </a:pPr>
            <a:r>
              <a:rPr sz="2400" b="1" spc="-10" dirty="0">
                <a:latin typeface="Carlito"/>
                <a:cs typeface="Carlito"/>
              </a:rPr>
              <a:t>Reliability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rlito"/>
                <a:cs typeface="Carlito"/>
              </a:rPr>
              <a:t>evaluated by </a:t>
            </a:r>
            <a:r>
              <a:rPr sz="2400" dirty="0">
                <a:latin typeface="Carlito"/>
                <a:cs typeface="Carlito"/>
              </a:rPr>
              <a:t>measuring the </a:t>
            </a:r>
            <a:r>
              <a:rPr sz="2400" spc="-5" dirty="0">
                <a:latin typeface="Carlito"/>
                <a:cs typeface="Carlito"/>
              </a:rPr>
              <a:t>frequency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severity of </a:t>
            </a:r>
            <a:r>
              <a:rPr lang="en-US" sz="2400" spc="-5" dirty="0" err="1" smtClean="0">
                <a:latin typeface="Carlito"/>
                <a:cs typeface="Carlito"/>
              </a:rPr>
              <a:t>failure,</a:t>
            </a:r>
            <a:r>
              <a:rPr sz="2400" dirty="0" err="1" smtClean="0">
                <a:latin typeface="Carlito"/>
                <a:cs typeface="Carlito"/>
              </a:rPr>
              <a:t>the</a:t>
            </a:r>
            <a:r>
              <a:rPr sz="2400" dirty="0" smtClean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accuracy of output results,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mean-time-to-failure </a:t>
            </a:r>
            <a:r>
              <a:rPr sz="2400" dirty="0">
                <a:latin typeface="Carlito"/>
                <a:cs typeface="Carlito"/>
              </a:rPr>
              <a:t>(MTTF), the ability  </a:t>
            </a:r>
            <a:r>
              <a:rPr sz="2400" spc="-15" dirty="0">
                <a:latin typeface="Carlito"/>
                <a:cs typeface="Carlito"/>
              </a:rPr>
              <a:t>to recover from failure,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5" dirty="0">
                <a:latin typeface="Carlito"/>
                <a:cs typeface="Carlito"/>
              </a:rPr>
              <a:t>predictability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program.</a:t>
            </a:r>
            <a:endParaRPr sz="2400" dirty="0">
              <a:latin typeface="Carlito"/>
              <a:cs typeface="Carlito"/>
            </a:endParaRPr>
          </a:p>
          <a:p>
            <a:pPr marL="469900" marR="5080" indent="-457200" algn="just">
              <a:lnSpc>
                <a:spcPct val="110000"/>
              </a:lnSpc>
              <a:spcBef>
                <a:spcPts val="505"/>
              </a:spcBef>
              <a:buAutoNum type="arabicPeriod" startAt="3"/>
              <a:tabLst>
                <a:tab pos="469900" algn="l"/>
              </a:tabLst>
            </a:pPr>
            <a:r>
              <a:rPr sz="2400" b="1" spc="-10" dirty="0">
                <a:latin typeface="Carlito"/>
                <a:cs typeface="Carlito"/>
              </a:rPr>
              <a:t>Performance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rlito"/>
                <a:cs typeface="Carlito"/>
              </a:rPr>
              <a:t>measured </a:t>
            </a:r>
            <a:r>
              <a:rPr sz="2400" spc="-5" dirty="0">
                <a:latin typeface="Carlito"/>
                <a:cs typeface="Carlito"/>
              </a:rPr>
              <a:t>using </a:t>
            </a:r>
            <a:r>
              <a:rPr sz="2400" spc="-10" dirty="0">
                <a:latin typeface="Carlito"/>
                <a:cs typeface="Carlito"/>
              </a:rPr>
              <a:t>processing </a:t>
            </a:r>
            <a:r>
              <a:rPr sz="2400" spc="-5" dirty="0">
                <a:latin typeface="Carlito"/>
                <a:cs typeface="Carlito"/>
              </a:rPr>
              <a:t>speed, response </a:t>
            </a:r>
            <a:r>
              <a:rPr sz="2400" dirty="0">
                <a:latin typeface="Carlito"/>
                <a:cs typeface="Carlito"/>
              </a:rPr>
              <a:t>time, </a:t>
            </a:r>
            <a:r>
              <a:rPr sz="2400" spc="-509" dirty="0">
                <a:latin typeface="Carlito"/>
                <a:cs typeface="Carlito"/>
              </a:rPr>
              <a:t>resource  </a:t>
            </a:r>
            <a:r>
              <a:rPr sz="2400" spc="-10" dirty="0">
                <a:latin typeface="Carlito"/>
                <a:cs typeface="Carlito"/>
              </a:rPr>
              <a:t>consumption, throughput,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25" dirty="0">
                <a:latin typeface="Carlito"/>
                <a:cs typeface="Carlito"/>
              </a:rPr>
              <a:t>efficiency.</a:t>
            </a:r>
            <a:endParaRPr sz="2400" dirty="0">
              <a:latin typeface="Carlito"/>
              <a:cs typeface="Carlito"/>
            </a:endParaRPr>
          </a:p>
          <a:p>
            <a:pPr marL="469900" indent="-457200" algn="just">
              <a:lnSpc>
                <a:spcPct val="100000"/>
              </a:lnSpc>
              <a:spcBef>
                <a:spcPts val="780"/>
              </a:spcBef>
              <a:buAutoNum type="arabicPeriod" startAt="3"/>
              <a:tabLst>
                <a:tab pos="469900" algn="l"/>
              </a:tabLst>
            </a:pPr>
            <a:r>
              <a:rPr sz="2400" b="1" spc="-5" dirty="0">
                <a:latin typeface="Carlito"/>
                <a:cs typeface="Carlito"/>
              </a:rPr>
              <a:t>Supportability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rlito"/>
                <a:cs typeface="Carlito"/>
              </a:rPr>
              <a:t>combines </a:t>
            </a:r>
            <a:r>
              <a:rPr sz="2400" spc="-15" dirty="0">
                <a:latin typeface="Carlito"/>
                <a:cs typeface="Carlito"/>
              </a:rPr>
              <a:t>extensibility, </a:t>
            </a:r>
            <a:r>
              <a:rPr sz="2400" spc="-20" dirty="0" smtClean="0">
                <a:latin typeface="Carlito"/>
                <a:cs typeface="Carlito"/>
              </a:rPr>
              <a:t>adaptability </a:t>
            </a:r>
            <a:r>
              <a:rPr sz="2400" dirty="0" smtClean="0">
                <a:latin typeface="Carlito"/>
                <a:cs typeface="Carlito"/>
              </a:rPr>
              <a:t>and </a:t>
            </a:r>
            <a:r>
              <a:rPr sz="2400" spc="-55" dirty="0" smtClean="0">
                <a:latin typeface="Carlito"/>
                <a:cs typeface="Carlito"/>
              </a:rPr>
              <a:t>serviceability</a:t>
            </a:r>
            <a:r>
              <a:rPr sz="2400" spc="-55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7874939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482" y="915542"/>
            <a:ext cx="32640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Design</a:t>
            </a:r>
            <a:r>
              <a:rPr spc="-215" dirty="0"/>
              <a:t> </a:t>
            </a:r>
            <a:r>
              <a:rPr spc="434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548" y="2310588"/>
            <a:ext cx="3243358" cy="568296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latin typeface="Carlito"/>
                <a:cs typeface="Carlito"/>
              </a:rPr>
              <a:t>An overview of </a:t>
            </a:r>
            <a:r>
              <a:rPr sz="1700" spc="-5" dirty="0">
                <a:latin typeface="Carlito"/>
                <a:cs typeface="Carlito"/>
              </a:rPr>
              <a:t>fundamental software </a:t>
            </a:r>
            <a:r>
              <a:rPr sz="1700" spc="5" dirty="0">
                <a:latin typeface="Carlito"/>
                <a:cs typeface="Carlito"/>
              </a:rPr>
              <a:t>design</a:t>
            </a:r>
            <a:r>
              <a:rPr sz="1700" spc="-14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concepts: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5" dirty="0">
                <a:latin typeface="Carlito"/>
                <a:cs typeface="Carlito"/>
              </a:rPr>
              <a:t>Abstraction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5" dirty="0">
                <a:latin typeface="Carlito"/>
                <a:cs typeface="Carlito"/>
              </a:rPr>
              <a:t>Architecture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15" dirty="0">
                <a:latin typeface="Carlito"/>
                <a:cs typeface="Carlito"/>
              </a:rPr>
              <a:t>Patterns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5" dirty="0">
                <a:latin typeface="Carlito"/>
                <a:cs typeface="Carlito"/>
              </a:rPr>
              <a:t>Separation of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Concerns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dirty="0">
                <a:latin typeface="Carlito"/>
                <a:cs typeface="Carlito"/>
              </a:rPr>
              <a:t>Modularity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5" dirty="0">
                <a:latin typeface="Carlito"/>
                <a:cs typeface="Carlito"/>
              </a:rPr>
              <a:t>Information</a:t>
            </a:r>
            <a:r>
              <a:rPr sz="1700" spc="-1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Hiding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dirty="0">
                <a:latin typeface="Carlito"/>
                <a:cs typeface="Carlito"/>
              </a:rPr>
              <a:t>Functional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Independence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5" dirty="0">
                <a:latin typeface="Carlito"/>
                <a:cs typeface="Carlito"/>
              </a:rPr>
              <a:t>Refinement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dirty="0">
                <a:latin typeface="Carlito"/>
                <a:cs typeface="Carlito"/>
              </a:rPr>
              <a:t>Aspects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10" dirty="0">
                <a:latin typeface="Carlito"/>
                <a:cs typeface="Carlito"/>
              </a:rPr>
              <a:t>Refactoring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spc="-5" dirty="0">
                <a:latin typeface="Carlito"/>
                <a:cs typeface="Carlito"/>
              </a:rPr>
              <a:t>Object-Oriented </a:t>
            </a:r>
            <a:r>
              <a:rPr sz="1700" dirty="0">
                <a:latin typeface="Carlito"/>
                <a:cs typeface="Carlito"/>
              </a:rPr>
              <a:t>Design</a:t>
            </a:r>
            <a:r>
              <a:rPr sz="1700" spc="-55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Concepts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dirty="0">
                <a:latin typeface="Carlito"/>
                <a:cs typeface="Carlito"/>
              </a:rPr>
              <a:t>Design</a:t>
            </a:r>
            <a:r>
              <a:rPr sz="1700" spc="-30" dirty="0">
                <a:latin typeface="Carlito"/>
                <a:cs typeface="Carlito"/>
              </a:rPr>
              <a:t> </a:t>
            </a:r>
            <a:r>
              <a:rPr sz="1700" dirty="0">
                <a:latin typeface="Carlito"/>
                <a:cs typeface="Carlito"/>
              </a:rPr>
              <a:t>Classes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dirty="0">
                <a:latin typeface="Carlito"/>
                <a:cs typeface="Carlito"/>
              </a:rPr>
              <a:t>Dependency</a:t>
            </a:r>
            <a:r>
              <a:rPr sz="1700" spc="-40" dirty="0">
                <a:latin typeface="Carlito"/>
                <a:cs typeface="Carlito"/>
              </a:rPr>
              <a:t> </a:t>
            </a:r>
            <a:r>
              <a:rPr sz="1700" spc="-10" dirty="0">
                <a:latin typeface="Carlito"/>
                <a:cs typeface="Carlito"/>
              </a:rPr>
              <a:t>Inversion</a:t>
            </a:r>
            <a:endParaRPr sz="17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700" dirty="0">
                <a:latin typeface="Carlito"/>
                <a:cs typeface="Carlito"/>
              </a:rPr>
              <a:t>Design </a:t>
            </a:r>
            <a:r>
              <a:rPr sz="1700" spc="-15" dirty="0">
                <a:latin typeface="Carlito"/>
                <a:cs typeface="Carlito"/>
              </a:rPr>
              <a:t>for</a:t>
            </a:r>
            <a:r>
              <a:rPr sz="1700" spc="-25" dirty="0">
                <a:latin typeface="Carlito"/>
                <a:cs typeface="Carlito"/>
              </a:rPr>
              <a:t> </a:t>
            </a:r>
            <a:r>
              <a:rPr sz="1700" spc="-45" dirty="0">
                <a:latin typeface="Carlito"/>
                <a:cs typeface="Carlito"/>
              </a:rPr>
              <a:t>Test</a:t>
            </a:r>
            <a:endParaRPr sz="17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816422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352" y="594431"/>
            <a:ext cx="2185988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b="1" spc="-5" dirty="0">
                <a:latin typeface="Carlito"/>
                <a:cs typeface="Carlito"/>
              </a:rPr>
              <a:t>1.	</a:t>
            </a:r>
            <a:r>
              <a:rPr sz="2800" b="1" spc="-15" dirty="0" smtClean="0">
                <a:latin typeface="Carlito"/>
                <a:cs typeface="Carlito"/>
              </a:rPr>
              <a:t>Abstractio</a:t>
            </a:r>
            <a:r>
              <a:rPr lang="en-US" sz="2800" b="1" spc="-15" dirty="0" smtClean="0">
                <a:latin typeface="Carlito"/>
                <a:cs typeface="Carlito"/>
              </a:rPr>
              <a:t>n</a:t>
            </a:r>
            <a:r>
              <a:rPr sz="2800" b="1" spc="-15" dirty="0" smtClean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8"/>
            <a:ext cx="6069354" cy="5573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413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highest level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abstraction,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solution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20" dirty="0">
                <a:latin typeface="Carlito"/>
                <a:cs typeface="Carlito"/>
              </a:rPr>
              <a:t>stated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5" dirty="0">
                <a:latin typeface="Carlito"/>
                <a:cs typeface="Carlito"/>
              </a:rPr>
              <a:t>broad </a:t>
            </a:r>
            <a:r>
              <a:rPr sz="2400" spc="-5" dirty="0">
                <a:latin typeface="Carlito"/>
                <a:cs typeface="Carlito"/>
              </a:rPr>
              <a:t>terms using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language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problem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environment.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0" dirty="0">
                <a:latin typeface="Carlito"/>
                <a:cs typeface="Carlito"/>
              </a:rPr>
              <a:t>At </a:t>
            </a:r>
            <a:r>
              <a:rPr sz="2400" spc="-10" dirty="0">
                <a:latin typeface="Carlito"/>
                <a:cs typeface="Carlito"/>
              </a:rPr>
              <a:t>lower </a:t>
            </a:r>
            <a:r>
              <a:rPr sz="2400" spc="-5" dirty="0">
                <a:latin typeface="Carlito"/>
                <a:cs typeface="Carlito"/>
              </a:rPr>
              <a:t>levels </a:t>
            </a:r>
            <a:r>
              <a:rPr sz="2400" spc="-10" dirty="0">
                <a:latin typeface="Carlito"/>
                <a:cs typeface="Carlito"/>
              </a:rPr>
              <a:t>of abstraction,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spc="-5" dirty="0">
                <a:latin typeface="Carlito"/>
                <a:cs typeface="Carlito"/>
              </a:rPr>
              <a:t>detailed description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solution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</a:p>
          <a:p>
            <a:pPr marL="2413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provided.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rlito"/>
                <a:cs typeface="Carlito"/>
              </a:rPr>
              <a:t>Create </a:t>
            </a:r>
            <a:r>
              <a:rPr sz="2400" spc="-5" dirty="0">
                <a:latin typeface="Carlito"/>
                <a:cs typeface="Carlito"/>
              </a:rPr>
              <a:t>both </a:t>
            </a:r>
            <a:r>
              <a:rPr sz="2400" spc="-15" dirty="0">
                <a:latin typeface="Carlito"/>
                <a:cs typeface="Carlito"/>
              </a:rPr>
              <a:t>procedural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data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abstractions.</a:t>
            </a:r>
            <a:endParaRPr sz="2400" dirty="0">
              <a:latin typeface="Carlito"/>
              <a:cs typeface="Carlito"/>
            </a:endParaRPr>
          </a:p>
          <a:p>
            <a:pPr marL="241300" marR="298450" indent="-228600">
              <a:lnSpc>
                <a:spcPts val="287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Carlito"/>
                <a:cs typeface="Carlito"/>
              </a:rPr>
              <a:t>Procedural abstraction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sequence of instructions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05" dirty="0">
                <a:latin typeface="Carlito"/>
                <a:cs typeface="Carlito"/>
              </a:rPr>
              <a:t>specific 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limited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function.</a:t>
            </a:r>
            <a:endParaRPr sz="2400" dirty="0">
              <a:latin typeface="Carlito"/>
              <a:cs typeface="Carlito"/>
            </a:endParaRPr>
          </a:p>
          <a:p>
            <a:pPr marL="241300" marR="825500" indent="-228600">
              <a:lnSpc>
                <a:spcPts val="287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5" dirty="0">
                <a:latin typeface="Carlito"/>
                <a:cs typeface="Carlito"/>
              </a:rPr>
              <a:t>Data </a:t>
            </a:r>
            <a:r>
              <a:rPr sz="2400" b="1" spc="-10" dirty="0">
                <a:latin typeface="Carlito"/>
                <a:cs typeface="Carlito"/>
              </a:rPr>
              <a:t>abstraction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named </a:t>
            </a:r>
            <a:r>
              <a:rPr sz="2400" spc="-10" dirty="0">
                <a:latin typeface="Carlito"/>
                <a:cs typeface="Carlito"/>
              </a:rPr>
              <a:t>collection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5" dirty="0">
                <a:latin typeface="Carlito"/>
                <a:cs typeface="Carlito"/>
              </a:rPr>
              <a:t>describes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955" dirty="0">
                <a:latin typeface="Carlito"/>
                <a:cs typeface="Carlito"/>
              </a:rPr>
              <a:t>data</a:t>
            </a:r>
            <a:r>
              <a:rPr sz="2400" spc="-5" dirty="0">
                <a:latin typeface="Carlito"/>
                <a:cs typeface="Carlito"/>
              </a:rPr>
              <a:t> object.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510679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507" y="475545"/>
            <a:ext cx="1797368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8465" algn="l"/>
              </a:tabLst>
            </a:pPr>
            <a:r>
              <a:rPr sz="2600" b="1" dirty="0">
                <a:latin typeface="Carlito"/>
                <a:cs typeface="Carlito"/>
              </a:rPr>
              <a:t>2.	</a:t>
            </a:r>
            <a:r>
              <a:rPr sz="2600" b="1" spc="-15" dirty="0" smtClean="0">
                <a:latin typeface="Carlito"/>
                <a:cs typeface="Carlito"/>
              </a:rPr>
              <a:t>Architectur</a:t>
            </a:r>
            <a:r>
              <a:rPr lang="en-US" sz="2600" b="1" spc="-15" dirty="0" smtClean="0">
                <a:latin typeface="Carlito"/>
                <a:cs typeface="Carlito"/>
              </a:rPr>
              <a:t>e</a:t>
            </a:r>
            <a:r>
              <a:rPr sz="2600" b="1" spc="-15" dirty="0" smtClean="0">
                <a:latin typeface="Carlito"/>
                <a:cs typeface="Carlito"/>
              </a:rPr>
              <a:t>: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449252"/>
            <a:ext cx="5928479" cy="776238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26670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latin typeface="Carlito"/>
                <a:cs typeface="Carlito"/>
              </a:rPr>
              <a:t>Architecture </a:t>
            </a:r>
            <a:r>
              <a:rPr sz="2200" spc="-5" dirty="0">
                <a:latin typeface="Carlito"/>
                <a:cs typeface="Carlito"/>
              </a:rPr>
              <a:t>is the </a:t>
            </a:r>
            <a:r>
              <a:rPr sz="2200" spc="-10" dirty="0">
                <a:latin typeface="Carlito"/>
                <a:cs typeface="Carlito"/>
              </a:rPr>
              <a:t>structure </a:t>
            </a:r>
            <a:r>
              <a:rPr sz="2200" spc="-5" dirty="0">
                <a:latin typeface="Carlito"/>
                <a:cs typeface="Carlito"/>
              </a:rPr>
              <a:t>or </a:t>
            </a:r>
            <a:r>
              <a:rPr sz="2200" spc="-15" dirty="0">
                <a:latin typeface="Carlito"/>
                <a:cs typeface="Carlito"/>
              </a:rPr>
              <a:t>organization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20" dirty="0">
                <a:latin typeface="Carlito"/>
                <a:cs typeface="Carlito"/>
              </a:rPr>
              <a:t>program </a:t>
            </a:r>
            <a:r>
              <a:rPr sz="2200" spc="-10" dirty="0">
                <a:latin typeface="Carlito"/>
                <a:cs typeface="Carlito"/>
              </a:rPr>
              <a:t>components (modules),  </a:t>
            </a:r>
            <a:r>
              <a:rPr sz="2200" spc="-5" dirty="0">
                <a:latin typeface="Carlito"/>
                <a:cs typeface="Carlito"/>
              </a:rPr>
              <a:t>the manner in which </a:t>
            </a:r>
            <a:r>
              <a:rPr sz="2200" spc="-10" dirty="0">
                <a:latin typeface="Carlito"/>
                <a:cs typeface="Carlito"/>
              </a:rPr>
              <a:t>these components </a:t>
            </a:r>
            <a:r>
              <a:rPr sz="2200" spc="-15" dirty="0">
                <a:latin typeface="Carlito"/>
                <a:cs typeface="Carlito"/>
              </a:rPr>
              <a:t>interact,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the structure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0" dirty="0">
                <a:latin typeface="Carlito"/>
                <a:cs typeface="Carlito"/>
              </a:rPr>
              <a:t>that  are used by </a:t>
            </a:r>
            <a:r>
              <a:rPr sz="2200" spc="-5" dirty="0">
                <a:latin typeface="Carlito"/>
                <a:cs typeface="Carlito"/>
              </a:rPr>
              <a:t>the</a:t>
            </a:r>
            <a:r>
              <a:rPr sz="2200" spc="3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components.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rlito"/>
                <a:cs typeface="Carlito"/>
              </a:rPr>
              <a:t>One goal of </a:t>
            </a:r>
            <a:r>
              <a:rPr sz="2200" spc="-10" dirty="0">
                <a:latin typeface="Carlito"/>
                <a:cs typeface="Carlito"/>
              </a:rPr>
              <a:t>software </a:t>
            </a:r>
            <a:r>
              <a:rPr sz="2200" spc="-5" dirty="0">
                <a:latin typeface="Carlito"/>
                <a:cs typeface="Carlito"/>
              </a:rPr>
              <a:t>design is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derive </a:t>
            </a:r>
            <a:r>
              <a:rPr sz="2200" spc="-5" dirty="0">
                <a:latin typeface="Carlito"/>
                <a:cs typeface="Carlito"/>
              </a:rPr>
              <a:t>an </a:t>
            </a:r>
            <a:r>
              <a:rPr sz="2200" spc="-15" dirty="0">
                <a:latin typeface="Carlito"/>
                <a:cs typeface="Carlito"/>
              </a:rPr>
              <a:t>architectural </a:t>
            </a:r>
            <a:r>
              <a:rPr sz="2200" spc="-10" dirty="0">
                <a:latin typeface="Carlito"/>
                <a:cs typeface="Carlito"/>
              </a:rPr>
              <a:t>rendering </a:t>
            </a:r>
            <a:r>
              <a:rPr sz="2200" spc="-5" dirty="0">
                <a:latin typeface="Carlito"/>
                <a:cs typeface="Carlito"/>
              </a:rPr>
              <a:t>of a</a:t>
            </a:r>
            <a:r>
              <a:rPr sz="2200" spc="12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system.</a:t>
            </a:r>
            <a:endParaRPr sz="2200" dirty="0">
              <a:latin typeface="Carlito"/>
              <a:cs typeface="Carlito"/>
            </a:endParaRPr>
          </a:p>
          <a:p>
            <a:pPr marL="241300" marR="5080" indent="-228600">
              <a:lnSpc>
                <a:spcPts val="238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set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5" dirty="0">
                <a:latin typeface="Carlito"/>
                <a:cs typeface="Carlito"/>
              </a:rPr>
              <a:t>architectural patterns </a:t>
            </a:r>
            <a:r>
              <a:rPr sz="2200" spc="-5" dirty="0">
                <a:latin typeface="Carlito"/>
                <a:cs typeface="Carlito"/>
              </a:rPr>
              <a:t>enables a </a:t>
            </a:r>
            <a:r>
              <a:rPr sz="2200" spc="-10" dirty="0">
                <a:latin typeface="Carlito"/>
                <a:cs typeface="Carlito"/>
              </a:rPr>
              <a:t>software </a:t>
            </a:r>
            <a:r>
              <a:rPr sz="2200" spc="-5" dirty="0">
                <a:latin typeface="Carlito"/>
                <a:cs typeface="Carlito"/>
              </a:rPr>
              <a:t>engineer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reuse design-level  concepts.</a:t>
            </a:r>
            <a:endParaRPr sz="2200" dirty="0">
              <a:latin typeface="Carlito"/>
              <a:cs typeface="Carlito"/>
            </a:endParaRPr>
          </a:p>
          <a:p>
            <a:pPr marL="241300" marR="229870" indent="-228600" algn="just">
              <a:lnSpc>
                <a:spcPct val="89600"/>
              </a:lnSpc>
              <a:spcBef>
                <a:spcPts val="484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10" dirty="0">
                <a:latin typeface="Carlito"/>
                <a:cs typeface="Carlito"/>
              </a:rPr>
              <a:t>Structural properties </a:t>
            </a:r>
            <a:r>
              <a:rPr sz="2200" spc="3685" dirty="0">
                <a:latin typeface="Wingdings"/>
                <a:cs typeface="Wingdings"/>
              </a:rPr>
              <a:t>→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rlito"/>
                <a:cs typeface="Carlito"/>
              </a:rPr>
              <a:t>“the components </a:t>
            </a:r>
            <a:r>
              <a:rPr sz="2200" spc="-5" dirty="0">
                <a:latin typeface="Carlito"/>
                <a:cs typeface="Carlito"/>
              </a:rPr>
              <a:t>of a </a:t>
            </a:r>
            <a:r>
              <a:rPr sz="2200" spc="-25" dirty="0">
                <a:latin typeface="Carlito"/>
                <a:cs typeface="Carlito"/>
              </a:rPr>
              <a:t>system </a:t>
            </a:r>
            <a:r>
              <a:rPr sz="2200" spc="-5" dirty="0">
                <a:latin typeface="Carlito"/>
                <a:cs typeface="Carlito"/>
              </a:rPr>
              <a:t>(e.g., modules, </a:t>
            </a:r>
            <a:r>
              <a:rPr sz="2200" spc="-465" dirty="0">
                <a:latin typeface="Carlito"/>
                <a:cs typeface="Carlito"/>
              </a:rPr>
              <a:t>objects,  </a:t>
            </a:r>
            <a:r>
              <a:rPr sz="2200" spc="-15" dirty="0">
                <a:latin typeface="Carlito"/>
                <a:cs typeface="Carlito"/>
              </a:rPr>
              <a:t>filters) </a:t>
            </a:r>
            <a:r>
              <a:rPr sz="2200" spc="-5" dirty="0">
                <a:latin typeface="Carlito"/>
                <a:cs typeface="Carlito"/>
              </a:rPr>
              <a:t>and the manner in which </a:t>
            </a:r>
            <a:r>
              <a:rPr sz="2200" dirty="0">
                <a:latin typeface="Carlito"/>
                <a:cs typeface="Carlito"/>
              </a:rPr>
              <a:t>those </a:t>
            </a:r>
            <a:r>
              <a:rPr sz="2200" spc="-10" dirty="0">
                <a:latin typeface="Carlito"/>
                <a:cs typeface="Carlito"/>
              </a:rPr>
              <a:t>components are </a:t>
            </a:r>
            <a:r>
              <a:rPr sz="2200" spc="-15" dirty="0">
                <a:latin typeface="Carlito"/>
                <a:cs typeface="Carlito"/>
              </a:rPr>
              <a:t>packaged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5" dirty="0">
                <a:latin typeface="Carlito"/>
                <a:cs typeface="Carlito"/>
              </a:rPr>
              <a:t>interact  </a:t>
            </a:r>
            <a:r>
              <a:rPr sz="2200" spc="-5" dirty="0">
                <a:latin typeface="Carlito"/>
                <a:cs typeface="Carlito"/>
              </a:rPr>
              <a:t>with one</a:t>
            </a:r>
            <a:r>
              <a:rPr sz="2200" spc="-10" dirty="0">
                <a:latin typeface="Carlito"/>
                <a:cs typeface="Carlito"/>
              </a:rPr>
              <a:t> </a:t>
            </a:r>
            <a:r>
              <a:rPr sz="2200" spc="-50" dirty="0">
                <a:latin typeface="Carlito"/>
                <a:cs typeface="Carlito"/>
              </a:rPr>
              <a:t>another.”</a:t>
            </a:r>
            <a:endParaRPr sz="2200" dirty="0">
              <a:latin typeface="Carlito"/>
              <a:cs typeface="Carlito"/>
            </a:endParaRPr>
          </a:p>
          <a:p>
            <a:pPr marL="241300" marR="262890" indent="-228600">
              <a:lnSpc>
                <a:spcPct val="89800"/>
              </a:lnSpc>
              <a:spcBef>
                <a:spcPts val="5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10" dirty="0">
                <a:latin typeface="Carlito"/>
                <a:cs typeface="Carlito"/>
              </a:rPr>
              <a:t>Extra-functional properties </a:t>
            </a:r>
            <a:r>
              <a:rPr sz="2200" spc="3685" dirty="0">
                <a:latin typeface="Wingdings"/>
                <a:cs typeface="Wingdings"/>
              </a:rPr>
              <a:t>→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rlito"/>
                <a:cs typeface="Carlito"/>
              </a:rPr>
              <a:t>address </a:t>
            </a:r>
            <a:r>
              <a:rPr sz="2200" spc="-10" dirty="0">
                <a:latin typeface="Carlito"/>
                <a:cs typeface="Carlito"/>
              </a:rPr>
              <a:t>“how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design </a:t>
            </a:r>
            <a:r>
              <a:rPr sz="2200" spc="-15" dirty="0">
                <a:latin typeface="Carlito"/>
                <a:cs typeface="Carlito"/>
              </a:rPr>
              <a:t>architecture </a:t>
            </a:r>
            <a:r>
              <a:rPr sz="2200" spc="-465" dirty="0">
                <a:latin typeface="Carlito"/>
                <a:cs typeface="Carlito"/>
              </a:rPr>
              <a:t>achieves  </a:t>
            </a:r>
            <a:r>
              <a:rPr sz="2200" spc="-10" dirty="0">
                <a:latin typeface="Carlito"/>
                <a:cs typeface="Carlito"/>
              </a:rPr>
              <a:t>requirements </a:t>
            </a:r>
            <a:r>
              <a:rPr sz="2200" spc="-20" dirty="0">
                <a:latin typeface="Carlito"/>
                <a:cs typeface="Carlito"/>
              </a:rPr>
              <a:t>for </a:t>
            </a:r>
            <a:r>
              <a:rPr sz="2200" spc="-10" dirty="0">
                <a:latin typeface="Carlito"/>
                <a:cs typeface="Carlito"/>
              </a:rPr>
              <a:t>performance, </a:t>
            </a:r>
            <a:r>
              <a:rPr sz="2200" spc="-25" dirty="0">
                <a:latin typeface="Carlito"/>
                <a:cs typeface="Carlito"/>
              </a:rPr>
              <a:t>capacity, </a:t>
            </a:r>
            <a:r>
              <a:rPr sz="2200" spc="-20" dirty="0">
                <a:latin typeface="Carlito"/>
                <a:cs typeface="Carlito"/>
              </a:rPr>
              <a:t>reliability, </a:t>
            </a:r>
            <a:r>
              <a:rPr sz="2200" spc="-25" dirty="0">
                <a:latin typeface="Carlito"/>
                <a:cs typeface="Carlito"/>
              </a:rPr>
              <a:t>security, </a:t>
            </a:r>
            <a:r>
              <a:rPr sz="2200" spc="-20" dirty="0">
                <a:latin typeface="Carlito"/>
                <a:cs typeface="Carlito"/>
              </a:rPr>
              <a:t>adaptability, </a:t>
            </a:r>
            <a:r>
              <a:rPr sz="2200" spc="-5" dirty="0">
                <a:latin typeface="Carlito"/>
                <a:cs typeface="Carlito"/>
              </a:rPr>
              <a:t>and  other </a:t>
            </a:r>
            <a:r>
              <a:rPr sz="2200" spc="-20" dirty="0">
                <a:latin typeface="Carlito"/>
                <a:cs typeface="Carlito"/>
              </a:rPr>
              <a:t>system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characteristics.</a:t>
            </a:r>
            <a:endParaRPr sz="2200" dirty="0">
              <a:latin typeface="Carlito"/>
              <a:cs typeface="Carlito"/>
            </a:endParaRPr>
          </a:p>
          <a:p>
            <a:pPr marL="241300" marR="889000" indent="-228600">
              <a:lnSpc>
                <a:spcPts val="2360"/>
              </a:lnSpc>
              <a:spcBef>
                <a:spcPts val="570"/>
              </a:spcBef>
              <a:buFont typeface="Arial"/>
              <a:buChar char="•"/>
              <a:tabLst>
                <a:tab pos="304800" algn="l"/>
                <a:tab pos="305435" algn="l"/>
              </a:tabLst>
            </a:pPr>
            <a:r>
              <a:rPr dirty="0"/>
              <a:t>	</a:t>
            </a:r>
            <a:r>
              <a:rPr sz="2200" b="1" spc="-10" dirty="0">
                <a:latin typeface="Carlito"/>
                <a:cs typeface="Carlito"/>
              </a:rPr>
              <a:t>Families </a:t>
            </a:r>
            <a:r>
              <a:rPr sz="2200" b="1" spc="-5" dirty="0">
                <a:latin typeface="Carlito"/>
                <a:cs typeface="Carlito"/>
              </a:rPr>
              <a:t>of </a:t>
            </a:r>
            <a:r>
              <a:rPr sz="2200" b="1" spc="-20" dirty="0">
                <a:latin typeface="Carlito"/>
                <a:cs typeface="Carlito"/>
              </a:rPr>
              <a:t>related systems </a:t>
            </a:r>
            <a:r>
              <a:rPr sz="2200" spc="3685" dirty="0">
                <a:latin typeface="Wingdings"/>
                <a:cs typeface="Wingdings"/>
              </a:rPr>
              <a:t>→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Carlito"/>
                <a:cs typeface="Carlito"/>
              </a:rPr>
              <a:t>“draw </a:t>
            </a:r>
            <a:r>
              <a:rPr sz="2200" spc="-10" dirty="0">
                <a:latin typeface="Carlito"/>
                <a:cs typeface="Carlito"/>
              </a:rPr>
              <a:t>upon repeatable </a:t>
            </a:r>
            <a:r>
              <a:rPr sz="2200" spc="-15" dirty="0">
                <a:latin typeface="Carlito"/>
                <a:cs typeface="Carlito"/>
              </a:rPr>
              <a:t>patterns </a:t>
            </a:r>
            <a:r>
              <a:rPr sz="2200" spc="-75" dirty="0">
                <a:latin typeface="Carlito"/>
                <a:cs typeface="Carlito"/>
              </a:rPr>
              <a:t>that  </a:t>
            </a:r>
            <a:r>
              <a:rPr sz="2200" spc="-10" dirty="0">
                <a:latin typeface="Carlito"/>
                <a:cs typeface="Carlito"/>
              </a:rPr>
              <a:t>are commonly </a:t>
            </a:r>
            <a:r>
              <a:rPr sz="2200" spc="-15" dirty="0">
                <a:latin typeface="Carlito"/>
                <a:cs typeface="Carlito"/>
              </a:rPr>
              <a:t>encountered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10" dirty="0">
                <a:latin typeface="Carlito"/>
                <a:cs typeface="Carlito"/>
              </a:rPr>
              <a:t>the design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families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similar</a:t>
            </a:r>
            <a:r>
              <a:rPr sz="2200" spc="204" dirty="0">
                <a:latin typeface="Carlito"/>
                <a:cs typeface="Carlito"/>
              </a:rPr>
              <a:t> </a:t>
            </a:r>
            <a:r>
              <a:rPr sz="2200" spc="-35" dirty="0">
                <a:latin typeface="Carlito"/>
                <a:cs typeface="Carlito"/>
              </a:rPr>
              <a:t>systems.”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380000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933" y="1782421"/>
            <a:ext cx="6181892" cy="820942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2225" indent="-228600">
              <a:lnSpc>
                <a:spcPts val="279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latin typeface="Carlito"/>
                <a:cs typeface="Carlito"/>
              </a:rPr>
              <a:t>Structural </a:t>
            </a:r>
            <a:r>
              <a:rPr sz="2600" b="1" spc="-5" dirty="0">
                <a:latin typeface="Carlito"/>
                <a:cs typeface="Carlito"/>
              </a:rPr>
              <a:t>models </a:t>
            </a:r>
            <a:r>
              <a:rPr sz="2600" spc="4385" dirty="0">
                <a:latin typeface="Wingdings"/>
                <a:cs typeface="Wingdings"/>
              </a:rPr>
              <a:t>→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rlito"/>
                <a:cs typeface="Carlito"/>
              </a:rPr>
              <a:t>represent </a:t>
            </a:r>
            <a:r>
              <a:rPr sz="2600" spc="-5" dirty="0">
                <a:latin typeface="Carlito"/>
                <a:cs typeface="Carlito"/>
              </a:rPr>
              <a:t>architecture </a:t>
            </a:r>
            <a:r>
              <a:rPr sz="2600" dirty="0">
                <a:latin typeface="Carlito"/>
                <a:cs typeface="Carlito"/>
              </a:rPr>
              <a:t>as an </a:t>
            </a:r>
            <a:r>
              <a:rPr sz="2600" spc="-20" dirty="0">
                <a:latin typeface="Carlito"/>
                <a:cs typeface="Carlito"/>
              </a:rPr>
              <a:t>organized </a:t>
            </a:r>
            <a:r>
              <a:rPr lang="en-US" sz="2600" spc="-20" dirty="0" smtClean="0">
                <a:latin typeface="Carlito"/>
                <a:cs typeface="Carlito"/>
              </a:rPr>
              <a:t>collection </a:t>
            </a:r>
            <a:r>
              <a:rPr sz="2600" spc="-5" dirty="0" smtClean="0">
                <a:latin typeface="Carlito"/>
                <a:cs typeface="Carlito"/>
              </a:rPr>
              <a:t>of </a:t>
            </a:r>
            <a:r>
              <a:rPr sz="2600" spc="-15" dirty="0">
                <a:latin typeface="Carlito"/>
                <a:cs typeface="Carlito"/>
              </a:rPr>
              <a:t>program</a:t>
            </a:r>
            <a:r>
              <a:rPr sz="2600" spc="-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components.</a:t>
            </a:r>
            <a:endParaRPr sz="2600" dirty="0">
              <a:latin typeface="Carlito"/>
              <a:cs typeface="Carlito"/>
            </a:endParaRPr>
          </a:p>
          <a:p>
            <a:pPr marL="241300" marR="603250" indent="-228600">
              <a:lnSpc>
                <a:spcPct val="896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10" dirty="0">
                <a:latin typeface="Carlito"/>
                <a:cs typeface="Carlito"/>
              </a:rPr>
              <a:t>Framework </a:t>
            </a:r>
            <a:r>
              <a:rPr sz="2600" b="1" dirty="0">
                <a:latin typeface="Carlito"/>
                <a:cs typeface="Carlito"/>
              </a:rPr>
              <a:t>models </a:t>
            </a:r>
            <a:r>
              <a:rPr sz="2600" spc="4380" dirty="0">
                <a:latin typeface="Wingdings"/>
                <a:cs typeface="Wingdings"/>
              </a:rPr>
              <a:t>→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rlito"/>
                <a:cs typeface="Carlito"/>
              </a:rPr>
              <a:t>increase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level </a:t>
            </a:r>
            <a:r>
              <a:rPr sz="2600" spc="-5" dirty="0">
                <a:latin typeface="Carlito"/>
                <a:cs typeface="Carlito"/>
              </a:rPr>
              <a:t>of design </a:t>
            </a:r>
            <a:r>
              <a:rPr sz="2600" spc="-35" dirty="0">
                <a:latin typeface="Carlito"/>
                <a:cs typeface="Carlito"/>
              </a:rPr>
              <a:t>abstraction  </a:t>
            </a:r>
            <a:r>
              <a:rPr sz="2600" spc="-5" dirty="0">
                <a:latin typeface="Carlito"/>
                <a:cs typeface="Carlito"/>
              </a:rPr>
              <a:t>by </a:t>
            </a:r>
            <a:r>
              <a:rPr sz="2600" spc="-10" dirty="0">
                <a:latin typeface="Carlito"/>
                <a:cs typeface="Carlito"/>
              </a:rPr>
              <a:t>attempting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identify </a:t>
            </a:r>
            <a:r>
              <a:rPr sz="2600" spc="-10" dirty="0">
                <a:latin typeface="Carlito"/>
                <a:cs typeface="Carlito"/>
              </a:rPr>
              <a:t>repeatable architectural </a:t>
            </a:r>
            <a:r>
              <a:rPr sz="2600" spc="-5" dirty="0">
                <a:latin typeface="Carlito"/>
                <a:cs typeface="Carlito"/>
              </a:rPr>
              <a:t>design  </a:t>
            </a:r>
            <a:r>
              <a:rPr sz="2600" spc="-15" dirty="0">
                <a:latin typeface="Carlito"/>
                <a:cs typeface="Carlito"/>
              </a:rPr>
              <a:t>frameworks </a:t>
            </a:r>
            <a:r>
              <a:rPr sz="2600" spc="-10" dirty="0">
                <a:latin typeface="Carlito"/>
                <a:cs typeface="Carlito"/>
              </a:rPr>
              <a:t>(patterns)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15" dirty="0">
                <a:latin typeface="Carlito"/>
                <a:cs typeface="Carlito"/>
              </a:rPr>
              <a:t>encountered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similar </a:t>
            </a:r>
            <a:r>
              <a:rPr sz="2600" dirty="0">
                <a:latin typeface="Carlito"/>
                <a:cs typeface="Carlito"/>
              </a:rPr>
              <a:t>types of  </a:t>
            </a:r>
            <a:r>
              <a:rPr sz="2600" spc="-5" dirty="0">
                <a:latin typeface="Carlito"/>
                <a:cs typeface="Carlito"/>
              </a:rPr>
              <a:t>applications.</a:t>
            </a:r>
            <a:endParaRPr sz="2600" dirty="0">
              <a:latin typeface="Carlito"/>
              <a:cs typeface="Carlito"/>
            </a:endParaRPr>
          </a:p>
          <a:p>
            <a:pPr marL="241300" marR="5080" indent="-228600">
              <a:lnSpc>
                <a:spcPct val="898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rlito"/>
                <a:cs typeface="Carlito"/>
              </a:rPr>
              <a:t>Dynamic </a:t>
            </a:r>
            <a:r>
              <a:rPr sz="2600" b="1" dirty="0">
                <a:latin typeface="Carlito"/>
                <a:cs typeface="Carlito"/>
              </a:rPr>
              <a:t>models </a:t>
            </a:r>
            <a:r>
              <a:rPr sz="2600" spc="4380" dirty="0">
                <a:latin typeface="Wingdings"/>
                <a:cs typeface="Wingdings"/>
              </a:rPr>
              <a:t>→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rlito"/>
                <a:cs typeface="Carlito"/>
              </a:rPr>
              <a:t>address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behavioral </a:t>
            </a:r>
            <a:r>
              <a:rPr sz="2600" dirty="0">
                <a:latin typeface="Carlito"/>
                <a:cs typeface="Carlito"/>
              </a:rPr>
              <a:t>aspects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95" dirty="0">
                <a:latin typeface="Carlito"/>
                <a:cs typeface="Carlito"/>
              </a:rPr>
              <a:t>program  </a:t>
            </a:r>
            <a:r>
              <a:rPr sz="2600" spc="-5" dirty="0">
                <a:latin typeface="Carlito"/>
                <a:cs typeface="Carlito"/>
              </a:rPr>
              <a:t>architecture, indicating </a:t>
            </a:r>
            <a:r>
              <a:rPr sz="2600" spc="-10" dirty="0">
                <a:latin typeface="Carlito"/>
                <a:cs typeface="Carlito"/>
              </a:rPr>
              <a:t>how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structure or </a:t>
            </a:r>
            <a:r>
              <a:rPr sz="2600" spc="-20" dirty="0">
                <a:latin typeface="Carlito"/>
                <a:cs typeface="Carlito"/>
              </a:rPr>
              <a:t>system </a:t>
            </a:r>
            <a:r>
              <a:rPr sz="2600" spc="-10" dirty="0">
                <a:latin typeface="Carlito"/>
                <a:cs typeface="Carlito"/>
              </a:rPr>
              <a:t>configuration </a:t>
            </a:r>
            <a:r>
              <a:rPr sz="2600" spc="-20" dirty="0">
                <a:latin typeface="Carlito"/>
                <a:cs typeface="Carlito"/>
              </a:rPr>
              <a:t>may  </a:t>
            </a:r>
            <a:r>
              <a:rPr sz="2600" spc="-5" dirty="0">
                <a:latin typeface="Carlito"/>
                <a:cs typeface="Carlito"/>
              </a:rPr>
              <a:t>change </a:t>
            </a:r>
            <a:r>
              <a:rPr sz="2600" dirty="0">
                <a:latin typeface="Carlito"/>
                <a:cs typeface="Carlito"/>
              </a:rPr>
              <a:t>as a </a:t>
            </a:r>
            <a:r>
              <a:rPr sz="2600" spc="-5" dirty="0">
                <a:latin typeface="Carlito"/>
                <a:cs typeface="Carlito"/>
              </a:rPr>
              <a:t>function </a:t>
            </a:r>
            <a:r>
              <a:rPr sz="2600" dirty="0">
                <a:latin typeface="Carlito"/>
                <a:cs typeface="Carlito"/>
              </a:rPr>
              <a:t>of </a:t>
            </a:r>
            <a:r>
              <a:rPr sz="2600" spc="-10" dirty="0">
                <a:latin typeface="Carlito"/>
                <a:cs typeface="Carlito"/>
              </a:rPr>
              <a:t>external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events.</a:t>
            </a:r>
            <a:endParaRPr sz="2600" dirty="0">
              <a:latin typeface="Carlito"/>
              <a:cs typeface="Carlito"/>
            </a:endParaRPr>
          </a:p>
          <a:p>
            <a:pPr marL="241300" marR="527050" indent="-228600">
              <a:lnSpc>
                <a:spcPts val="2780"/>
              </a:lnSpc>
              <a:spcBef>
                <a:spcPts val="10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rlito"/>
                <a:cs typeface="Carlito"/>
              </a:rPr>
              <a:t>Process models </a:t>
            </a:r>
            <a:r>
              <a:rPr sz="2600" spc="4380" dirty="0">
                <a:latin typeface="Wingdings"/>
                <a:cs typeface="Wingdings"/>
              </a:rPr>
              <a:t>→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rlito"/>
                <a:cs typeface="Carlito"/>
              </a:rPr>
              <a:t>focus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design 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business or </a:t>
            </a:r>
            <a:r>
              <a:rPr sz="2600" spc="-490" dirty="0">
                <a:latin typeface="Carlito"/>
                <a:cs typeface="Carlito"/>
              </a:rPr>
              <a:t>technical 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5" dirty="0">
                <a:latin typeface="Carlito"/>
                <a:cs typeface="Carlito"/>
              </a:rPr>
              <a:t>system </a:t>
            </a:r>
            <a:r>
              <a:rPr sz="2600" spc="-10" dirty="0">
                <a:latin typeface="Carlito"/>
                <a:cs typeface="Carlito"/>
              </a:rPr>
              <a:t>must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accommodate.</a:t>
            </a:r>
            <a:endParaRPr sz="2600" dirty="0">
              <a:latin typeface="Carlito"/>
              <a:cs typeface="Carlito"/>
            </a:endParaRPr>
          </a:p>
          <a:p>
            <a:pPr marL="241300" marR="234315" indent="-228600">
              <a:lnSpc>
                <a:spcPts val="27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rlito"/>
                <a:cs typeface="Carlito"/>
              </a:rPr>
              <a:t>Functional models </a:t>
            </a:r>
            <a:r>
              <a:rPr sz="2600" spc="4385" dirty="0">
                <a:latin typeface="Wingdings"/>
                <a:cs typeface="Wingdings"/>
              </a:rPr>
              <a:t>→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rlito"/>
                <a:cs typeface="Carlito"/>
              </a:rPr>
              <a:t>used </a:t>
            </a:r>
            <a:r>
              <a:rPr sz="2600" spc="-10" dirty="0">
                <a:latin typeface="Carlito"/>
                <a:cs typeface="Carlito"/>
              </a:rPr>
              <a:t>to represent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functional </a:t>
            </a:r>
            <a:r>
              <a:rPr sz="2600" spc="-15" dirty="0">
                <a:latin typeface="Carlito"/>
                <a:cs typeface="Carlito"/>
              </a:rPr>
              <a:t>hierarchy  </a:t>
            </a:r>
            <a:r>
              <a:rPr sz="2600" spc="-819" dirty="0">
                <a:latin typeface="Carlito"/>
                <a:cs typeface="Carlito"/>
              </a:rPr>
              <a:t>of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</a:t>
            </a:r>
            <a:r>
              <a:rPr sz="2600" spc="5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system.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8865313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353" y="237772"/>
            <a:ext cx="23317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5" dirty="0">
                <a:latin typeface="Carlito"/>
                <a:cs typeface="Carlito"/>
              </a:rPr>
              <a:t>3.	</a:t>
            </a:r>
            <a:r>
              <a:rPr sz="2800" b="1" spc="-25" dirty="0" smtClean="0">
                <a:latin typeface="Carlito"/>
                <a:cs typeface="Carlito"/>
              </a:rPr>
              <a:t>Pattern</a:t>
            </a:r>
            <a:r>
              <a:rPr lang="en-US" sz="2800" b="1" spc="-25" dirty="0" smtClean="0">
                <a:latin typeface="Carlito"/>
                <a:cs typeface="Carlito"/>
              </a:rPr>
              <a:t>s</a:t>
            </a:r>
            <a:r>
              <a:rPr sz="2800" b="1" spc="-25" dirty="0" smtClean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60"/>
            <a:ext cx="5577426" cy="84587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382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named nugget of insight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20" dirty="0">
                <a:latin typeface="Carlito"/>
                <a:cs typeface="Carlito"/>
              </a:rPr>
              <a:t>conveys </a:t>
            </a:r>
            <a:r>
              <a:rPr sz="2400" dirty="0">
                <a:latin typeface="Carlito"/>
                <a:cs typeface="Carlito"/>
              </a:rPr>
              <a:t>the essence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20" dirty="0">
                <a:latin typeface="Carlito"/>
                <a:cs typeface="Carlito"/>
              </a:rPr>
              <a:t>proven </a:t>
            </a:r>
            <a:r>
              <a:rPr sz="2400" spc="-5" dirty="0">
                <a:latin typeface="Carlito"/>
                <a:cs typeface="Carlito"/>
              </a:rPr>
              <a:t>solution 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recurring problem </a:t>
            </a:r>
            <a:r>
              <a:rPr sz="2400" dirty="0">
                <a:latin typeface="Carlito"/>
                <a:cs typeface="Carlito"/>
              </a:rPr>
              <a:t>within a </a:t>
            </a:r>
            <a:r>
              <a:rPr sz="2400" spc="-5" dirty="0">
                <a:latin typeface="Carlito"/>
                <a:cs typeface="Carlito"/>
              </a:rPr>
              <a:t>certain </a:t>
            </a:r>
            <a:r>
              <a:rPr sz="2400" spc="-15" dirty="0">
                <a:latin typeface="Carlito"/>
                <a:cs typeface="Carlito"/>
              </a:rPr>
              <a:t>context </a:t>
            </a:r>
            <a:r>
              <a:rPr sz="2400" spc="-5" dirty="0">
                <a:latin typeface="Carlito"/>
                <a:cs typeface="Carlito"/>
              </a:rPr>
              <a:t>amidst competing  </a:t>
            </a:r>
            <a:r>
              <a:rPr sz="2400" spc="-10" dirty="0">
                <a:latin typeface="Carlito"/>
                <a:cs typeface="Carlito"/>
              </a:rPr>
              <a:t>concerns.</a:t>
            </a:r>
            <a:endParaRPr sz="2400" dirty="0">
              <a:latin typeface="Carlito"/>
              <a:cs typeface="Carlito"/>
            </a:endParaRPr>
          </a:p>
          <a:p>
            <a:pPr marL="241300" marR="78105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Describes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10" dirty="0">
                <a:latin typeface="Carlito"/>
                <a:cs typeface="Carlito"/>
              </a:rPr>
              <a:t>structure that solves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particular design </a:t>
            </a:r>
            <a:r>
              <a:rPr sz="2400" spc="-10" dirty="0">
                <a:latin typeface="Carlito"/>
                <a:cs typeface="Carlito"/>
              </a:rPr>
              <a:t>problem </a:t>
            </a:r>
            <a:r>
              <a:rPr sz="2400" dirty="0">
                <a:latin typeface="Carlito"/>
                <a:cs typeface="Carlito"/>
              </a:rPr>
              <a:t>within  a </a:t>
            </a:r>
            <a:r>
              <a:rPr sz="2400" spc="-5" dirty="0">
                <a:latin typeface="Carlito"/>
                <a:cs typeface="Carlito"/>
              </a:rPr>
              <a:t>specific </a:t>
            </a:r>
            <a:r>
              <a:rPr sz="2400" spc="-15" dirty="0">
                <a:latin typeface="Carlito"/>
                <a:cs typeface="Carlito"/>
              </a:rPr>
              <a:t>context </a:t>
            </a:r>
            <a:r>
              <a:rPr sz="2400" dirty="0">
                <a:latin typeface="Carlito"/>
                <a:cs typeface="Carlito"/>
              </a:rPr>
              <a:t>and amid </a:t>
            </a:r>
            <a:r>
              <a:rPr sz="2400" spc="-15" dirty="0">
                <a:latin typeface="Carlito"/>
                <a:cs typeface="Carlito"/>
              </a:rPr>
              <a:t>“forces”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dirty="0">
                <a:latin typeface="Carlito"/>
                <a:cs typeface="Carlito"/>
              </a:rPr>
              <a:t>an impact </a:t>
            </a:r>
            <a:r>
              <a:rPr sz="2400" spc="-5" dirty="0">
                <a:latin typeface="Carlito"/>
                <a:cs typeface="Carlito"/>
              </a:rPr>
              <a:t>on </a:t>
            </a:r>
            <a:r>
              <a:rPr sz="2400" dirty="0">
                <a:latin typeface="Carlito"/>
                <a:cs typeface="Carlito"/>
              </a:rPr>
              <a:t>the  manner in which the </a:t>
            </a:r>
            <a:r>
              <a:rPr sz="2400" spc="-15" dirty="0">
                <a:latin typeface="Carlito"/>
                <a:cs typeface="Carlito"/>
              </a:rPr>
              <a:t>pattern </a:t>
            </a:r>
            <a:r>
              <a:rPr sz="2400" dirty="0">
                <a:latin typeface="Carlito"/>
                <a:cs typeface="Carlito"/>
              </a:rPr>
              <a:t>is applied and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used.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These </a:t>
            </a:r>
            <a:r>
              <a:rPr sz="2400" spc="-10" dirty="0">
                <a:latin typeface="Carlito"/>
                <a:cs typeface="Carlito"/>
              </a:rPr>
              <a:t>provide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description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enables a </a:t>
            </a:r>
            <a:r>
              <a:rPr sz="2400" spc="-5" dirty="0">
                <a:latin typeface="Carlito"/>
                <a:cs typeface="Carlito"/>
              </a:rPr>
              <a:t>designer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determine:</a:t>
            </a:r>
            <a:endParaRPr sz="2400" dirty="0">
              <a:latin typeface="Carlito"/>
              <a:cs typeface="Carlito"/>
            </a:endParaRPr>
          </a:p>
          <a:p>
            <a:pPr marL="943610" lvl="1" indent="-405765">
              <a:lnSpc>
                <a:spcPct val="100000"/>
              </a:lnSpc>
              <a:spcBef>
                <a:spcPts val="509"/>
              </a:spcBef>
              <a:buAutoNum type="arabicParenBoth"/>
              <a:tabLst>
                <a:tab pos="944244" algn="l"/>
              </a:tabLst>
            </a:pPr>
            <a:r>
              <a:rPr sz="2400" spc="-5" dirty="0">
                <a:latin typeface="Carlito"/>
                <a:cs typeface="Carlito"/>
              </a:rPr>
              <a:t>whether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pattern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applicable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current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work,</a:t>
            </a:r>
            <a:endParaRPr sz="2400" dirty="0">
              <a:latin typeface="Carlito"/>
              <a:cs typeface="Carlito"/>
            </a:endParaRPr>
          </a:p>
          <a:p>
            <a:pPr marL="944244" lvl="1" indent="-405765">
              <a:lnSpc>
                <a:spcPct val="100000"/>
              </a:lnSpc>
              <a:spcBef>
                <a:spcPts val="505"/>
              </a:spcBef>
              <a:buAutoNum type="arabicParenBoth"/>
              <a:tabLst>
                <a:tab pos="944244" algn="l"/>
              </a:tabLst>
            </a:pPr>
            <a:r>
              <a:rPr sz="2400" spc="-5" dirty="0">
                <a:latin typeface="Carlito"/>
                <a:cs typeface="Carlito"/>
              </a:rPr>
              <a:t>whether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pattern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reused </a:t>
            </a:r>
            <a:r>
              <a:rPr sz="2400" spc="-5" dirty="0">
                <a:latin typeface="Carlito"/>
                <a:cs typeface="Carlito"/>
              </a:rPr>
              <a:t>(hence, </a:t>
            </a:r>
            <a:r>
              <a:rPr sz="2400" spc="-10" dirty="0">
                <a:latin typeface="Carlito"/>
                <a:cs typeface="Carlito"/>
              </a:rPr>
              <a:t>saving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dirty="0">
                <a:latin typeface="Carlito"/>
                <a:cs typeface="Carlito"/>
              </a:rPr>
              <a:t>time),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</a:p>
          <a:p>
            <a:pPr marL="944244" lvl="1" indent="-405765">
              <a:lnSpc>
                <a:spcPct val="100000"/>
              </a:lnSpc>
              <a:spcBef>
                <a:spcPts val="490"/>
              </a:spcBef>
              <a:buAutoNum type="arabicParenBoth"/>
              <a:tabLst>
                <a:tab pos="944244" algn="l"/>
              </a:tabLst>
            </a:pPr>
            <a:r>
              <a:rPr sz="2400" spc="-5" dirty="0">
                <a:latin typeface="Carlito"/>
                <a:cs typeface="Carlito"/>
              </a:rPr>
              <a:t>whether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pattern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serve </a:t>
            </a: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5" dirty="0">
                <a:latin typeface="Carlito"/>
                <a:cs typeface="Carlito"/>
              </a:rPr>
              <a:t>guide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developing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30" dirty="0">
                <a:latin typeface="Carlito"/>
                <a:cs typeface="Carlito"/>
              </a:rPr>
              <a:t>similar,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but</a:t>
            </a:r>
            <a:endParaRPr sz="24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functionally or </a:t>
            </a:r>
            <a:r>
              <a:rPr sz="2400" spc="-10" dirty="0">
                <a:latin typeface="Carlito"/>
                <a:cs typeface="Carlito"/>
              </a:rPr>
              <a:t>structurally </a:t>
            </a:r>
            <a:r>
              <a:rPr sz="2400" spc="-20" dirty="0">
                <a:latin typeface="Carlito"/>
                <a:cs typeface="Carlito"/>
              </a:rPr>
              <a:t>different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pattern.</a:t>
            </a:r>
            <a:endParaRPr sz="2400" b="1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01775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930" y="48434"/>
            <a:ext cx="374046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4. </a:t>
            </a:r>
            <a:r>
              <a:rPr sz="2800" b="1" spc="-15" dirty="0">
                <a:latin typeface="Carlito"/>
                <a:cs typeface="Carlito"/>
              </a:rPr>
              <a:t>Separation </a:t>
            </a:r>
            <a:r>
              <a:rPr sz="2800" b="1" spc="-5" dirty="0">
                <a:latin typeface="Carlito"/>
                <a:cs typeface="Carlito"/>
              </a:rPr>
              <a:t>of</a:t>
            </a:r>
            <a:r>
              <a:rPr sz="2800" b="1" spc="4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Concerns: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8"/>
            <a:ext cx="5617178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Suggests that </a:t>
            </a:r>
            <a:r>
              <a:rPr sz="2400" spc="-20" dirty="0">
                <a:latin typeface="Carlito"/>
                <a:cs typeface="Carlito"/>
              </a:rPr>
              <a:t>any </a:t>
            </a:r>
            <a:r>
              <a:rPr sz="2400" spc="-15" dirty="0">
                <a:latin typeface="Carlito"/>
                <a:cs typeface="Carlito"/>
              </a:rPr>
              <a:t>complex </a:t>
            </a:r>
            <a:r>
              <a:rPr sz="2400" spc="-10" dirty="0">
                <a:latin typeface="Carlito"/>
                <a:cs typeface="Carlito"/>
              </a:rPr>
              <a:t>problem 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dirty="0">
                <a:latin typeface="Carlito"/>
                <a:cs typeface="Carlito"/>
              </a:rPr>
              <a:t>easily </a:t>
            </a:r>
            <a:r>
              <a:rPr sz="2400" spc="-5" dirty="0">
                <a:latin typeface="Carlito"/>
                <a:cs typeface="Carlito"/>
              </a:rPr>
              <a:t>handled </a:t>
            </a:r>
            <a:r>
              <a:rPr sz="2400" dirty="0">
                <a:latin typeface="Carlito"/>
                <a:cs typeface="Carlito"/>
              </a:rPr>
              <a:t>if it is  </a:t>
            </a:r>
            <a:r>
              <a:rPr sz="2400" spc="-5" dirty="0">
                <a:latin typeface="Carlito"/>
                <a:cs typeface="Carlito"/>
              </a:rPr>
              <a:t>subdivided </a:t>
            </a:r>
            <a:r>
              <a:rPr sz="2400" spc="-15" dirty="0">
                <a:latin typeface="Carlito"/>
                <a:cs typeface="Carlito"/>
              </a:rPr>
              <a:t>into </a:t>
            </a:r>
            <a:r>
              <a:rPr sz="2400" spc="-5" dirty="0">
                <a:latin typeface="Carlito"/>
                <a:cs typeface="Carlito"/>
              </a:rPr>
              <a:t>pieces </a:t>
            </a:r>
            <a:r>
              <a:rPr sz="2400" spc="-10" dirty="0">
                <a:latin typeface="Carlito"/>
                <a:cs typeface="Carlito"/>
              </a:rPr>
              <a:t>that can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solved and/or optimized  </a:t>
            </a:r>
            <a:r>
              <a:rPr sz="2400" spc="-15" dirty="0">
                <a:latin typeface="Carlito"/>
                <a:cs typeface="Carlito"/>
              </a:rPr>
              <a:t>independently.</a:t>
            </a:r>
            <a:endParaRPr sz="2400">
              <a:latin typeface="Carlito"/>
              <a:cs typeface="Carlito"/>
            </a:endParaRPr>
          </a:p>
          <a:p>
            <a:pPr marL="241300" marR="753110" indent="-228600">
              <a:lnSpc>
                <a:spcPts val="287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rlito"/>
                <a:cs typeface="Carlito"/>
              </a:rPr>
              <a:t>Concern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20" dirty="0">
                <a:latin typeface="Carlito"/>
                <a:cs typeface="Carlito"/>
              </a:rPr>
              <a:t>feature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behavior that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specified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part </a:t>
            </a:r>
            <a:r>
              <a:rPr sz="2400" spc="-114" dirty="0">
                <a:latin typeface="Carlito"/>
                <a:cs typeface="Carlito"/>
              </a:rPr>
              <a:t>of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requirements </a:t>
            </a:r>
            <a:r>
              <a:rPr sz="2400" dirty="0">
                <a:latin typeface="Carlito"/>
                <a:cs typeface="Carlito"/>
              </a:rPr>
              <a:t>model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software.</a:t>
            </a:r>
            <a:endParaRPr sz="2400">
              <a:latin typeface="Carlito"/>
              <a:cs typeface="Carlito"/>
            </a:endParaRPr>
          </a:p>
          <a:p>
            <a:pPr marL="241300" marR="55244" indent="-2286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rlito"/>
                <a:cs typeface="Carlito"/>
              </a:rPr>
              <a:t>By </a:t>
            </a:r>
            <a:r>
              <a:rPr sz="2400" spc="-10" dirty="0">
                <a:latin typeface="Carlito"/>
                <a:cs typeface="Carlito"/>
              </a:rPr>
              <a:t>separating concerns </a:t>
            </a:r>
            <a:r>
              <a:rPr sz="2400" spc="-15" dirty="0">
                <a:latin typeface="Carlito"/>
                <a:cs typeface="Carlito"/>
              </a:rPr>
              <a:t>into </a:t>
            </a:r>
            <a:r>
              <a:rPr sz="2400" spc="-30" dirty="0">
                <a:latin typeface="Carlito"/>
                <a:cs typeface="Carlito"/>
              </a:rPr>
              <a:t>smaller,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20" dirty="0">
                <a:latin typeface="Carlito"/>
                <a:cs typeface="Carlito"/>
              </a:rPr>
              <a:t>therefore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spc="-5" dirty="0">
                <a:latin typeface="Carlito"/>
                <a:cs typeface="Carlito"/>
              </a:rPr>
              <a:t>manageable  pieces,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problem </a:t>
            </a:r>
            <a:r>
              <a:rPr sz="2400" spc="-20" dirty="0">
                <a:latin typeface="Carlito"/>
                <a:cs typeface="Carlito"/>
              </a:rPr>
              <a:t>takes </a:t>
            </a:r>
            <a:r>
              <a:rPr sz="2400" dirty="0">
                <a:latin typeface="Carlito"/>
                <a:cs typeface="Carlito"/>
              </a:rPr>
              <a:t>less </a:t>
            </a:r>
            <a:r>
              <a:rPr sz="2400" spc="-20" dirty="0">
                <a:latin typeface="Carlito"/>
                <a:cs typeface="Carlito"/>
              </a:rPr>
              <a:t>effort </a:t>
            </a:r>
            <a:r>
              <a:rPr sz="2400" dirty="0">
                <a:latin typeface="Carlito"/>
                <a:cs typeface="Carlito"/>
              </a:rPr>
              <a:t>and time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solve.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548219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930" y="237772"/>
            <a:ext cx="218598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5.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Modularity: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067" y="1969467"/>
            <a:ext cx="5995678" cy="3039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9685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divided </a:t>
            </a:r>
            <a:r>
              <a:rPr sz="2400" spc="-15" dirty="0">
                <a:latin typeface="Carlito"/>
                <a:cs typeface="Carlito"/>
              </a:rPr>
              <a:t>into separately </a:t>
            </a:r>
            <a:r>
              <a:rPr sz="2400" spc="-5" dirty="0">
                <a:latin typeface="Carlito"/>
                <a:cs typeface="Carlito"/>
              </a:rPr>
              <a:t>named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addressable </a:t>
            </a:r>
            <a:r>
              <a:rPr sz="2400" spc="-10" dirty="0">
                <a:latin typeface="Carlito"/>
                <a:cs typeface="Carlito"/>
              </a:rPr>
              <a:t>components,  </a:t>
            </a:r>
            <a:r>
              <a:rPr sz="2400" spc="-5" dirty="0">
                <a:latin typeface="Carlito"/>
                <a:cs typeface="Carlito"/>
              </a:rPr>
              <a:t>sometimes called </a:t>
            </a:r>
            <a:r>
              <a:rPr sz="2400" dirty="0">
                <a:latin typeface="Carlito"/>
                <a:cs typeface="Carlito"/>
              </a:rPr>
              <a:t>modules,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15" dirty="0">
                <a:latin typeface="Carlito"/>
                <a:cs typeface="Carlito"/>
              </a:rPr>
              <a:t>are integrated to </a:t>
            </a:r>
            <a:r>
              <a:rPr sz="2400" spc="-10" dirty="0">
                <a:latin typeface="Carlito"/>
                <a:cs typeface="Carlito"/>
              </a:rPr>
              <a:t>satisfy problem  requirements.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ts val="2875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Carlito"/>
                <a:cs typeface="Carlito"/>
              </a:rPr>
              <a:t>Modularity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single </a:t>
            </a:r>
            <a:r>
              <a:rPr sz="2400" spc="-10" dirty="0">
                <a:latin typeface="Carlito"/>
                <a:cs typeface="Carlito"/>
              </a:rPr>
              <a:t>attribute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spc="-10" dirty="0">
                <a:latin typeface="Carlito"/>
                <a:cs typeface="Carlito"/>
              </a:rPr>
              <a:t>allows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program </a:t>
            </a:r>
            <a:r>
              <a:rPr sz="2400" spc="-484" dirty="0">
                <a:latin typeface="Carlito"/>
                <a:cs typeface="Carlito"/>
              </a:rPr>
              <a:t>to  </a:t>
            </a:r>
            <a:r>
              <a:rPr sz="2400" spc="-5" dirty="0">
                <a:latin typeface="Carlito"/>
                <a:cs typeface="Carlito"/>
              </a:rPr>
              <a:t>be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ts val="2875"/>
              </a:lnSpc>
            </a:pPr>
            <a:r>
              <a:rPr sz="2400" spc="-5" dirty="0">
                <a:latin typeface="Carlito"/>
                <a:cs typeface="Carlito"/>
              </a:rPr>
              <a:t>intellectually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manageable”.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5676" y="5349875"/>
            <a:ext cx="4358857" cy="4548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5890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98" y="237772"/>
            <a:ext cx="33032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6. </a:t>
            </a:r>
            <a:r>
              <a:rPr sz="2800" b="1" spc="-15" dirty="0">
                <a:latin typeface="Carlito"/>
                <a:cs typeface="Carlito"/>
              </a:rPr>
              <a:t>Information </a:t>
            </a:r>
            <a:r>
              <a:rPr sz="2800" b="1" spc="-5" dirty="0">
                <a:latin typeface="Carlito"/>
                <a:cs typeface="Carlito"/>
              </a:rPr>
              <a:t>Hiding</a:t>
            </a:r>
            <a:r>
              <a:rPr sz="2800" b="1" spc="2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8"/>
            <a:ext cx="5863709" cy="4508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principle of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5" dirty="0">
                <a:latin typeface="Carlito"/>
                <a:cs typeface="Carlito"/>
              </a:rPr>
              <a:t>hiding </a:t>
            </a:r>
            <a:r>
              <a:rPr sz="2400" spc="-10" dirty="0">
                <a:latin typeface="Carlito"/>
                <a:cs typeface="Carlito"/>
              </a:rPr>
              <a:t>suggests that </a:t>
            </a:r>
            <a:r>
              <a:rPr sz="2400" dirty="0">
                <a:latin typeface="Carlito"/>
                <a:cs typeface="Carlito"/>
              </a:rPr>
              <a:t>modules </a:t>
            </a:r>
            <a:r>
              <a:rPr sz="2400" spc="-5" dirty="0">
                <a:latin typeface="Carlito"/>
                <a:cs typeface="Carlito"/>
              </a:rPr>
              <a:t>should be  specified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designed so </a:t>
            </a:r>
            <a:r>
              <a:rPr sz="2400" spc="-10" dirty="0">
                <a:latin typeface="Carlito"/>
                <a:cs typeface="Carlito"/>
              </a:rPr>
              <a:t>that information </a:t>
            </a:r>
            <a:r>
              <a:rPr sz="2400" spc="-5" dirty="0">
                <a:latin typeface="Carlito"/>
                <a:cs typeface="Carlito"/>
              </a:rPr>
              <a:t>(algorithms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data)  </a:t>
            </a:r>
            <a:r>
              <a:rPr sz="2400" spc="-10" dirty="0">
                <a:latin typeface="Carlito"/>
                <a:cs typeface="Carlito"/>
              </a:rPr>
              <a:t>contained </a:t>
            </a:r>
            <a:r>
              <a:rPr sz="2400" dirty="0">
                <a:latin typeface="Carlito"/>
                <a:cs typeface="Carlito"/>
              </a:rPr>
              <a:t>within a module is inaccessible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other </a:t>
            </a:r>
            <a:r>
              <a:rPr sz="2400" dirty="0">
                <a:latin typeface="Carlito"/>
                <a:cs typeface="Carlito"/>
              </a:rPr>
              <a:t>modules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5" dirty="0">
                <a:latin typeface="Carlito"/>
                <a:cs typeface="Carlito"/>
              </a:rPr>
              <a:t>no  need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such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information.</a:t>
            </a:r>
            <a:endParaRPr sz="2400">
              <a:latin typeface="Carlito"/>
              <a:cs typeface="Carlito"/>
            </a:endParaRPr>
          </a:p>
          <a:p>
            <a:pPr marL="241300" marR="51435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intent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5" dirty="0">
                <a:latin typeface="Carlito"/>
                <a:cs typeface="Carlito"/>
              </a:rPr>
              <a:t>hiding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hide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details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10" dirty="0">
                <a:latin typeface="Carlito"/>
                <a:cs typeface="Carlito"/>
              </a:rPr>
              <a:t>structures 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procedural </a:t>
            </a:r>
            <a:r>
              <a:rPr sz="2400" spc="-10" dirty="0">
                <a:latin typeface="Carlito"/>
                <a:cs typeface="Carlito"/>
              </a:rPr>
              <a:t>processing </a:t>
            </a:r>
            <a:r>
              <a:rPr sz="2400" spc="-5" dirty="0">
                <a:latin typeface="Carlito"/>
                <a:cs typeface="Carlito"/>
              </a:rPr>
              <a:t>behind </a:t>
            </a:r>
            <a:r>
              <a:rPr sz="2400" dirty="0">
                <a:latin typeface="Carlito"/>
                <a:cs typeface="Carlito"/>
              </a:rPr>
              <a:t>a module </a:t>
            </a:r>
            <a:r>
              <a:rPr sz="2400" spc="-10" dirty="0">
                <a:latin typeface="Carlito"/>
                <a:cs typeface="Carlito"/>
              </a:rPr>
              <a:t>interface. Knowledge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 </a:t>
            </a:r>
            <a:r>
              <a:rPr sz="2400" spc="-10" dirty="0">
                <a:latin typeface="Carlito"/>
                <a:cs typeface="Carlito"/>
              </a:rPr>
              <a:t>details </a:t>
            </a:r>
            <a:r>
              <a:rPr sz="2400" spc="-5" dirty="0">
                <a:latin typeface="Carlito"/>
                <a:cs typeface="Carlito"/>
              </a:rPr>
              <a:t>need not be known </a:t>
            </a:r>
            <a:r>
              <a:rPr sz="2400" spc="-15" dirty="0">
                <a:latin typeface="Carlito"/>
                <a:cs typeface="Carlito"/>
              </a:rPr>
              <a:t>by </a:t>
            </a:r>
            <a:r>
              <a:rPr sz="2400" spc="-10" dirty="0">
                <a:latin typeface="Carlito"/>
                <a:cs typeface="Carlito"/>
              </a:rPr>
              <a:t>users 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module.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5093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3453" y="1022350"/>
            <a:ext cx="18059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evolution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3433697"/>
            <a:ext cx="5815965" cy="569531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management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planning</a:t>
            </a:r>
            <a:endParaRPr sz="1200">
              <a:latin typeface="Times New Roman"/>
              <a:cs typeface="Times New Roman"/>
            </a:endParaRPr>
          </a:p>
          <a:p>
            <a:pPr marL="12700" marR="1370330">
              <a:lnSpc>
                <a:spcPts val="218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Establishes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level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management </a:t>
            </a:r>
            <a:r>
              <a:rPr sz="1200" spc="-5" dirty="0">
                <a:latin typeface="Times New Roman"/>
                <a:cs typeface="Times New Roman"/>
              </a:rPr>
              <a:t>detail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required.  Requirements management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decisions: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370"/>
              </a:lnSpc>
              <a:spcBef>
                <a:spcPts val="75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identification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uniquely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identified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 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cross-referenced </a:t>
            </a:r>
            <a:r>
              <a:rPr sz="1200" dirty="0">
                <a:latin typeface="Times New Roman"/>
                <a:cs typeface="Times New Roman"/>
              </a:rPr>
              <a:t>with other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>
              <a:lnSpc>
                <a:spcPts val="137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change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 process</a:t>
            </a:r>
            <a:r>
              <a:rPr sz="1200" spc="-5" dirty="0">
                <a:latin typeface="Times New Roman"/>
                <a:cs typeface="Times New Roman"/>
              </a:rPr>
              <a:t>: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set of </a:t>
            </a:r>
            <a:r>
              <a:rPr sz="1200" spc="-5" dirty="0">
                <a:latin typeface="Times New Roman"/>
                <a:cs typeface="Times New Roman"/>
              </a:rPr>
              <a:t>activities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assess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impact and  cost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changes.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discuss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in more detail in the following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section.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Traceability policies</a:t>
            </a:r>
            <a:r>
              <a:rPr sz="1200" dirty="0">
                <a:latin typeface="Times New Roman"/>
                <a:cs typeface="Times New Roman"/>
              </a:rPr>
              <a:t>: These </a:t>
            </a:r>
            <a:r>
              <a:rPr sz="1200" spc="-5" dirty="0">
                <a:latin typeface="Times New Roman"/>
                <a:cs typeface="Times New Roman"/>
              </a:rPr>
              <a:t>policies </a:t>
            </a:r>
            <a:r>
              <a:rPr sz="1200" dirty="0">
                <a:latin typeface="Times New Roman"/>
                <a:cs typeface="Times New Roman"/>
              </a:rPr>
              <a:t>define the relationships </a:t>
            </a:r>
            <a:r>
              <a:rPr sz="1200" spc="-5" dirty="0">
                <a:latin typeface="Times New Roman"/>
                <a:cs typeface="Times New Roman"/>
              </a:rPr>
              <a:t>between each requirement  and between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design that should be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recorded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Tool support</a:t>
            </a:r>
            <a:r>
              <a:rPr sz="1200" dirty="0">
                <a:latin typeface="Times New Roman"/>
                <a:cs typeface="Times New Roman"/>
              </a:rPr>
              <a:t>: Tools that may be used </a:t>
            </a:r>
            <a:r>
              <a:rPr sz="1200" spc="-5" dirty="0">
                <a:latin typeface="Times New Roman"/>
                <a:cs typeface="Times New Roman"/>
              </a:rPr>
              <a:t>range from specialist requirements management  systems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spreadsheets </a:t>
            </a:r>
            <a:r>
              <a:rPr sz="1200" dirty="0">
                <a:latin typeface="Times New Roman"/>
                <a:cs typeface="Times New Roman"/>
              </a:rPr>
              <a:t>and simple </a:t>
            </a:r>
            <a:r>
              <a:rPr sz="1200" spc="-5" dirty="0">
                <a:latin typeface="Times New Roman"/>
                <a:cs typeface="Times New Roman"/>
              </a:rPr>
              <a:t>database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change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endParaRPr sz="1200">
              <a:latin typeface="Times New Roman"/>
              <a:cs typeface="Times New Roman"/>
            </a:endParaRPr>
          </a:p>
          <a:p>
            <a:pPr marL="12700" marR="2306955" algn="just">
              <a:lnSpc>
                <a:spcPct val="150800"/>
              </a:lnSpc>
              <a:spcBef>
                <a:spcPts val="120"/>
              </a:spcBef>
            </a:pPr>
            <a:r>
              <a:rPr sz="1200" b="1" spc="-5" dirty="0">
                <a:latin typeface="Times New Roman"/>
                <a:cs typeface="Times New Roman"/>
              </a:rPr>
              <a:t>Deciding </a:t>
            </a:r>
            <a:r>
              <a:rPr sz="1200" b="1" dirty="0">
                <a:latin typeface="Times New Roman"/>
                <a:cs typeface="Times New Roman"/>
              </a:rPr>
              <a:t>if a </a:t>
            </a:r>
            <a:r>
              <a:rPr sz="1200" b="1" spc="-5" dirty="0">
                <a:latin typeface="Times New Roman"/>
                <a:cs typeface="Times New Roman"/>
              </a:rPr>
              <a:t>requirements change should be accepted  Problem analysis and change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specification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95400"/>
              </a:lnSpc>
              <a:spcBef>
                <a:spcPts val="8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During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problem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proposal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analyzed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check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valid. 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analysis is </a:t>
            </a:r>
            <a:r>
              <a:rPr sz="1200" dirty="0">
                <a:latin typeface="Times New Roman"/>
                <a:cs typeface="Times New Roman"/>
              </a:rPr>
              <a:t>fed back to the </a:t>
            </a:r>
            <a:r>
              <a:rPr sz="1200" spc="-5" dirty="0">
                <a:latin typeface="Times New Roman"/>
                <a:cs typeface="Times New Roman"/>
              </a:rPr>
              <a:t>change requestor </a:t>
            </a:r>
            <a:r>
              <a:rPr sz="1200" dirty="0">
                <a:latin typeface="Times New Roman"/>
                <a:cs typeface="Times New Roman"/>
              </a:rPr>
              <a:t>who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respond </a:t>
            </a:r>
            <a:r>
              <a:rPr sz="1200" dirty="0">
                <a:latin typeface="Times New Roman"/>
                <a:cs typeface="Times New Roman"/>
              </a:rPr>
              <a:t>with a more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specific  </a:t>
            </a:r>
            <a:r>
              <a:rPr sz="1200" spc="-5" dirty="0">
                <a:latin typeface="Times New Roman"/>
                <a:cs typeface="Times New Roman"/>
              </a:rPr>
              <a:t>requirements change </a:t>
            </a:r>
            <a:r>
              <a:rPr sz="1200" dirty="0">
                <a:latin typeface="Times New Roman"/>
                <a:cs typeface="Times New Roman"/>
              </a:rPr>
              <a:t>proposal, or </a:t>
            </a:r>
            <a:r>
              <a:rPr sz="1200" spc="-5" dirty="0">
                <a:latin typeface="Times New Roman"/>
                <a:cs typeface="Times New Roman"/>
              </a:rPr>
              <a:t>decide </a:t>
            </a:r>
            <a:r>
              <a:rPr sz="1200" dirty="0">
                <a:latin typeface="Times New Roman"/>
                <a:cs typeface="Times New Roman"/>
              </a:rPr>
              <a:t>to withdraw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request.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05"/>
              </a:lnSpc>
            </a:pPr>
            <a:r>
              <a:rPr sz="1200" b="1" dirty="0">
                <a:latin typeface="Times New Roman"/>
                <a:cs typeface="Times New Roman"/>
              </a:rPr>
              <a:t>Change </a:t>
            </a:r>
            <a:r>
              <a:rPr sz="1200" b="1" spc="-5" dirty="0">
                <a:latin typeface="Times New Roman"/>
                <a:cs typeface="Times New Roman"/>
              </a:rPr>
              <a:t>analysis and costing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95400"/>
              </a:lnSpc>
              <a:spcBef>
                <a:spcPts val="8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effect </a:t>
            </a:r>
            <a:r>
              <a:rPr sz="1200" dirty="0">
                <a:latin typeface="Times New Roman"/>
                <a:cs typeface="Times New Roman"/>
              </a:rPr>
              <a:t>of the proposed </a:t>
            </a:r>
            <a:r>
              <a:rPr sz="1200" spc="-5" dirty="0">
                <a:latin typeface="Times New Roman"/>
                <a:cs typeface="Times New Roman"/>
              </a:rPr>
              <a:t>change is assessed </a:t>
            </a:r>
            <a:r>
              <a:rPr sz="1200" dirty="0">
                <a:latin typeface="Times New Roman"/>
                <a:cs typeface="Times New Roman"/>
              </a:rPr>
              <a:t>using traceability</a:t>
            </a:r>
            <a:r>
              <a:rPr sz="1200" spc="-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information and general  knowledge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requirements. </a:t>
            </a:r>
            <a:r>
              <a:rPr sz="1200" dirty="0">
                <a:latin typeface="Times New Roman"/>
                <a:cs typeface="Times New Roman"/>
              </a:rPr>
              <a:t>Once this </a:t>
            </a:r>
            <a:r>
              <a:rPr sz="1200" spc="-5" dirty="0">
                <a:latin typeface="Times New Roman"/>
                <a:cs typeface="Times New Roman"/>
              </a:rPr>
              <a:t>analysis is completed,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decision is  </a:t>
            </a:r>
            <a:r>
              <a:rPr sz="1200" dirty="0">
                <a:latin typeface="Times New Roman"/>
                <a:cs typeface="Times New Roman"/>
              </a:rPr>
              <a:t>made </a:t>
            </a:r>
            <a:r>
              <a:rPr sz="1200" spc="-5" dirty="0">
                <a:latin typeface="Times New Roman"/>
                <a:cs typeface="Times New Roman"/>
              </a:rPr>
              <a:t>whether </a:t>
            </a:r>
            <a:r>
              <a:rPr sz="1200" dirty="0">
                <a:latin typeface="Times New Roman"/>
                <a:cs typeface="Times New Roman"/>
              </a:rPr>
              <a:t>or not to </a:t>
            </a:r>
            <a:r>
              <a:rPr sz="1200" spc="-5" dirty="0">
                <a:latin typeface="Times New Roman"/>
                <a:cs typeface="Times New Roman"/>
              </a:rPr>
              <a:t>proceed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requirements change.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05"/>
              </a:lnSpc>
            </a:pPr>
            <a:r>
              <a:rPr sz="1200" b="1" dirty="0">
                <a:latin typeface="Times New Roman"/>
                <a:cs typeface="Times New Roman"/>
              </a:rPr>
              <a:t>Change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implementation</a:t>
            </a:r>
            <a:endParaRPr sz="120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95400"/>
              </a:lnSpc>
              <a:spcBef>
                <a:spcPts val="8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document </a:t>
            </a:r>
            <a:r>
              <a:rPr sz="1200" spc="-5" dirty="0">
                <a:latin typeface="Times New Roman"/>
                <a:cs typeface="Times New Roman"/>
              </a:rPr>
              <a:t>and, </a:t>
            </a:r>
            <a:r>
              <a:rPr sz="120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necessary,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design and  implementation, are modified. Ideally,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document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organized so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changes </a:t>
            </a:r>
            <a:r>
              <a:rPr sz="1200" dirty="0">
                <a:latin typeface="Times New Roman"/>
                <a:cs typeface="Times New Roman"/>
              </a:rPr>
              <a:t>can be easily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0100" y="1513331"/>
            <a:ext cx="4680204" cy="19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12</a:t>
            </a:fld>
            <a:endParaRPr spc="-20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97" y="356658"/>
            <a:ext cx="354615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7. Functional Independence</a:t>
            </a:r>
            <a:r>
              <a:rPr sz="2800" b="1" spc="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8"/>
            <a:ext cx="6016728" cy="4820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Functional independence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achieved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spc="-5" dirty="0">
                <a:latin typeface="Carlito"/>
                <a:cs typeface="Carlito"/>
              </a:rPr>
              <a:t>developing </a:t>
            </a:r>
            <a:r>
              <a:rPr sz="2400" dirty="0">
                <a:latin typeface="Carlito"/>
                <a:cs typeface="Carlito"/>
              </a:rPr>
              <a:t>modules with “ </a:t>
            </a:r>
            <a:r>
              <a:rPr sz="2400" spc="-5" dirty="0">
                <a:latin typeface="Carlito"/>
                <a:cs typeface="Carlito"/>
              </a:rPr>
              <a:t>single-  </a:t>
            </a:r>
            <a:r>
              <a:rPr sz="2400" dirty="0">
                <a:latin typeface="Carlito"/>
                <a:cs typeface="Carlito"/>
              </a:rPr>
              <a:t>minded” </a:t>
            </a:r>
            <a:r>
              <a:rPr sz="2400" spc="-5" dirty="0">
                <a:latin typeface="Carlito"/>
                <a:cs typeface="Carlito"/>
              </a:rPr>
              <a:t>function </a:t>
            </a:r>
            <a:r>
              <a:rPr sz="2400" dirty="0">
                <a:latin typeface="Carlito"/>
                <a:cs typeface="Carlito"/>
              </a:rPr>
              <a:t>and an </a:t>
            </a:r>
            <a:r>
              <a:rPr sz="2400" spc="-20" dirty="0">
                <a:latin typeface="Carlito"/>
                <a:cs typeface="Carlito"/>
              </a:rPr>
              <a:t>“aversion” </a:t>
            </a:r>
            <a:r>
              <a:rPr sz="2400" spc="-15" dirty="0">
                <a:latin typeface="Carlito"/>
                <a:cs typeface="Carlito"/>
              </a:rPr>
              <a:t>to excessive </a:t>
            </a:r>
            <a:r>
              <a:rPr sz="2400" spc="-10" dirty="0">
                <a:latin typeface="Carlito"/>
                <a:cs typeface="Carlito"/>
              </a:rPr>
              <a:t>interaction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5" dirty="0">
                <a:latin typeface="Carlito"/>
                <a:cs typeface="Carlito"/>
              </a:rPr>
              <a:t>other  </a:t>
            </a:r>
            <a:r>
              <a:rPr sz="2400" dirty="0">
                <a:latin typeface="Carlito"/>
                <a:cs typeface="Carlito"/>
              </a:rPr>
              <a:t>modules.</a:t>
            </a:r>
            <a:endParaRPr sz="2400">
              <a:latin typeface="Carlito"/>
              <a:cs typeface="Carlito"/>
            </a:endParaRPr>
          </a:p>
          <a:p>
            <a:pPr marL="241300" marR="17145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Functional independence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25" dirty="0">
                <a:latin typeface="Carlito"/>
                <a:cs typeface="Carlito"/>
              </a:rPr>
              <a:t>key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good </a:t>
            </a:r>
            <a:r>
              <a:rPr sz="2400" spc="-5" dirty="0">
                <a:latin typeface="Carlito"/>
                <a:cs typeface="Carlito"/>
              </a:rPr>
              <a:t>design,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25" dirty="0">
                <a:latin typeface="Carlito"/>
                <a:cs typeface="Carlito"/>
              </a:rPr>
              <a:t>key </a:t>
            </a:r>
            <a:r>
              <a:rPr sz="2400" spc="-15" dirty="0">
                <a:latin typeface="Carlito"/>
                <a:cs typeface="Carlito"/>
              </a:rPr>
              <a:t>to  software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quality.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Independence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assessed using </a:t>
            </a:r>
            <a:r>
              <a:rPr sz="2400" dirty="0">
                <a:latin typeface="Carlito"/>
                <a:cs typeface="Carlito"/>
              </a:rPr>
              <a:t>2 </a:t>
            </a:r>
            <a:r>
              <a:rPr sz="2400" spc="-10" dirty="0">
                <a:latin typeface="Carlito"/>
                <a:cs typeface="Carlito"/>
              </a:rPr>
              <a:t>qualitative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criteria: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b="1" spc="-5" dirty="0">
                <a:latin typeface="Carlito"/>
                <a:cs typeface="Carlito"/>
              </a:rPr>
              <a:t>Cohesion </a:t>
            </a:r>
            <a:r>
              <a:rPr sz="2000" spc="3379" dirty="0">
                <a:latin typeface="Wingdings"/>
                <a:cs typeface="Wingdings"/>
              </a:rPr>
              <a:t>→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rlito"/>
                <a:cs typeface="Carlito"/>
              </a:rPr>
              <a:t>an </a:t>
            </a:r>
            <a:r>
              <a:rPr sz="2000" spc="-5" dirty="0">
                <a:latin typeface="Carlito"/>
                <a:cs typeface="Carlito"/>
              </a:rPr>
              <a:t>indication </a:t>
            </a:r>
            <a:r>
              <a:rPr sz="2000" dirty="0">
                <a:latin typeface="Carlito"/>
                <a:cs typeface="Carlito"/>
              </a:rPr>
              <a:t>of the </a:t>
            </a:r>
            <a:r>
              <a:rPr sz="2000" spc="-15" dirty="0">
                <a:latin typeface="Carlito"/>
                <a:cs typeface="Carlito"/>
              </a:rPr>
              <a:t>relative </a:t>
            </a:r>
            <a:r>
              <a:rPr sz="2000" spc="-5" dirty="0">
                <a:latin typeface="Carlito"/>
                <a:cs typeface="Carlito"/>
              </a:rPr>
              <a:t>functional </a:t>
            </a:r>
            <a:r>
              <a:rPr sz="2000" spc="-10" dirty="0">
                <a:latin typeface="Carlito"/>
                <a:cs typeface="Carlito"/>
              </a:rPr>
              <a:t>strength </a:t>
            </a:r>
            <a:r>
              <a:rPr sz="2000" dirty="0">
                <a:latin typeface="Carlito"/>
                <a:cs typeface="Carlito"/>
              </a:rPr>
              <a:t>of a module.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b="1" spc="-5" dirty="0">
                <a:latin typeface="Carlito"/>
                <a:cs typeface="Carlito"/>
              </a:rPr>
              <a:t>Coupling </a:t>
            </a:r>
            <a:r>
              <a:rPr sz="2000" spc="3370" dirty="0">
                <a:latin typeface="Wingdings"/>
                <a:cs typeface="Wingdings"/>
              </a:rPr>
              <a:t>→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rlito"/>
                <a:cs typeface="Carlito"/>
              </a:rPr>
              <a:t>an </a:t>
            </a:r>
            <a:r>
              <a:rPr sz="2000" spc="-5" dirty="0">
                <a:latin typeface="Carlito"/>
                <a:cs typeface="Carlito"/>
              </a:rPr>
              <a:t>indication 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relative </a:t>
            </a:r>
            <a:r>
              <a:rPr sz="2000" spc="-10" dirty="0">
                <a:latin typeface="Carlito"/>
                <a:cs typeface="Carlito"/>
              </a:rPr>
              <a:t>interdependence </a:t>
            </a:r>
            <a:r>
              <a:rPr sz="2000" dirty="0">
                <a:latin typeface="Carlito"/>
                <a:cs typeface="Carlito"/>
              </a:rPr>
              <a:t>among modules.</a:t>
            </a:r>
            <a:endParaRPr sz="2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388580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507" y="237772"/>
            <a:ext cx="228314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8. </a:t>
            </a:r>
            <a:r>
              <a:rPr sz="2800" b="1" spc="-15" dirty="0">
                <a:latin typeface="Carlito"/>
                <a:cs typeface="Carlito"/>
              </a:rPr>
              <a:t>Refinement</a:t>
            </a:r>
            <a:r>
              <a:rPr sz="2800" b="1" spc="-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78460" y="2460942"/>
            <a:ext cx="6812280" cy="365741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Stepwise </a:t>
            </a:r>
            <a:r>
              <a:rPr spc="-10" dirty="0"/>
              <a:t>refinement </a:t>
            </a:r>
            <a:r>
              <a:rPr dirty="0"/>
              <a:t>is a </a:t>
            </a:r>
            <a:r>
              <a:rPr spc="-10" dirty="0"/>
              <a:t>top-down </a:t>
            </a:r>
            <a:r>
              <a:rPr spc="-5" dirty="0"/>
              <a:t>design</a:t>
            </a:r>
            <a:r>
              <a:rPr spc="-15" dirty="0"/>
              <a:t> </a:t>
            </a:r>
            <a:r>
              <a:rPr spc="-35" dirty="0"/>
              <a:t>strategy.</a:t>
            </a:r>
          </a:p>
          <a:p>
            <a:pPr marL="309880" indent="-29718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dirty="0"/>
              <a:t>It is actually a </a:t>
            </a:r>
            <a:r>
              <a:rPr spc="-10" dirty="0"/>
              <a:t>process </a:t>
            </a:r>
            <a:r>
              <a:rPr spc="-5" dirty="0"/>
              <a:t>of</a:t>
            </a:r>
            <a:r>
              <a:rPr spc="-60" dirty="0"/>
              <a:t> </a:t>
            </a:r>
            <a:r>
              <a:rPr spc="-10" dirty="0"/>
              <a:t>elaboration.</a:t>
            </a:r>
          </a:p>
          <a:p>
            <a:pPr marL="241300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</a:tabLst>
            </a:pPr>
            <a:r>
              <a:rPr spc="-65" dirty="0"/>
              <a:t>You </a:t>
            </a:r>
            <a:r>
              <a:rPr spc="-5" dirty="0"/>
              <a:t>begin with </a:t>
            </a:r>
            <a:r>
              <a:rPr dirty="0"/>
              <a:t>a </a:t>
            </a:r>
            <a:r>
              <a:rPr spc="-15" dirty="0"/>
              <a:t>statement </a:t>
            </a:r>
            <a:r>
              <a:rPr spc="-5" dirty="0"/>
              <a:t>of function (or description </a:t>
            </a:r>
            <a:r>
              <a:rPr spc="-10" dirty="0"/>
              <a:t>of information)</a:t>
            </a:r>
            <a:r>
              <a:rPr spc="10" dirty="0"/>
              <a:t> </a:t>
            </a:r>
            <a:r>
              <a:rPr spc="-10" dirty="0"/>
              <a:t>that</a:t>
            </a:r>
          </a:p>
          <a:p>
            <a:pPr marL="241300">
              <a:lnSpc>
                <a:spcPct val="100000"/>
              </a:lnSpc>
            </a:pPr>
            <a:r>
              <a:rPr dirty="0"/>
              <a:t>is </a:t>
            </a:r>
            <a:r>
              <a:rPr spc="-10" dirty="0"/>
              <a:t>defi </a:t>
            </a:r>
            <a:r>
              <a:rPr spc="-5" dirty="0"/>
              <a:t>ned </a:t>
            </a:r>
            <a:r>
              <a:rPr spc="-15" dirty="0"/>
              <a:t>at </a:t>
            </a:r>
            <a:r>
              <a:rPr dirty="0"/>
              <a:t>a </a:t>
            </a:r>
            <a:r>
              <a:rPr spc="-5" dirty="0"/>
              <a:t>high </a:t>
            </a:r>
            <a:r>
              <a:rPr spc="-10" dirty="0"/>
              <a:t>level </a:t>
            </a:r>
            <a:r>
              <a:rPr spc="-5" dirty="0"/>
              <a:t>of</a:t>
            </a:r>
            <a:r>
              <a:rPr dirty="0"/>
              <a:t> </a:t>
            </a:r>
            <a:r>
              <a:rPr spc="-10" dirty="0"/>
              <a:t>abstraction.</a:t>
            </a:r>
          </a:p>
          <a:p>
            <a:pPr marL="241300" marR="36449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pc="-65" dirty="0"/>
              <a:t>You </a:t>
            </a:r>
            <a:r>
              <a:rPr dirty="0"/>
              <a:t>then </a:t>
            </a:r>
            <a:r>
              <a:rPr spc="-15" dirty="0"/>
              <a:t>elaborate </a:t>
            </a:r>
            <a:r>
              <a:rPr spc="-5" dirty="0"/>
              <a:t>on </a:t>
            </a:r>
            <a:r>
              <a:rPr dirty="0"/>
              <a:t>the </a:t>
            </a:r>
            <a:r>
              <a:rPr spc="-5" dirty="0"/>
              <a:t>original </a:t>
            </a:r>
            <a:r>
              <a:rPr spc="-15" dirty="0"/>
              <a:t>statement, </a:t>
            </a:r>
            <a:r>
              <a:rPr spc="-10" dirty="0"/>
              <a:t>providing more </a:t>
            </a:r>
            <a:r>
              <a:rPr dirty="0"/>
              <a:t>and </a:t>
            </a:r>
            <a:r>
              <a:rPr spc="-10" dirty="0"/>
              <a:t>more  detail </a:t>
            </a:r>
            <a:r>
              <a:rPr dirty="0"/>
              <a:t>as each </a:t>
            </a:r>
            <a:r>
              <a:rPr spc="-5" dirty="0"/>
              <a:t>successive </a:t>
            </a:r>
            <a:r>
              <a:rPr spc="-10" dirty="0"/>
              <a:t>refinement (elaboration)</a:t>
            </a:r>
            <a:r>
              <a:rPr spc="-30" dirty="0"/>
              <a:t> </a:t>
            </a:r>
            <a:r>
              <a:rPr spc="-10" dirty="0"/>
              <a:t>occurs.</a:t>
            </a:r>
          </a:p>
          <a:p>
            <a:pPr marL="241300" marR="310515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Abstraction </a:t>
            </a:r>
            <a:r>
              <a:rPr dirty="0"/>
              <a:t>and </a:t>
            </a:r>
            <a:r>
              <a:rPr spc="-10" dirty="0"/>
              <a:t>refinement </a:t>
            </a:r>
            <a:r>
              <a:rPr spc="-15" dirty="0"/>
              <a:t>are </a:t>
            </a:r>
            <a:r>
              <a:rPr spc="-10" dirty="0"/>
              <a:t>complementary concepts. Abstraction  </a:t>
            </a:r>
            <a:r>
              <a:rPr spc="-5" dirty="0"/>
              <a:t>enables </a:t>
            </a:r>
            <a:r>
              <a:rPr spc="-10" dirty="0"/>
              <a:t>you </a:t>
            </a:r>
            <a:r>
              <a:rPr spc="-15" dirty="0"/>
              <a:t>to </a:t>
            </a:r>
            <a:r>
              <a:rPr spc="-5" dirty="0"/>
              <a:t>specify </a:t>
            </a:r>
            <a:r>
              <a:rPr spc="-15" dirty="0"/>
              <a:t>procedure </a:t>
            </a:r>
            <a:r>
              <a:rPr dirty="0"/>
              <a:t>and </a:t>
            </a:r>
            <a:r>
              <a:rPr spc="-15" dirty="0"/>
              <a:t>data </a:t>
            </a:r>
            <a:r>
              <a:rPr spc="-10" dirty="0"/>
              <a:t>internally </a:t>
            </a:r>
            <a:r>
              <a:rPr spc="-5" dirty="0"/>
              <a:t>but </a:t>
            </a:r>
            <a:r>
              <a:rPr spc="-10" dirty="0"/>
              <a:t>suppress </a:t>
            </a:r>
            <a:r>
              <a:rPr dirty="0"/>
              <a:t>the  </a:t>
            </a:r>
            <a:r>
              <a:rPr spc="-5" dirty="0"/>
              <a:t>need </a:t>
            </a:r>
            <a:r>
              <a:rPr spc="-20" dirty="0"/>
              <a:t>for </a:t>
            </a:r>
            <a:r>
              <a:rPr spc="-15" dirty="0"/>
              <a:t>“outsiders” to </a:t>
            </a:r>
            <a:r>
              <a:rPr spc="-20" dirty="0"/>
              <a:t>have </a:t>
            </a:r>
            <a:r>
              <a:rPr spc="-5" dirty="0"/>
              <a:t>knowledge of low-level details. </a:t>
            </a:r>
            <a:r>
              <a:rPr spc="-10" dirty="0"/>
              <a:t>Refinement  </a:t>
            </a:r>
            <a:r>
              <a:rPr spc="-5" dirty="0"/>
              <a:t>helps </a:t>
            </a:r>
            <a:r>
              <a:rPr spc="-15" dirty="0"/>
              <a:t>you to reveal </a:t>
            </a:r>
            <a:r>
              <a:rPr spc="-10" dirty="0"/>
              <a:t>low-level details </a:t>
            </a:r>
            <a:r>
              <a:rPr dirty="0"/>
              <a:t>as </a:t>
            </a:r>
            <a:r>
              <a:rPr spc="-5" dirty="0"/>
              <a:t>design</a:t>
            </a:r>
            <a:r>
              <a:rPr spc="15" dirty="0"/>
              <a:t> </a:t>
            </a:r>
            <a:r>
              <a:rPr spc="-10" dirty="0"/>
              <a:t>progresses</a:t>
            </a:r>
          </a:p>
        </p:txBody>
      </p:sp>
    </p:spTree>
    <p:extLst>
      <p:ext uri="{BB962C8B-B14F-4D97-AF65-F5344CB8AC3E}">
        <p14:creationId xmlns:p14="http://schemas.microsoft.com/office/powerpoint/2010/main" val="5481640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85" y="356658"/>
            <a:ext cx="189452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9. Aspects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9"/>
            <a:ext cx="6045875" cy="5006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19570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design begins, </a:t>
            </a:r>
            <a:r>
              <a:rPr sz="2400" spc="-10" dirty="0">
                <a:latin typeface="Carlito"/>
                <a:cs typeface="Carlito"/>
              </a:rPr>
              <a:t>requirements </a:t>
            </a:r>
            <a:r>
              <a:rPr sz="2400" spc="-15" dirty="0">
                <a:latin typeface="Carlito"/>
                <a:cs typeface="Carlito"/>
              </a:rPr>
              <a:t>are refined into </a:t>
            </a:r>
            <a:r>
              <a:rPr sz="2400" dirty="0">
                <a:latin typeface="Carlito"/>
                <a:cs typeface="Carlito"/>
              </a:rPr>
              <a:t>a modular </a:t>
            </a:r>
            <a:r>
              <a:rPr sz="2400" spc="-5" dirty="0">
                <a:latin typeface="Carlito"/>
                <a:cs typeface="Carlito"/>
              </a:rPr>
              <a:t>design  </a:t>
            </a:r>
            <a:r>
              <a:rPr sz="2400" spc="-10" dirty="0">
                <a:latin typeface="Carlito"/>
                <a:cs typeface="Carlito"/>
              </a:rPr>
              <a:t>representation.</a:t>
            </a:r>
            <a:endParaRPr sz="24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Consider </a:t>
            </a:r>
            <a:r>
              <a:rPr sz="2400" dirty="0">
                <a:latin typeface="Carlito"/>
                <a:cs typeface="Carlito"/>
              </a:rPr>
              <a:t>2 </a:t>
            </a:r>
            <a:r>
              <a:rPr sz="2400" spc="-10" dirty="0">
                <a:latin typeface="Carlito"/>
                <a:cs typeface="Carlito"/>
              </a:rPr>
              <a:t>requirements, </a:t>
            </a:r>
            <a:r>
              <a:rPr sz="2400" dirty="0">
                <a:latin typeface="Carlito"/>
                <a:cs typeface="Carlito"/>
              </a:rPr>
              <a:t>A and B. </a:t>
            </a:r>
            <a:r>
              <a:rPr sz="2400" spc="-10" dirty="0">
                <a:latin typeface="Carlito"/>
                <a:cs typeface="Carlito"/>
              </a:rPr>
              <a:t>Requirement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b="1" spc="-5" dirty="0">
                <a:latin typeface="Carlito"/>
                <a:cs typeface="Carlito"/>
              </a:rPr>
              <a:t>crosscuts </a:t>
            </a:r>
            <a:r>
              <a:rPr sz="2400" spc="-10" dirty="0">
                <a:latin typeface="Carlito"/>
                <a:cs typeface="Carlito"/>
              </a:rPr>
              <a:t>requirement </a:t>
            </a:r>
            <a:r>
              <a:rPr sz="2400" dirty="0">
                <a:latin typeface="Carlito"/>
                <a:cs typeface="Carlito"/>
              </a:rPr>
              <a:t>B  </a:t>
            </a:r>
            <a:r>
              <a:rPr sz="2400" spc="-5" dirty="0">
                <a:latin typeface="Carlito"/>
                <a:cs typeface="Carlito"/>
              </a:rPr>
              <a:t>“if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decomposition </a:t>
            </a:r>
            <a:r>
              <a:rPr sz="2400" spc="-10" dirty="0">
                <a:latin typeface="Carlito"/>
                <a:cs typeface="Carlito"/>
              </a:rPr>
              <a:t>[refinement] </a:t>
            </a:r>
            <a:r>
              <a:rPr sz="2400" spc="-5" dirty="0">
                <a:latin typeface="Carlito"/>
                <a:cs typeface="Carlito"/>
              </a:rPr>
              <a:t>has been </a:t>
            </a:r>
            <a:r>
              <a:rPr sz="2400" dirty="0">
                <a:latin typeface="Carlito"/>
                <a:cs typeface="Carlito"/>
              </a:rPr>
              <a:t>chosen in which B  </a:t>
            </a:r>
            <a:r>
              <a:rPr sz="2400" spc="-5" dirty="0">
                <a:latin typeface="Carlito"/>
                <a:cs typeface="Carlito"/>
              </a:rPr>
              <a:t>cannot be </a:t>
            </a:r>
            <a:r>
              <a:rPr sz="2400" spc="-10" dirty="0">
                <a:latin typeface="Carlito"/>
                <a:cs typeface="Carlito"/>
              </a:rPr>
              <a:t>satisfied </a:t>
            </a:r>
            <a:r>
              <a:rPr sz="2400" dirty="0">
                <a:latin typeface="Carlito"/>
                <a:cs typeface="Carlito"/>
              </a:rPr>
              <a:t>without </a:t>
            </a:r>
            <a:r>
              <a:rPr sz="2400" spc="-5" dirty="0">
                <a:latin typeface="Carlito"/>
                <a:cs typeface="Carlito"/>
              </a:rPr>
              <a:t>taking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into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account”.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An aspect is a </a:t>
            </a:r>
            <a:r>
              <a:rPr sz="2400" spc="-10" dirty="0">
                <a:latin typeface="Carlito"/>
                <a:cs typeface="Carlito"/>
              </a:rPr>
              <a:t>representation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crosscutting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concern.</a:t>
            </a:r>
            <a:endParaRPr sz="24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An aspect is </a:t>
            </a:r>
            <a:r>
              <a:rPr sz="2400" spc="-5" dirty="0">
                <a:latin typeface="Carlito"/>
                <a:cs typeface="Carlito"/>
              </a:rPr>
              <a:t>implemented </a:t>
            </a: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15" dirty="0">
                <a:latin typeface="Carlito"/>
                <a:cs typeface="Carlito"/>
              </a:rPr>
              <a:t>separate </a:t>
            </a:r>
            <a:r>
              <a:rPr sz="2400" dirty="0">
                <a:latin typeface="Carlito"/>
                <a:cs typeface="Carlito"/>
              </a:rPr>
              <a:t>module </a:t>
            </a:r>
            <a:r>
              <a:rPr sz="2400" spc="-10" dirty="0">
                <a:latin typeface="Carlito"/>
                <a:cs typeface="Carlito"/>
              </a:rPr>
              <a:t>(component) </a:t>
            </a:r>
            <a:r>
              <a:rPr sz="2400" spc="-15" dirty="0">
                <a:latin typeface="Carlito"/>
                <a:cs typeface="Carlito"/>
              </a:rPr>
              <a:t>rather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than</a:t>
            </a: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rlito"/>
                <a:cs typeface="Carlito"/>
              </a:rPr>
              <a:t>as </a:t>
            </a:r>
            <a:r>
              <a:rPr sz="2400" spc="-15" dirty="0">
                <a:latin typeface="Carlito"/>
                <a:cs typeface="Carlito"/>
              </a:rPr>
              <a:t>software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fragments.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947970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930" y="126607"/>
            <a:ext cx="257460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10. </a:t>
            </a:r>
            <a:r>
              <a:rPr sz="2800" b="1" spc="-15" dirty="0">
                <a:latin typeface="Carlito"/>
                <a:cs typeface="Carlito"/>
              </a:rPr>
              <a:t>Refactoring</a:t>
            </a:r>
            <a:r>
              <a:rPr sz="2800" b="1" spc="-3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9"/>
            <a:ext cx="6057209" cy="6050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029969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reorganization </a:t>
            </a:r>
            <a:r>
              <a:rPr sz="2400" spc="-5" dirty="0">
                <a:latin typeface="Carlito"/>
                <a:cs typeface="Carlito"/>
              </a:rPr>
              <a:t>technique that simplifies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design (or </a:t>
            </a:r>
            <a:r>
              <a:rPr sz="2400" spc="-10" dirty="0">
                <a:latin typeface="Carlito"/>
                <a:cs typeface="Carlito"/>
              </a:rPr>
              <a:t>code)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0" dirty="0">
                <a:latin typeface="Carlito"/>
                <a:cs typeface="Carlito"/>
              </a:rPr>
              <a:t>component </a:t>
            </a:r>
            <a:r>
              <a:rPr sz="2400" spc="-5" dirty="0">
                <a:latin typeface="Carlito"/>
                <a:cs typeface="Carlito"/>
              </a:rPr>
              <a:t>without changing </a:t>
            </a:r>
            <a:r>
              <a:rPr sz="2400" dirty="0">
                <a:latin typeface="Carlito"/>
                <a:cs typeface="Carlito"/>
              </a:rPr>
              <a:t>its </a:t>
            </a:r>
            <a:r>
              <a:rPr sz="2400" spc="-5" dirty="0">
                <a:latin typeface="Carlito"/>
                <a:cs typeface="Carlito"/>
              </a:rPr>
              <a:t>function or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behavior.</a:t>
            </a:r>
            <a:endParaRPr sz="2400">
              <a:latin typeface="Carlito"/>
              <a:cs typeface="Carlito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rlito"/>
                <a:cs typeface="Carlito"/>
              </a:rPr>
              <a:t>Refactoring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process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changing a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such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30" dirty="0">
                <a:latin typeface="Carlito"/>
                <a:cs typeface="Carlito"/>
              </a:rPr>
              <a:t>way </a:t>
            </a:r>
            <a:r>
              <a:rPr sz="2400" spc="-10" dirty="0">
                <a:latin typeface="Carlito"/>
                <a:cs typeface="Carlito"/>
              </a:rPr>
              <a:t>that  </a:t>
            </a:r>
            <a:r>
              <a:rPr sz="2400" dirty="0">
                <a:latin typeface="Carlito"/>
                <a:cs typeface="Carlito"/>
              </a:rPr>
              <a:t>it </a:t>
            </a:r>
            <a:r>
              <a:rPr sz="2400" spc="-5" dirty="0">
                <a:latin typeface="Carlito"/>
                <a:cs typeface="Carlito"/>
              </a:rPr>
              <a:t>does not alter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external behavior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code </a:t>
            </a:r>
            <a:r>
              <a:rPr sz="2400" spc="-5" dirty="0">
                <a:latin typeface="Carlito"/>
                <a:cs typeface="Carlito"/>
              </a:rPr>
              <a:t>[design] yet </a:t>
            </a:r>
            <a:r>
              <a:rPr sz="2400" spc="-10" dirty="0">
                <a:latin typeface="Carlito"/>
                <a:cs typeface="Carlito"/>
              </a:rPr>
              <a:t>improves </a:t>
            </a:r>
            <a:r>
              <a:rPr sz="2400" dirty="0">
                <a:latin typeface="Carlito"/>
                <a:cs typeface="Carlito"/>
              </a:rPr>
              <a:t>its  </a:t>
            </a:r>
            <a:r>
              <a:rPr sz="2400" spc="-10" dirty="0">
                <a:latin typeface="Carlito"/>
                <a:cs typeface="Carlito"/>
              </a:rPr>
              <a:t>internal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structure.</a:t>
            </a:r>
            <a:endParaRPr sz="2400">
              <a:latin typeface="Carlito"/>
              <a:cs typeface="Carlito"/>
            </a:endParaRPr>
          </a:p>
          <a:p>
            <a:pPr marL="241300" marR="514984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rlito"/>
                <a:cs typeface="Carlito"/>
              </a:rPr>
              <a:t>When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20" dirty="0">
                <a:latin typeface="Carlito"/>
                <a:cs typeface="Carlito"/>
              </a:rPr>
              <a:t>refactored,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existing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examined </a:t>
            </a:r>
            <a:r>
              <a:rPr sz="2400" spc="-20" dirty="0">
                <a:latin typeface="Carlito"/>
                <a:cs typeface="Carlito"/>
              </a:rPr>
              <a:t>for  redundancy, </a:t>
            </a:r>
            <a:r>
              <a:rPr sz="2400" spc="-5" dirty="0">
                <a:latin typeface="Carlito"/>
                <a:cs typeface="Carlito"/>
              </a:rPr>
              <a:t>unused design elements, </a:t>
            </a:r>
            <a:r>
              <a:rPr sz="2400" spc="-10" dirty="0">
                <a:latin typeface="Carlito"/>
                <a:cs typeface="Carlito"/>
              </a:rPr>
              <a:t>inefficient or </a:t>
            </a:r>
            <a:r>
              <a:rPr sz="2400" spc="-5" dirty="0">
                <a:latin typeface="Carlito"/>
                <a:cs typeface="Carlito"/>
              </a:rPr>
              <a:t>unnecessary  algorithms, poorly </a:t>
            </a:r>
            <a:r>
              <a:rPr sz="2400" spc="-10" dirty="0">
                <a:latin typeface="Carlito"/>
                <a:cs typeface="Carlito"/>
              </a:rPr>
              <a:t>constructed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inappropriate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10" dirty="0">
                <a:latin typeface="Carlito"/>
                <a:cs typeface="Carlito"/>
              </a:rPr>
              <a:t>structures,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20" dirty="0">
                <a:latin typeface="Carlito"/>
                <a:cs typeface="Carlito"/>
              </a:rPr>
              <a:t>any  </a:t>
            </a:r>
            <a:r>
              <a:rPr sz="2400" spc="-5" dirty="0">
                <a:latin typeface="Carlito"/>
                <a:cs typeface="Carlito"/>
              </a:rPr>
              <a:t>other design </a:t>
            </a:r>
            <a:r>
              <a:rPr sz="2400" spc="-15" dirty="0">
                <a:latin typeface="Carlito"/>
                <a:cs typeface="Carlito"/>
              </a:rPr>
              <a:t>failure 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corrected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yield a </a:t>
            </a:r>
            <a:r>
              <a:rPr sz="2400" spc="-15" dirty="0">
                <a:latin typeface="Carlito"/>
                <a:cs typeface="Carlito"/>
              </a:rPr>
              <a:t>better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design.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660151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353" y="356658"/>
            <a:ext cx="41776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11. </a:t>
            </a:r>
            <a:r>
              <a:rPr sz="2800" b="1" spc="-10" dirty="0">
                <a:latin typeface="Carlito"/>
                <a:cs typeface="Carlito"/>
              </a:rPr>
              <a:t>Object-Oriented Design Concepts</a:t>
            </a:r>
            <a:r>
              <a:rPr sz="2800" b="1" spc="9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486114"/>
            <a:ext cx="1866186" cy="385682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OO design </a:t>
            </a:r>
            <a:r>
              <a:rPr sz="2400" spc="-10" dirty="0">
                <a:latin typeface="Carlito"/>
                <a:cs typeface="Carlito"/>
              </a:rPr>
              <a:t>concepts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–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Carlito"/>
                <a:cs typeface="Carlito"/>
              </a:rPr>
              <a:t>classes and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objects,</a:t>
            </a:r>
            <a:endParaRPr sz="20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latin typeface="Carlito"/>
                <a:cs typeface="Carlito"/>
              </a:rPr>
              <a:t>inheritance,</a:t>
            </a:r>
            <a:endParaRPr sz="20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latin typeface="Carlito"/>
                <a:cs typeface="Carlito"/>
              </a:rPr>
              <a:t>messages,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spc="-5" dirty="0">
                <a:latin typeface="Carlito"/>
                <a:cs typeface="Carlito"/>
              </a:rPr>
              <a:t>polymorphism.</a:t>
            </a:r>
            <a:endParaRPr sz="2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663181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508" y="1"/>
            <a:ext cx="252603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rlito"/>
                <a:cs typeface="Carlito"/>
              </a:rPr>
              <a:t>12. </a:t>
            </a:r>
            <a:r>
              <a:rPr sz="2600" b="1" spc="-5" dirty="0">
                <a:latin typeface="Carlito"/>
                <a:cs typeface="Carlito"/>
              </a:rPr>
              <a:t>Design</a:t>
            </a:r>
            <a:r>
              <a:rPr sz="2600" b="1" spc="6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Classes: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930" y="1773977"/>
            <a:ext cx="5771736" cy="85965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31115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rlito"/>
                <a:cs typeface="Carlito"/>
              </a:rPr>
              <a:t>These </a:t>
            </a:r>
            <a:r>
              <a:rPr sz="2200" spc="-15" dirty="0">
                <a:latin typeface="Carlito"/>
                <a:cs typeface="Carlito"/>
              </a:rPr>
              <a:t>refine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analysis </a:t>
            </a:r>
            <a:r>
              <a:rPr sz="2200" spc="-5" dirty="0">
                <a:latin typeface="Carlito"/>
                <a:cs typeface="Carlito"/>
              </a:rPr>
              <a:t>classes </a:t>
            </a:r>
            <a:r>
              <a:rPr sz="2200" spc="-10" dirty="0">
                <a:latin typeface="Carlito"/>
                <a:cs typeface="Carlito"/>
              </a:rPr>
              <a:t>by providing design detail that </a:t>
            </a:r>
            <a:r>
              <a:rPr sz="2200" spc="-5" dirty="0">
                <a:latin typeface="Carlito"/>
                <a:cs typeface="Carlito"/>
              </a:rPr>
              <a:t>will enable the  classes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implemented,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implement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software </a:t>
            </a:r>
            <a:r>
              <a:rPr sz="2200" spc="-15" dirty="0">
                <a:latin typeface="Carlito"/>
                <a:cs typeface="Carlito"/>
              </a:rPr>
              <a:t>infrastructure </a:t>
            </a:r>
            <a:r>
              <a:rPr sz="2200" spc="-10" dirty="0">
                <a:latin typeface="Carlito"/>
                <a:cs typeface="Carlito"/>
              </a:rPr>
              <a:t>that  </a:t>
            </a:r>
            <a:r>
              <a:rPr sz="2200" spc="-5" dirty="0">
                <a:latin typeface="Carlito"/>
                <a:cs typeface="Carlito"/>
              </a:rPr>
              <a:t>supports the </a:t>
            </a:r>
            <a:r>
              <a:rPr sz="2200" spc="-10" dirty="0">
                <a:latin typeface="Carlito"/>
                <a:cs typeface="Carlito"/>
              </a:rPr>
              <a:t>business</a:t>
            </a:r>
            <a:r>
              <a:rPr sz="2200" spc="1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solution.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Carlito"/>
                <a:cs typeface="Carlito"/>
              </a:rPr>
              <a:t>5 </a:t>
            </a:r>
            <a:r>
              <a:rPr sz="2200" spc="-20" dirty="0">
                <a:latin typeface="Carlito"/>
                <a:cs typeface="Carlito"/>
              </a:rPr>
              <a:t>different </a:t>
            </a:r>
            <a:r>
              <a:rPr sz="2200" spc="-5" dirty="0">
                <a:latin typeface="Carlito"/>
                <a:cs typeface="Carlito"/>
              </a:rPr>
              <a:t>types of </a:t>
            </a:r>
            <a:r>
              <a:rPr sz="2200" spc="-10" dirty="0">
                <a:latin typeface="Carlito"/>
                <a:cs typeface="Carlito"/>
              </a:rPr>
              <a:t>design</a:t>
            </a:r>
            <a:r>
              <a:rPr sz="2200" spc="5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classes:</a:t>
            </a:r>
            <a:endParaRPr sz="2200" dirty="0">
              <a:latin typeface="Carlito"/>
              <a:cs typeface="Carlito"/>
            </a:endParaRPr>
          </a:p>
          <a:p>
            <a:pPr marL="927100" lvl="1" indent="-457834">
              <a:lnSpc>
                <a:spcPts val="2275"/>
              </a:lnSpc>
              <a:spcBef>
                <a:spcPts val="53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900" b="1" spc="-5" dirty="0">
                <a:latin typeface="Carlito"/>
                <a:cs typeface="Carlito"/>
              </a:rPr>
              <a:t>User </a:t>
            </a:r>
            <a:r>
              <a:rPr sz="1900" b="1" spc="-15" dirty="0">
                <a:latin typeface="Carlito"/>
                <a:cs typeface="Carlito"/>
              </a:rPr>
              <a:t>interface </a:t>
            </a:r>
            <a:r>
              <a:rPr sz="1900" b="1" spc="-10" dirty="0">
                <a:latin typeface="Carlito"/>
                <a:cs typeface="Carlito"/>
              </a:rPr>
              <a:t>classes </a:t>
            </a:r>
            <a:r>
              <a:rPr sz="1900" spc="3180" dirty="0">
                <a:latin typeface="Wingdings"/>
                <a:cs typeface="Wingdings"/>
              </a:rPr>
              <a:t>→</a:t>
            </a:r>
            <a:r>
              <a:rPr sz="1900" spc="1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rlito"/>
                <a:cs typeface="Carlito"/>
              </a:rPr>
              <a:t>define </a:t>
            </a:r>
            <a:r>
              <a:rPr sz="1900" spc="-5" dirty="0">
                <a:latin typeface="Carlito"/>
                <a:cs typeface="Carlito"/>
              </a:rPr>
              <a:t>all </a:t>
            </a:r>
            <a:r>
              <a:rPr sz="1900" spc="-10" dirty="0">
                <a:latin typeface="Carlito"/>
                <a:cs typeface="Carlito"/>
              </a:rPr>
              <a:t>abstractions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5" dirty="0">
                <a:latin typeface="Carlito"/>
                <a:cs typeface="Carlito"/>
              </a:rPr>
              <a:t>are </a:t>
            </a:r>
            <a:r>
              <a:rPr sz="1900" spc="-5" dirty="0">
                <a:latin typeface="Carlito"/>
                <a:cs typeface="Carlito"/>
              </a:rPr>
              <a:t>necessary </a:t>
            </a:r>
            <a:r>
              <a:rPr sz="1900" spc="-20" dirty="0">
                <a:latin typeface="Carlito"/>
                <a:cs typeface="Carlito"/>
              </a:rPr>
              <a:t>for </a:t>
            </a:r>
            <a:r>
              <a:rPr sz="1900" dirty="0">
                <a:latin typeface="Carlito"/>
                <a:cs typeface="Carlito"/>
              </a:rPr>
              <a:t>human-</a:t>
            </a:r>
          </a:p>
          <a:p>
            <a:pPr marL="927100">
              <a:lnSpc>
                <a:spcPts val="2275"/>
              </a:lnSpc>
            </a:pPr>
            <a:r>
              <a:rPr sz="1900" spc="-15" dirty="0">
                <a:latin typeface="Carlito"/>
                <a:cs typeface="Carlito"/>
              </a:rPr>
              <a:t>computer </a:t>
            </a:r>
            <a:r>
              <a:rPr sz="1900" spc="-10" dirty="0">
                <a:latin typeface="Carlito"/>
                <a:cs typeface="Carlito"/>
              </a:rPr>
              <a:t>interaction (HCI)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often implement </a:t>
            </a:r>
            <a:r>
              <a:rPr sz="1900" spc="-5" dirty="0">
                <a:latin typeface="Carlito"/>
                <a:cs typeface="Carlito"/>
              </a:rPr>
              <a:t>the HCI in the </a:t>
            </a:r>
            <a:r>
              <a:rPr sz="1900" spc="-15" dirty="0">
                <a:latin typeface="Carlito"/>
                <a:cs typeface="Carlito"/>
              </a:rPr>
              <a:t>context </a:t>
            </a:r>
            <a:r>
              <a:rPr sz="1900" spc="-5" dirty="0">
                <a:latin typeface="Carlito"/>
                <a:cs typeface="Carlito"/>
              </a:rPr>
              <a:t>of a</a:t>
            </a:r>
            <a:r>
              <a:rPr sz="1900" spc="204" dirty="0">
                <a:latin typeface="Carlito"/>
                <a:cs typeface="Carlito"/>
              </a:rPr>
              <a:t> </a:t>
            </a:r>
            <a:r>
              <a:rPr sz="1900" spc="-30" dirty="0">
                <a:latin typeface="Carlito"/>
                <a:cs typeface="Carlito"/>
              </a:rPr>
              <a:t>metaphor.</a:t>
            </a:r>
            <a:endParaRPr sz="1900" dirty="0">
              <a:latin typeface="Carlito"/>
              <a:cs typeface="Carlito"/>
            </a:endParaRPr>
          </a:p>
          <a:p>
            <a:pPr marL="927100" marR="55880" lvl="1" indent="-457200">
              <a:lnSpc>
                <a:spcPct val="99700"/>
              </a:lnSpc>
              <a:spcBef>
                <a:spcPts val="52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1900" b="1" spc="-5" dirty="0">
                <a:latin typeface="Carlito"/>
                <a:cs typeface="Carlito"/>
              </a:rPr>
              <a:t>Business domain </a:t>
            </a:r>
            <a:r>
              <a:rPr sz="1900" b="1" spc="-10" dirty="0">
                <a:latin typeface="Carlito"/>
                <a:cs typeface="Carlito"/>
              </a:rPr>
              <a:t>classes </a:t>
            </a:r>
            <a:r>
              <a:rPr sz="1900" spc="3180" dirty="0">
                <a:latin typeface="Wingdings"/>
                <a:cs typeface="Wingdings"/>
              </a:rPr>
              <a:t>→</a:t>
            </a:r>
            <a:r>
              <a:rPr sz="1900" spc="18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Carlito"/>
                <a:cs typeface="Carlito"/>
              </a:rPr>
              <a:t>identify the </a:t>
            </a:r>
            <a:r>
              <a:rPr sz="1900" spc="-10" dirty="0">
                <a:latin typeface="Carlito"/>
                <a:cs typeface="Carlito"/>
              </a:rPr>
              <a:t>attributes </a:t>
            </a:r>
            <a:r>
              <a:rPr sz="1900" spc="-5" dirty="0">
                <a:latin typeface="Carlito"/>
                <a:cs typeface="Carlito"/>
              </a:rPr>
              <a:t>and services (methods) that </a:t>
            </a:r>
            <a:r>
              <a:rPr sz="1900" spc="-165" dirty="0">
                <a:latin typeface="Carlito"/>
                <a:cs typeface="Carlito"/>
              </a:rPr>
              <a:t>are  </a:t>
            </a:r>
            <a:r>
              <a:rPr sz="1900" spc="-10" dirty="0">
                <a:latin typeface="Carlito"/>
                <a:cs typeface="Carlito"/>
              </a:rPr>
              <a:t>required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10" dirty="0">
                <a:latin typeface="Carlito"/>
                <a:cs typeface="Carlito"/>
              </a:rPr>
              <a:t>implement some </a:t>
            </a:r>
            <a:r>
              <a:rPr sz="1900" spc="-5" dirty="0">
                <a:latin typeface="Carlito"/>
                <a:cs typeface="Carlito"/>
              </a:rPr>
              <a:t>element of the </a:t>
            </a:r>
            <a:r>
              <a:rPr sz="1900" spc="-10" dirty="0">
                <a:latin typeface="Carlito"/>
                <a:cs typeface="Carlito"/>
              </a:rPr>
              <a:t>business domain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5" dirty="0">
                <a:latin typeface="Carlito"/>
                <a:cs typeface="Carlito"/>
              </a:rPr>
              <a:t>was </a:t>
            </a:r>
            <a:r>
              <a:rPr sz="1900" spc="-5" dirty="0">
                <a:latin typeface="Carlito"/>
                <a:cs typeface="Carlito"/>
              </a:rPr>
              <a:t>defined </a:t>
            </a:r>
            <a:r>
              <a:rPr sz="1900" spc="-10" dirty="0">
                <a:latin typeface="Carlito"/>
                <a:cs typeface="Carlito"/>
              </a:rPr>
              <a:t>by one  </a:t>
            </a:r>
            <a:r>
              <a:rPr sz="1900" spc="-5" dirty="0">
                <a:latin typeface="Carlito"/>
                <a:cs typeface="Carlito"/>
              </a:rPr>
              <a:t>or </a:t>
            </a:r>
            <a:r>
              <a:rPr sz="1900" spc="-15" dirty="0">
                <a:latin typeface="Carlito"/>
                <a:cs typeface="Carlito"/>
              </a:rPr>
              <a:t>more </a:t>
            </a:r>
            <a:r>
              <a:rPr sz="1900" spc="-5" dirty="0">
                <a:latin typeface="Carlito"/>
                <a:cs typeface="Carlito"/>
              </a:rPr>
              <a:t>analysis</a:t>
            </a:r>
            <a:r>
              <a:rPr sz="1900" spc="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classes.</a:t>
            </a:r>
            <a:endParaRPr sz="1900" dirty="0">
              <a:latin typeface="Carlito"/>
              <a:cs typeface="Carlito"/>
            </a:endParaRPr>
          </a:p>
          <a:p>
            <a:pPr marL="927100" lvl="1" indent="-457834">
              <a:lnSpc>
                <a:spcPts val="2275"/>
              </a:lnSpc>
              <a:spcBef>
                <a:spcPts val="51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1900" b="1" spc="-10" dirty="0">
                <a:latin typeface="Carlito"/>
                <a:cs typeface="Carlito"/>
              </a:rPr>
              <a:t>Process </a:t>
            </a:r>
            <a:r>
              <a:rPr sz="1900" b="1" spc="-5" dirty="0">
                <a:latin typeface="Carlito"/>
                <a:cs typeface="Carlito"/>
              </a:rPr>
              <a:t>classes </a:t>
            </a:r>
            <a:r>
              <a:rPr sz="1900" spc="3190" dirty="0">
                <a:latin typeface="Wingdings"/>
                <a:cs typeface="Wingdings"/>
              </a:rPr>
              <a:t>→</a:t>
            </a:r>
            <a:r>
              <a:rPr sz="1900" spc="2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rlito"/>
                <a:cs typeface="Carlito"/>
              </a:rPr>
              <a:t>implement lower-level business abstractions required </a:t>
            </a:r>
            <a:r>
              <a:rPr sz="1900" spc="-15" dirty="0">
                <a:latin typeface="Carlito"/>
                <a:cs typeface="Carlito"/>
              </a:rPr>
              <a:t>to </a:t>
            </a:r>
            <a:r>
              <a:rPr sz="1900" spc="-5" dirty="0">
                <a:latin typeface="Carlito"/>
                <a:cs typeface="Carlito"/>
              </a:rPr>
              <a:t>fully</a:t>
            </a:r>
            <a:endParaRPr sz="1900" dirty="0">
              <a:latin typeface="Carlito"/>
              <a:cs typeface="Carlito"/>
            </a:endParaRPr>
          </a:p>
          <a:p>
            <a:pPr marL="927100">
              <a:lnSpc>
                <a:spcPts val="2275"/>
              </a:lnSpc>
            </a:pPr>
            <a:r>
              <a:rPr sz="1900" spc="-5" dirty="0">
                <a:latin typeface="Carlito"/>
                <a:cs typeface="Carlito"/>
              </a:rPr>
              <a:t>manage the </a:t>
            </a:r>
            <a:r>
              <a:rPr sz="1900" spc="-10" dirty="0">
                <a:latin typeface="Carlito"/>
                <a:cs typeface="Carlito"/>
              </a:rPr>
              <a:t>business domain</a:t>
            </a:r>
            <a:r>
              <a:rPr sz="1900" spc="3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classes.</a:t>
            </a:r>
            <a:endParaRPr sz="1900" dirty="0">
              <a:latin typeface="Carlito"/>
              <a:cs typeface="Carlito"/>
            </a:endParaRPr>
          </a:p>
          <a:p>
            <a:pPr marL="927100" marR="229235" lvl="1" indent="-457200">
              <a:lnSpc>
                <a:spcPts val="2270"/>
              </a:lnSpc>
              <a:spcBef>
                <a:spcPts val="590"/>
              </a:spcBef>
              <a:buAutoNum type="arabicPeriod" startAt="4"/>
              <a:tabLst>
                <a:tab pos="927100" algn="l"/>
                <a:tab pos="927735" algn="l"/>
              </a:tabLst>
            </a:pPr>
            <a:r>
              <a:rPr sz="1900" b="1" spc="-15" dirty="0">
                <a:latin typeface="Carlito"/>
                <a:cs typeface="Carlito"/>
              </a:rPr>
              <a:t>Persistent </a:t>
            </a:r>
            <a:r>
              <a:rPr sz="1900" b="1" spc="-10" dirty="0">
                <a:latin typeface="Carlito"/>
                <a:cs typeface="Carlito"/>
              </a:rPr>
              <a:t>classes </a:t>
            </a:r>
            <a:r>
              <a:rPr sz="1900" spc="3180" dirty="0">
                <a:latin typeface="Wingdings"/>
                <a:cs typeface="Wingdings"/>
              </a:rPr>
              <a:t>→</a:t>
            </a:r>
            <a:r>
              <a:rPr sz="1900" spc="2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rlito"/>
                <a:cs typeface="Carlito"/>
              </a:rPr>
              <a:t>represent </a:t>
            </a:r>
            <a:r>
              <a:rPr sz="1900" spc="-15" dirty="0">
                <a:latin typeface="Carlito"/>
                <a:cs typeface="Carlito"/>
              </a:rPr>
              <a:t>data </a:t>
            </a:r>
            <a:r>
              <a:rPr sz="1900" spc="-20" dirty="0">
                <a:latin typeface="Carlito"/>
                <a:cs typeface="Carlito"/>
              </a:rPr>
              <a:t>stores </a:t>
            </a:r>
            <a:r>
              <a:rPr sz="1900" dirty="0">
                <a:latin typeface="Carlito"/>
                <a:cs typeface="Carlito"/>
              </a:rPr>
              <a:t>(e.g.,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database) that </a:t>
            </a:r>
            <a:r>
              <a:rPr sz="1900" spc="-5" dirty="0">
                <a:latin typeface="Carlito"/>
                <a:cs typeface="Carlito"/>
              </a:rPr>
              <a:t>will </a:t>
            </a:r>
            <a:r>
              <a:rPr sz="1900" spc="-15" dirty="0">
                <a:latin typeface="Carlito"/>
                <a:cs typeface="Carlito"/>
              </a:rPr>
              <a:t>persist </a:t>
            </a:r>
            <a:r>
              <a:rPr sz="1900" spc="-530" dirty="0">
                <a:latin typeface="Carlito"/>
                <a:cs typeface="Carlito"/>
              </a:rPr>
              <a:t>beyond </a:t>
            </a:r>
            <a:r>
              <a:rPr sz="1900" spc="-420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the </a:t>
            </a:r>
            <a:r>
              <a:rPr sz="1900" spc="-15" dirty="0">
                <a:latin typeface="Carlito"/>
                <a:cs typeface="Carlito"/>
              </a:rPr>
              <a:t>execution </a:t>
            </a:r>
            <a:r>
              <a:rPr sz="1900" spc="-5" dirty="0">
                <a:latin typeface="Carlito"/>
                <a:cs typeface="Carlito"/>
              </a:rPr>
              <a:t>of the</a:t>
            </a:r>
            <a:r>
              <a:rPr sz="1900" spc="3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software.</a:t>
            </a:r>
            <a:endParaRPr sz="1900" dirty="0">
              <a:latin typeface="Carlito"/>
              <a:cs typeface="Carlito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439"/>
              </a:spcBef>
              <a:buAutoNum type="arabicPeriod" startAt="4"/>
              <a:tabLst>
                <a:tab pos="927100" algn="l"/>
                <a:tab pos="927735" algn="l"/>
              </a:tabLst>
            </a:pPr>
            <a:r>
              <a:rPr sz="1900" b="1" spc="-20" dirty="0">
                <a:latin typeface="Carlito"/>
                <a:cs typeface="Carlito"/>
              </a:rPr>
              <a:t>System </a:t>
            </a:r>
            <a:r>
              <a:rPr sz="1900" b="1" spc="-5" dirty="0">
                <a:latin typeface="Carlito"/>
                <a:cs typeface="Carlito"/>
              </a:rPr>
              <a:t>classes </a:t>
            </a:r>
            <a:r>
              <a:rPr sz="1900" spc="3190" dirty="0">
                <a:latin typeface="Wingdings"/>
                <a:cs typeface="Wingdings"/>
              </a:rPr>
              <a:t>→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rlito"/>
                <a:cs typeface="Carlito"/>
              </a:rPr>
              <a:t>implement software </a:t>
            </a:r>
            <a:r>
              <a:rPr sz="1900" spc="-5" dirty="0">
                <a:latin typeface="Carlito"/>
                <a:cs typeface="Carlito"/>
              </a:rPr>
              <a:t>management and </a:t>
            </a:r>
            <a:r>
              <a:rPr sz="1900" spc="-15" dirty="0">
                <a:latin typeface="Carlito"/>
                <a:cs typeface="Carlito"/>
              </a:rPr>
              <a:t>control </a:t>
            </a:r>
            <a:r>
              <a:rPr sz="1900" spc="-10" dirty="0">
                <a:latin typeface="Carlito"/>
                <a:cs typeface="Carlito"/>
              </a:rPr>
              <a:t>functions </a:t>
            </a:r>
            <a:r>
              <a:rPr sz="1900" spc="-5" dirty="0">
                <a:latin typeface="Carlito"/>
                <a:cs typeface="Carlito"/>
              </a:rPr>
              <a:t>that  </a:t>
            </a:r>
            <a:r>
              <a:rPr sz="1900" spc="-509" dirty="0">
                <a:latin typeface="Carlito"/>
                <a:cs typeface="Carlito"/>
              </a:rPr>
              <a:t>enable</a:t>
            </a:r>
            <a:r>
              <a:rPr sz="1900" spc="-5" dirty="0">
                <a:latin typeface="Carlito"/>
                <a:cs typeface="Carlito"/>
              </a:rPr>
              <a:t> the </a:t>
            </a:r>
            <a:r>
              <a:rPr sz="1900" spc="-20" dirty="0">
                <a:latin typeface="Carlito"/>
                <a:cs typeface="Carlito"/>
              </a:rPr>
              <a:t>system </a:t>
            </a:r>
            <a:r>
              <a:rPr sz="1900" spc="-15" dirty="0">
                <a:latin typeface="Carlito"/>
                <a:cs typeface="Carlito"/>
              </a:rPr>
              <a:t>to operate </a:t>
            </a:r>
            <a:r>
              <a:rPr sz="1900" spc="-5" dirty="0">
                <a:latin typeface="Carlito"/>
                <a:cs typeface="Carlito"/>
              </a:rPr>
              <a:t>and </a:t>
            </a:r>
            <a:r>
              <a:rPr sz="1900" spc="-10" dirty="0">
                <a:latin typeface="Carlito"/>
                <a:cs typeface="Carlito"/>
              </a:rPr>
              <a:t>communicate </a:t>
            </a:r>
            <a:r>
              <a:rPr sz="1900" spc="-5" dirty="0">
                <a:latin typeface="Carlito"/>
                <a:cs typeface="Carlito"/>
              </a:rPr>
              <a:t>within its </a:t>
            </a:r>
            <a:r>
              <a:rPr sz="1900" spc="-10" dirty="0">
                <a:latin typeface="Carlito"/>
                <a:cs typeface="Carlito"/>
              </a:rPr>
              <a:t>computing </a:t>
            </a:r>
            <a:r>
              <a:rPr sz="1900" spc="-15" dirty="0">
                <a:latin typeface="Carlito"/>
                <a:cs typeface="Carlito"/>
              </a:rPr>
              <a:t>environment </a:t>
            </a:r>
            <a:r>
              <a:rPr sz="1900" spc="-5" dirty="0">
                <a:latin typeface="Carlito"/>
                <a:cs typeface="Carlito"/>
              </a:rPr>
              <a:t>and  with the </a:t>
            </a:r>
            <a:r>
              <a:rPr sz="1900" spc="-10" dirty="0">
                <a:latin typeface="Carlito"/>
                <a:cs typeface="Carlito"/>
              </a:rPr>
              <a:t>outside</a:t>
            </a:r>
            <a:r>
              <a:rPr sz="1900" spc="2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world.</a:t>
            </a:r>
            <a:endParaRPr sz="19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5721677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933" y="1713430"/>
            <a:ext cx="4414884" cy="26879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4 </a:t>
            </a:r>
            <a:r>
              <a:rPr sz="2800" spc="-15" dirty="0">
                <a:latin typeface="Carlito"/>
                <a:cs typeface="Carlito"/>
              </a:rPr>
              <a:t>characteristics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well-formed </a:t>
            </a:r>
            <a:r>
              <a:rPr sz="2800" spc="-5" dirty="0">
                <a:latin typeface="Carlito"/>
                <a:cs typeface="Carlito"/>
              </a:rPr>
              <a:t>design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class:</a:t>
            </a:r>
            <a:endParaRPr sz="28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Complete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sufficient</a:t>
            </a:r>
            <a:endParaRPr sz="24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Primitiveness</a:t>
            </a:r>
            <a:endParaRPr sz="24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High cohesion</a:t>
            </a:r>
            <a:endParaRPr sz="24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Low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coupling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478613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89" y="594431"/>
            <a:ext cx="408415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0555" algn="l"/>
              </a:tabLst>
            </a:pPr>
            <a:r>
              <a:rPr sz="2800" b="1" spc="-5" dirty="0">
                <a:latin typeface="Carlito"/>
                <a:cs typeface="Carlito"/>
              </a:rPr>
              <a:t>13.	</a:t>
            </a:r>
            <a:r>
              <a:rPr sz="2800" b="1" spc="-10" dirty="0">
                <a:latin typeface="Carlito"/>
                <a:cs typeface="Carlito"/>
              </a:rPr>
              <a:t>Dependency</a:t>
            </a:r>
            <a:r>
              <a:rPr sz="2800" b="1" spc="-2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Inversion: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933" y="2792393"/>
            <a:ext cx="6310217" cy="4296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7865" marR="5080" indent="-228600">
              <a:lnSpc>
                <a:spcPct val="110000"/>
              </a:lnSpc>
              <a:spcBef>
                <a:spcPts val="1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rlito"/>
                <a:cs typeface="Carlito"/>
              </a:rPr>
              <a:t>The dependency </a:t>
            </a:r>
            <a:r>
              <a:rPr sz="2400" spc="-15" dirty="0">
                <a:latin typeface="Carlito"/>
                <a:cs typeface="Carlito"/>
              </a:rPr>
              <a:t>inversion </a:t>
            </a:r>
            <a:r>
              <a:rPr sz="2400" spc="-5" dirty="0">
                <a:latin typeface="Carlito"/>
                <a:cs typeface="Carlito"/>
              </a:rPr>
              <a:t>principle </a:t>
            </a:r>
            <a:r>
              <a:rPr sz="2400" spc="-15" dirty="0">
                <a:latin typeface="Carlito"/>
                <a:cs typeface="Carlito"/>
              </a:rPr>
              <a:t>states: </a:t>
            </a:r>
            <a:r>
              <a:rPr sz="2400" spc="-5" dirty="0">
                <a:latin typeface="Carlito"/>
                <a:cs typeface="Carlito"/>
              </a:rPr>
              <a:t>High-level modules (classes)  should not depend [directly] upon low-level </a:t>
            </a:r>
            <a:r>
              <a:rPr sz="2400" dirty="0">
                <a:latin typeface="Carlito"/>
                <a:cs typeface="Carlito"/>
              </a:rPr>
              <a:t>modules. Both </a:t>
            </a:r>
            <a:r>
              <a:rPr sz="2400" spc="-5" dirty="0">
                <a:latin typeface="Carlito"/>
                <a:cs typeface="Carlito"/>
              </a:rPr>
              <a:t>should depend  on </a:t>
            </a:r>
            <a:r>
              <a:rPr sz="2400" spc="-10" dirty="0">
                <a:latin typeface="Carlito"/>
                <a:cs typeface="Carlito"/>
              </a:rPr>
              <a:t>abstractions. Abstractions </a:t>
            </a:r>
            <a:r>
              <a:rPr sz="2400" spc="-5" dirty="0">
                <a:latin typeface="Carlito"/>
                <a:cs typeface="Carlito"/>
              </a:rPr>
              <a:t>should not depend on details. </a:t>
            </a:r>
            <a:r>
              <a:rPr sz="2400" spc="-10" dirty="0">
                <a:latin typeface="Carlito"/>
                <a:cs typeface="Carlito"/>
              </a:rPr>
              <a:t>Details should  </a:t>
            </a:r>
            <a:r>
              <a:rPr sz="2400" spc="-5" dirty="0">
                <a:latin typeface="Carlito"/>
                <a:cs typeface="Carlito"/>
              </a:rPr>
              <a:t>depend on </a:t>
            </a:r>
            <a:r>
              <a:rPr sz="2400" spc="-10" dirty="0">
                <a:latin typeface="Carlito"/>
                <a:cs typeface="Carlito"/>
              </a:rPr>
              <a:t>abstractions.</a:t>
            </a:r>
            <a:endParaRPr sz="24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1280"/>
              </a:spcBef>
              <a:buAutoNum type="arabicPeriod" startAt="14"/>
              <a:tabLst>
                <a:tab pos="528320" algn="l"/>
              </a:tabLst>
            </a:pPr>
            <a:r>
              <a:rPr sz="2800" b="1" spc="-10" dirty="0">
                <a:latin typeface="Carlito"/>
                <a:cs typeface="Carlito"/>
              </a:rPr>
              <a:t>Design </a:t>
            </a:r>
            <a:r>
              <a:rPr sz="2800" b="1" spc="-20" dirty="0">
                <a:latin typeface="Carlito"/>
                <a:cs typeface="Carlito"/>
              </a:rPr>
              <a:t>for</a:t>
            </a:r>
            <a:r>
              <a:rPr sz="2800" b="1" spc="25" dirty="0">
                <a:latin typeface="Carlito"/>
                <a:cs typeface="Carlito"/>
              </a:rPr>
              <a:t> </a:t>
            </a:r>
            <a:r>
              <a:rPr sz="2800" b="1" spc="-65" dirty="0">
                <a:latin typeface="Carlito"/>
                <a:cs typeface="Carlito"/>
              </a:rPr>
              <a:t>Test:</a:t>
            </a:r>
            <a:endParaRPr sz="2800" dirty="0">
              <a:latin typeface="Carlito"/>
              <a:cs typeface="Carlito"/>
            </a:endParaRPr>
          </a:p>
          <a:p>
            <a:pPr marL="697865" lvl="1" indent="-22923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rlito"/>
                <a:cs typeface="Carlito"/>
              </a:rPr>
              <a:t>Whether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dirty="0">
                <a:latin typeface="Carlito"/>
                <a:cs typeface="Carlito"/>
              </a:rPr>
              <a:t>and then </a:t>
            </a:r>
            <a:r>
              <a:rPr sz="2400" spc="-10" dirty="0">
                <a:latin typeface="Carlito"/>
                <a:cs typeface="Carlito"/>
              </a:rPr>
              <a:t>test,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5" dirty="0">
                <a:latin typeface="Carlito"/>
                <a:cs typeface="Carlito"/>
              </a:rPr>
              <a:t>test </a:t>
            </a:r>
            <a:r>
              <a:rPr sz="2400" spc="-25" dirty="0">
                <a:latin typeface="Carlito"/>
                <a:cs typeface="Carlito"/>
              </a:rPr>
              <a:t>before </a:t>
            </a:r>
            <a:r>
              <a:rPr sz="2400" spc="-5" dirty="0">
                <a:latin typeface="Carlito"/>
                <a:cs typeface="Carlito"/>
              </a:rPr>
              <a:t>implementing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code.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429655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60" y="427990"/>
            <a:ext cx="68122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The </a:t>
            </a:r>
            <a:r>
              <a:rPr spc="204" dirty="0"/>
              <a:t>Design</a:t>
            </a:r>
            <a:r>
              <a:rPr spc="-505" dirty="0"/>
              <a:t> </a:t>
            </a:r>
            <a:r>
              <a:rPr spc="390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609367" y="2785487"/>
            <a:ext cx="4553667" cy="7152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5470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933" y="1710658"/>
            <a:ext cx="6281071" cy="743533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design </a:t>
            </a:r>
            <a:r>
              <a:rPr sz="2800" spc="-5" dirty="0">
                <a:latin typeface="Carlito"/>
                <a:cs typeface="Carlito"/>
              </a:rPr>
              <a:t>model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viewed in two </a:t>
            </a:r>
            <a:r>
              <a:rPr sz="2800" spc="-25" dirty="0">
                <a:latin typeface="Carlito"/>
                <a:cs typeface="Carlito"/>
              </a:rPr>
              <a:t>different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dimensions:</a:t>
            </a:r>
            <a:endParaRPr sz="2800">
              <a:latin typeface="Carlito"/>
              <a:cs typeface="Carlito"/>
            </a:endParaRPr>
          </a:p>
          <a:p>
            <a:pPr marL="927100" marR="446405" lvl="1" indent="-457834">
              <a:lnSpc>
                <a:spcPts val="2870"/>
              </a:lnSpc>
              <a:spcBef>
                <a:spcPts val="65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10" dirty="0">
                <a:latin typeface="Carlito"/>
                <a:cs typeface="Carlito"/>
              </a:rPr>
              <a:t>Process </a:t>
            </a:r>
            <a:r>
              <a:rPr sz="2400" b="1" spc="-5" dirty="0">
                <a:latin typeface="Carlito"/>
                <a:cs typeface="Carlito"/>
              </a:rPr>
              <a:t>dimension </a:t>
            </a:r>
            <a:r>
              <a:rPr sz="2400" spc="4035" dirty="0">
                <a:latin typeface="Wingdings"/>
                <a:cs typeface="Wingdings"/>
              </a:rPr>
              <a:t>→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rlito"/>
                <a:cs typeface="Carlito"/>
              </a:rPr>
              <a:t>indicates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evolution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275" dirty="0">
                <a:latin typeface="Carlito"/>
                <a:cs typeface="Carlito"/>
              </a:rPr>
              <a:t>model 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15" dirty="0">
                <a:latin typeface="Carlito"/>
                <a:cs typeface="Carlito"/>
              </a:rPr>
              <a:t>tasks are executed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part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software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process.</a:t>
            </a:r>
            <a:endParaRPr sz="2400">
              <a:latin typeface="Carlito"/>
              <a:cs typeface="Carlito"/>
            </a:endParaRPr>
          </a:p>
          <a:p>
            <a:pPr marL="927100" marR="5080" lvl="1" indent="-457834">
              <a:lnSpc>
                <a:spcPct val="99800"/>
              </a:lnSpc>
              <a:spcBef>
                <a:spcPts val="42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b="1" spc="-10" dirty="0">
                <a:latin typeface="Carlito"/>
                <a:cs typeface="Carlito"/>
              </a:rPr>
              <a:t>Abstraction </a:t>
            </a:r>
            <a:r>
              <a:rPr sz="2400" b="1" spc="-5" dirty="0">
                <a:latin typeface="Carlito"/>
                <a:cs typeface="Carlito"/>
              </a:rPr>
              <a:t>dimension </a:t>
            </a:r>
            <a:r>
              <a:rPr sz="2400" spc="4040" dirty="0">
                <a:latin typeface="Wingdings"/>
                <a:cs typeface="Wingdings"/>
              </a:rPr>
              <a:t>→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rlito"/>
                <a:cs typeface="Carlito"/>
              </a:rPr>
              <a:t>represents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level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detail </a:t>
            </a:r>
            <a:r>
              <a:rPr sz="2400" dirty="0">
                <a:latin typeface="Carlito"/>
                <a:cs typeface="Carlito"/>
              </a:rPr>
              <a:t>as each </a:t>
            </a:r>
            <a:r>
              <a:rPr sz="2400" spc="-575" dirty="0">
                <a:latin typeface="Carlito"/>
                <a:cs typeface="Carlito"/>
              </a:rPr>
              <a:t>element </a:t>
            </a:r>
            <a:r>
              <a:rPr sz="2400" spc="-5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analysis </a:t>
            </a:r>
            <a:r>
              <a:rPr sz="2400" dirty="0">
                <a:latin typeface="Carlito"/>
                <a:cs typeface="Carlito"/>
              </a:rPr>
              <a:t>model is </a:t>
            </a:r>
            <a:r>
              <a:rPr sz="2400" spc="-15" dirty="0">
                <a:latin typeface="Carlito"/>
                <a:cs typeface="Carlito"/>
              </a:rPr>
              <a:t>transformed into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10" dirty="0">
                <a:latin typeface="Carlito"/>
                <a:cs typeface="Carlito"/>
              </a:rPr>
              <a:t>equivalent </a:t>
            </a:r>
            <a:r>
              <a:rPr sz="2400" dirty="0">
                <a:latin typeface="Carlito"/>
                <a:cs typeface="Carlito"/>
              </a:rPr>
              <a:t>and then  </a:t>
            </a:r>
            <a:r>
              <a:rPr sz="2400" spc="-15" dirty="0">
                <a:latin typeface="Carlito"/>
                <a:cs typeface="Carlito"/>
              </a:rPr>
              <a:t>refi </a:t>
            </a:r>
            <a:r>
              <a:rPr sz="2400" spc="-5" dirty="0">
                <a:latin typeface="Carlito"/>
                <a:cs typeface="Carlito"/>
              </a:rPr>
              <a:t>ned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iteratively.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 design </a:t>
            </a:r>
            <a:r>
              <a:rPr sz="2800" spc="-5" dirty="0">
                <a:latin typeface="Carlito"/>
                <a:cs typeface="Carlito"/>
              </a:rPr>
              <a:t>model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5" dirty="0">
                <a:latin typeface="Carlito"/>
                <a:cs typeface="Carlito"/>
              </a:rPr>
              <a:t>4 major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elements:</a:t>
            </a:r>
            <a:endParaRPr sz="28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5" dirty="0">
                <a:latin typeface="Carlito"/>
                <a:cs typeface="Carlito"/>
              </a:rPr>
              <a:t>Design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Elements,</a:t>
            </a:r>
            <a:endParaRPr sz="24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Architectural </a:t>
            </a:r>
            <a:r>
              <a:rPr sz="2400" spc="-5" dirty="0">
                <a:latin typeface="Carlito"/>
                <a:cs typeface="Carlito"/>
              </a:rPr>
              <a:t>Design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Elements,</a:t>
            </a:r>
            <a:endParaRPr sz="24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arlito"/>
                <a:cs typeface="Carlito"/>
              </a:rPr>
              <a:t>Interface </a:t>
            </a:r>
            <a:r>
              <a:rPr sz="2400" spc="-5" dirty="0">
                <a:latin typeface="Carlito"/>
                <a:cs typeface="Carlito"/>
              </a:rPr>
              <a:t>Design Elements,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endParaRPr sz="2400">
              <a:latin typeface="Carlito"/>
              <a:cs typeface="Carlito"/>
            </a:endParaRPr>
          </a:p>
          <a:p>
            <a:pPr marL="927100" lvl="1" indent="-45847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Component-Level </a:t>
            </a:r>
            <a:r>
              <a:rPr sz="2400" spc="-5" dirty="0">
                <a:latin typeface="Carlito"/>
                <a:cs typeface="Carlito"/>
              </a:rPr>
              <a:t>Design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Elements.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2152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2084577"/>
            <a:ext cx="5819140" cy="475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Traceability Matrix</a:t>
            </a:r>
            <a:endParaRPr sz="1200">
              <a:latin typeface="Times New Roman"/>
              <a:cs typeface="Times New Roman"/>
            </a:endParaRPr>
          </a:p>
          <a:p>
            <a:pPr marL="697865" marR="8890" indent="-228600">
              <a:lnSpc>
                <a:spcPts val="1370"/>
              </a:lnSpc>
              <a:spcBef>
                <a:spcPts val="102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Engg </a:t>
            </a:r>
            <a:r>
              <a:rPr sz="1200" spc="-5" dirty="0">
                <a:latin typeface="Times New Roman"/>
                <a:cs typeface="Times New Roman"/>
              </a:rPr>
              <a:t>team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refers </a:t>
            </a:r>
            <a:r>
              <a:rPr sz="1200" dirty="0">
                <a:latin typeface="Times New Roman"/>
                <a:cs typeface="Times New Roman"/>
              </a:rPr>
              <a:t>to documented links </a:t>
            </a:r>
            <a:r>
              <a:rPr sz="1200" spc="-5" dirty="0">
                <a:latin typeface="Times New Roman"/>
                <a:cs typeface="Times New Roman"/>
              </a:rPr>
              <a:t>between Software </a:t>
            </a:r>
            <a:r>
              <a:rPr sz="1200" dirty="0">
                <a:latin typeface="Times New Roman"/>
                <a:cs typeface="Times New Roman"/>
              </a:rPr>
              <a:t>Engg work  </a:t>
            </a:r>
            <a:r>
              <a:rPr sz="1200" spc="-5" dirty="0">
                <a:latin typeface="Times New Roman"/>
                <a:cs typeface="Times New Roman"/>
              </a:rPr>
              <a:t>products </a:t>
            </a:r>
            <a:r>
              <a:rPr sz="1200" dirty="0">
                <a:latin typeface="Times New Roman"/>
                <a:cs typeface="Times New Roman"/>
              </a:rPr>
              <a:t>(Eg Requirements and </a:t>
            </a:r>
            <a:r>
              <a:rPr sz="1200" spc="-5" dirty="0">
                <a:latin typeface="Times New Roman"/>
                <a:cs typeface="Times New Roman"/>
              </a:rPr>
              <a:t>test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cases)</a:t>
            </a:r>
            <a:endParaRPr sz="1200">
              <a:latin typeface="Times New Roman"/>
              <a:cs typeface="Times New Roman"/>
            </a:endParaRPr>
          </a:p>
          <a:p>
            <a:pPr marL="697865" marR="5080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Traceability matrix </a:t>
            </a:r>
            <a:r>
              <a:rPr sz="1200" spc="-5" dirty="0">
                <a:latin typeface="Times New Roman"/>
                <a:cs typeface="Times New Roman"/>
              </a:rPr>
              <a:t>allows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requirement engineer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represent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relationship  between requirements </a:t>
            </a:r>
            <a:r>
              <a:rPr sz="1200" dirty="0">
                <a:latin typeface="Times New Roman"/>
                <a:cs typeface="Times New Roman"/>
              </a:rPr>
              <a:t>and other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products.</a:t>
            </a:r>
            <a:endParaRPr sz="1200">
              <a:latin typeface="Times New Roman"/>
              <a:cs typeface="Times New Roman"/>
            </a:endParaRPr>
          </a:p>
          <a:p>
            <a:pPr marL="697865" marR="8255" indent="-228600">
              <a:lnSpc>
                <a:spcPts val="1380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Rows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matrix are labelled </a:t>
            </a:r>
            <a:r>
              <a:rPr sz="1200" dirty="0">
                <a:latin typeface="Times New Roman"/>
                <a:cs typeface="Times New Roman"/>
              </a:rPr>
              <a:t>using requirement </a:t>
            </a:r>
            <a:r>
              <a:rPr sz="1200" spc="-5" dirty="0">
                <a:latin typeface="Times New Roman"/>
                <a:cs typeface="Times New Roman"/>
              </a:rPr>
              <a:t>names and columns can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labelled 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name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Engg work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product.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matrix cell is marked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indicate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presence </a:t>
            </a:r>
            <a:r>
              <a:rPr sz="1200" dirty="0">
                <a:latin typeface="Times New Roman"/>
                <a:cs typeface="Times New Roman"/>
              </a:rPr>
              <a:t>of link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two.</a:t>
            </a:r>
            <a:endParaRPr sz="1200">
              <a:latin typeface="Times New Roman"/>
              <a:cs typeface="Times New Roman"/>
            </a:endParaRPr>
          </a:p>
          <a:p>
            <a:pPr marL="697865" marR="9525" indent="-228600">
              <a:lnSpc>
                <a:spcPts val="1370"/>
              </a:lnSpc>
              <a:spcBef>
                <a:spcPts val="13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table </a:t>
            </a:r>
            <a:r>
              <a:rPr sz="1200" spc="-5" dirty="0">
                <a:latin typeface="Times New Roman"/>
                <a:cs typeface="Times New Roman"/>
              </a:rPr>
              <a:t>type document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used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application to  </a:t>
            </a:r>
            <a:r>
              <a:rPr sz="1200" spc="-5" dirty="0">
                <a:latin typeface="Times New Roman"/>
                <a:cs typeface="Times New Roman"/>
              </a:rPr>
              <a:t>trace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697865" marR="10795" indent="-228600">
              <a:lnSpc>
                <a:spcPts val="1370"/>
              </a:lnSpc>
              <a:spcBef>
                <a:spcPts val="100"/>
              </a:spcBef>
              <a:buFont typeface="Symbol"/>
              <a:buChar char=""/>
              <a:tabLst>
                <a:tab pos="737870" algn="l"/>
                <a:tab pos="738505" algn="l"/>
              </a:tabLst>
            </a:pPr>
            <a:r>
              <a:rPr dirty="0"/>
              <a:t>	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for both </a:t>
            </a:r>
            <a:r>
              <a:rPr sz="1200" spc="-5" dirty="0">
                <a:latin typeface="Times New Roman"/>
                <a:cs typeface="Times New Roman"/>
              </a:rPr>
              <a:t>forward (from </a:t>
            </a:r>
            <a:r>
              <a:rPr sz="1200" dirty="0">
                <a:latin typeface="Times New Roman"/>
                <a:cs typeface="Times New Roman"/>
              </a:rPr>
              <a:t>Requirements to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Coding) and  backward (from </a:t>
            </a:r>
            <a:r>
              <a:rPr sz="1200" dirty="0">
                <a:latin typeface="Times New Roman"/>
                <a:cs typeface="Times New Roman"/>
              </a:rPr>
              <a:t>Coding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Requirements)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tracing.</a:t>
            </a:r>
            <a:endParaRPr sz="1200">
              <a:latin typeface="Times New Roman"/>
              <a:cs typeface="Times New Roman"/>
            </a:endParaRPr>
          </a:p>
          <a:p>
            <a:pPr marL="697865" marR="10160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737870" algn="l"/>
                <a:tab pos="738505" algn="l"/>
              </a:tabLst>
            </a:pPr>
            <a:r>
              <a:rPr dirty="0"/>
              <a:t>	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also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Requirement Traceability Matrix (RTM) or </a:t>
            </a:r>
            <a:r>
              <a:rPr sz="1200" spc="-5" dirty="0">
                <a:latin typeface="Times New Roman"/>
                <a:cs typeface="Times New Roman"/>
              </a:rPr>
              <a:t>Cross Reference  Matrix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(CRM).</a:t>
            </a:r>
            <a:endParaRPr sz="1200">
              <a:latin typeface="Times New Roman"/>
              <a:cs typeface="Times New Roman"/>
            </a:endParaRPr>
          </a:p>
          <a:p>
            <a:pPr marL="697865" marR="8890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737870" algn="l"/>
                <a:tab pos="738505" algn="l"/>
              </a:tabLst>
            </a:pPr>
            <a:r>
              <a:rPr dirty="0"/>
              <a:t>	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prepared </a:t>
            </a:r>
            <a:r>
              <a:rPr sz="1200" dirty="0">
                <a:latin typeface="Times New Roman"/>
                <a:cs typeface="Times New Roman"/>
              </a:rPr>
              <a:t>before the test execution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ensure </a:t>
            </a:r>
            <a:r>
              <a:rPr sz="1200" dirty="0">
                <a:latin typeface="Times New Roman"/>
                <a:cs typeface="Times New Roman"/>
              </a:rPr>
              <a:t>that every </a:t>
            </a:r>
            <a:r>
              <a:rPr sz="1200" spc="-5" dirty="0">
                <a:latin typeface="Times New Roman"/>
                <a:cs typeface="Times New Roman"/>
              </a:rPr>
              <a:t>requirement is  covered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Test case so that </a:t>
            </a: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don't miss </a:t>
            </a:r>
            <a:r>
              <a:rPr sz="1200" dirty="0">
                <a:latin typeface="Times New Roman"/>
                <a:cs typeface="Times New Roman"/>
              </a:rPr>
              <a:t>out any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testing.</a:t>
            </a:r>
            <a:endParaRPr sz="1200">
              <a:latin typeface="Times New Roman"/>
              <a:cs typeface="Times New Roman"/>
            </a:endParaRPr>
          </a:p>
          <a:p>
            <a:pPr marL="697865" marR="10160" indent="-228600">
              <a:lnSpc>
                <a:spcPts val="138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Map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corresponding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cases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ensure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written  all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test cases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condition.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matrix can </a:t>
            </a:r>
            <a:r>
              <a:rPr sz="1200" dirty="0">
                <a:latin typeface="Times New Roman"/>
                <a:cs typeface="Times New Roman"/>
              </a:rPr>
              <a:t>support a variety of Engg development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activities.</a:t>
            </a:r>
            <a:endParaRPr sz="1200">
              <a:latin typeface="Times New Roman"/>
              <a:cs typeface="Times New Roman"/>
            </a:endParaRPr>
          </a:p>
          <a:p>
            <a:pPr marL="697865" marR="11430" indent="-228600">
              <a:lnSpc>
                <a:spcPct val="103299"/>
              </a:lnSpc>
              <a:spcBef>
                <a:spcPts val="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They can provide continuity for </a:t>
            </a:r>
            <a:r>
              <a:rPr sz="1200" spc="-5" dirty="0">
                <a:latin typeface="Times New Roman"/>
                <a:cs typeface="Times New Roman"/>
              </a:rPr>
              <a:t>developers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project </a:t>
            </a:r>
            <a:r>
              <a:rPr sz="1200" dirty="0">
                <a:latin typeface="Times New Roman"/>
                <a:cs typeface="Times New Roman"/>
              </a:rPr>
              <a:t>moves </a:t>
            </a:r>
            <a:r>
              <a:rPr sz="1200" spc="-5" dirty="0">
                <a:latin typeface="Times New Roman"/>
                <a:cs typeface="Times New Roman"/>
              </a:rPr>
              <a:t>from one project  phase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another.</a:t>
            </a:r>
            <a:endParaRPr sz="1200">
              <a:latin typeface="Times New Roman"/>
              <a:cs typeface="Times New Roman"/>
            </a:endParaRPr>
          </a:p>
          <a:p>
            <a:pPr marL="697865" marR="762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used to </a:t>
            </a:r>
            <a:r>
              <a:rPr sz="1200" spc="-5" dirty="0">
                <a:latin typeface="Times New Roman"/>
                <a:cs typeface="Times New Roman"/>
              </a:rPr>
              <a:t>ensure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Engg </a:t>
            </a:r>
            <a:r>
              <a:rPr sz="1200" dirty="0">
                <a:latin typeface="Times New Roman"/>
                <a:cs typeface="Times New Roman"/>
              </a:rPr>
              <a:t>work products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taken </a:t>
            </a:r>
            <a:r>
              <a:rPr sz="1200" spc="-5" dirty="0">
                <a:latin typeface="Times New Roman"/>
                <a:cs typeface="Times New Roman"/>
              </a:rPr>
              <a:t>all requirements </a:t>
            </a:r>
            <a:r>
              <a:rPr sz="1200" dirty="0">
                <a:latin typeface="Times New Roman"/>
                <a:cs typeface="Times New Roman"/>
              </a:rPr>
              <a:t>into  </a:t>
            </a:r>
            <a:r>
              <a:rPr sz="1200" spc="-5" dirty="0">
                <a:latin typeface="Times New Roman"/>
                <a:cs typeface="Times New Roman"/>
              </a:rPr>
              <a:t>account.</a:t>
            </a:r>
            <a:endParaRPr sz="1200">
              <a:latin typeface="Times New Roman"/>
              <a:cs typeface="Times New Roman"/>
            </a:endParaRPr>
          </a:p>
          <a:p>
            <a:pPr marL="697865" marR="8890" indent="-228600">
              <a:lnSpc>
                <a:spcPct val="103299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no: of </a:t>
            </a:r>
            <a:r>
              <a:rPr sz="1200" spc="-5" dirty="0">
                <a:latin typeface="Times New Roman"/>
                <a:cs typeface="Times New Roman"/>
              </a:rPr>
              <a:t>req and </a:t>
            </a:r>
            <a:r>
              <a:rPr sz="1200" dirty="0">
                <a:latin typeface="Times New Roman"/>
                <a:cs typeface="Times New Roman"/>
              </a:rPr>
              <a:t>the number of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products </a:t>
            </a:r>
            <a:r>
              <a:rPr sz="1200" spc="-5" dirty="0">
                <a:latin typeface="Times New Roman"/>
                <a:cs typeface="Times New Roman"/>
              </a:rPr>
              <a:t>grows.it </a:t>
            </a:r>
            <a:r>
              <a:rPr sz="1200" dirty="0">
                <a:latin typeface="Times New Roman"/>
                <a:cs typeface="Times New Roman"/>
              </a:rPr>
              <a:t>become increasingly  </a:t>
            </a:r>
            <a:r>
              <a:rPr sz="1200" spc="-5" dirty="0">
                <a:latin typeface="Times New Roman"/>
                <a:cs typeface="Times New Roman"/>
              </a:rPr>
              <a:t>difficult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keep </a:t>
            </a:r>
            <a:r>
              <a:rPr sz="1200" dirty="0">
                <a:latin typeface="Times New Roman"/>
                <a:cs typeface="Times New Roman"/>
              </a:rPr>
              <a:t>the traceability up 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5823" y="782673"/>
            <a:ext cx="5912152" cy="1204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100" y="6845807"/>
            <a:ext cx="6765086" cy="201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13</a:t>
            </a:fld>
            <a:endParaRPr spc="-2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930" y="356659"/>
            <a:ext cx="301180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b="1" dirty="0">
                <a:latin typeface="Carlito"/>
                <a:cs typeface="Carlito"/>
              </a:rPr>
              <a:t>1.	</a:t>
            </a:r>
            <a:r>
              <a:rPr sz="2600" b="1" spc="-15" dirty="0">
                <a:latin typeface="Carlito"/>
                <a:cs typeface="Carlito"/>
              </a:rPr>
              <a:t>Data </a:t>
            </a:r>
            <a:r>
              <a:rPr sz="2600" b="1" spc="-5" dirty="0">
                <a:latin typeface="Carlito"/>
                <a:cs typeface="Carlito"/>
              </a:rPr>
              <a:t>Design</a:t>
            </a:r>
            <a:r>
              <a:rPr sz="2600" b="1" spc="-5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Elements: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1899007"/>
            <a:ext cx="5528848" cy="839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0" dirty="0">
                <a:latin typeface="Carlito"/>
                <a:cs typeface="Carlito"/>
              </a:rPr>
              <a:t>design </a:t>
            </a:r>
            <a:r>
              <a:rPr sz="2200" spc="-5" dirty="0">
                <a:latin typeface="Carlito"/>
                <a:cs typeface="Carlito"/>
              </a:rPr>
              <a:t>(or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0" dirty="0">
                <a:latin typeface="Carlito"/>
                <a:cs typeface="Carlito"/>
              </a:rPr>
              <a:t>architecting) </a:t>
            </a:r>
            <a:r>
              <a:rPr sz="2200" spc="-15" dirty="0">
                <a:latin typeface="Carlito"/>
                <a:cs typeface="Carlito"/>
              </a:rPr>
              <a:t>creates </a:t>
            </a:r>
            <a:r>
              <a:rPr sz="2200" spc="-5" dirty="0">
                <a:latin typeface="Carlito"/>
                <a:cs typeface="Carlito"/>
              </a:rPr>
              <a:t>a model of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0" dirty="0">
                <a:latin typeface="Carlito"/>
                <a:cs typeface="Carlito"/>
              </a:rPr>
              <a:t>and/or information</a:t>
            </a:r>
            <a:r>
              <a:rPr sz="2200" spc="1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that</a:t>
            </a:r>
            <a:endParaRPr sz="22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15" dirty="0">
                <a:latin typeface="Carlito"/>
                <a:cs typeface="Carlito"/>
              </a:rPr>
              <a:t>represented at </a:t>
            </a:r>
            <a:r>
              <a:rPr sz="2200" spc="-5" dirty="0">
                <a:latin typeface="Carlito"/>
                <a:cs typeface="Carlito"/>
              </a:rPr>
              <a:t>a high </a:t>
            </a:r>
            <a:r>
              <a:rPr sz="2200" spc="-10" dirty="0">
                <a:latin typeface="Carlito"/>
                <a:cs typeface="Carlito"/>
              </a:rPr>
              <a:t>level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abstraction (the customer/user’s </a:t>
            </a:r>
            <a:r>
              <a:rPr sz="2200" spc="-5" dirty="0">
                <a:latin typeface="Carlito"/>
                <a:cs typeface="Carlito"/>
              </a:rPr>
              <a:t>view of</a:t>
            </a:r>
            <a:r>
              <a:rPr sz="2200" spc="114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data).</a:t>
            </a:r>
            <a:endParaRPr sz="2200" dirty="0">
              <a:latin typeface="Carlito"/>
              <a:cs typeface="Carlito"/>
            </a:endParaRPr>
          </a:p>
          <a:p>
            <a:pPr marL="241300" marR="44069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rlito"/>
                <a:cs typeface="Carlito"/>
              </a:rPr>
              <a:t>Then </a:t>
            </a:r>
            <a:r>
              <a:rPr sz="2200" spc="-15" dirty="0">
                <a:latin typeface="Carlito"/>
                <a:cs typeface="Carlito"/>
              </a:rPr>
              <a:t>refined into </a:t>
            </a:r>
            <a:r>
              <a:rPr sz="2200" spc="-10" dirty="0">
                <a:latin typeface="Carlito"/>
                <a:cs typeface="Carlito"/>
              </a:rPr>
              <a:t>progressively more implementation-specific </a:t>
            </a:r>
            <a:r>
              <a:rPr sz="2200" spc="-15" dirty="0">
                <a:latin typeface="Carlito"/>
                <a:cs typeface="Carlito"/>
              </a:rPr>
              <a:t>representations  </a:t>
            </a:r>
            <a:r>
              <a:rPr sz="2200" spc="-10" dirty="0">
                <a:latin typeface="Carlito"/>
                <a:cs typeface="Carlito"/>
              </a:rPr>
              <a:t>that </a:t>
            </a:r>
            <a:r>
              <a:rPr sz="2200" spc="-15" dirty="0">
                <a:latin typeface="Carlito"/>
                <a:cs typeface="Carlito"/>
              </a:rPr>
              <a:t>can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10" dirty="0">
                <a:latin typeface="Carlito"/>
                <a:cs typeface="Carlito"/>
              </a:rPr>
              <a:t>processed by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computer-based</a:t>
            </a:r>
            <a:r>
              <a:rPr sz="2200" spc="8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system.</a:t>
            </a:r>
            <a:endParaRPr sz="22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latin typeface="Carlito"/>
                <a:cs typeface="Carlito"/>
              </a:rPr>
              <a:t>At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5" dirty="0">
                <a:latin typeface="Carlito"/>
                <a:cs typeface="Carlito"/>
              </a:rPr>
              <a:t>program-component </a:t>
            </a:r>
            <a:r>
              <a:rPr sz="2200" spc="-10" dirty="0">
                <a:latin typeface="Carlito"/>
                <a:cs typeface="Carlito"/>
              </a:rPr>
              <a:t>level,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design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10" dirty="0">
                <a:latin typeface="Carlito"/>
                <a:cs typeface="Carlito"/>
              </a:rPr>
              <a:t>structures </a:t>
            </a:r>
            <a:r>
              <a:rPr sz="2200" spc="-5" dirty="0">
                <a:latin typeface="Carlito"/>
                <a:cs typeface="Carlito"/>
              </a:rPr>
              <a:t>and the</a:t>
            </a:r>
            <a:r>
              <a:rPr sz="2200" spc="2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associated</a:t>
            </a:r>
            <a:endParaRPr sz="22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200" spc="-10" dirty="0">
                <a:latin typeface="Carlito"/>
                <a:cs typeface="Carlito"/>
              </a:rPr>
              <a:t>algorithms </a:t>
            </a:r>
            <a:r>
              <a:rPr sz="2200" spc="-5" dirty="0">
                <a:latin typeface="Carlito"/>
                <a:cs typeface="Carlito"/>
              </a:rPr>
              <a:t>is essential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creation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high- </a:t>
            </a:r>
            <a:r>
              <a:rPr sz="2200" spc="-10" dirty="0">
                <a:latin typeface="Carlito"/>
                <a:cs typeface="Carlito"/>
              </a:rPr>
              <a:t>quality</a:t>
            </a:r>
            <a:r>
              <a:rPr sz="2200" spc="8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applications.</a:t>
            </a:r>
            <a:endParaRPr sz="2200" dirty="0">
              <a:latin typeface="Carlito"/>
              <a:cs typeface="Carlito"/>
            </a:endParaRPr>
          </a:p>
          <a:p>
            <a:pPr marL="241300" marR="472440" indent="-2286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latin typeface="Carlito"/>
                <a:cs typeface="Carlito"/>
              </a:rPr>
              <a:t>At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application level, the translation </a:t>
            </a:r>
            <a:r>
              <a:rPr sz="2200" spc="-5" dirty="0">
                <a:latin typeface="Carlito"/>
                <a:cs typeface="Carlito"/>
              </a:rPr>
              <a:t>of a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model </a:t>
            </a:r>
            <a:r>
              <a:rPr sz="2200" spc="-10" dirty="0">
                <a:latin typeface="Carlito"/>
                <a:cs typeface="Carlito"/>
              </a:rPr>
              <a:t>(derived </a:t>
            </a:r>
            <a:r>
              <a:rPr sz="2200" dirty="0">
                <a:latin typeface="Carlito"/>
                <a:cs typeface="Carlito"/>
              </a:rPr>
              <a:t>as </a:t>
            </a:r>
            <a:r>
              <a:rPr sz="2200" spc="-10" dirty="0">
                <a:latin typeface="Carlito"/>
                <a:cs typeface="Carlito"/>
              </a:rPr>
              <a:t>part of  requirements </a:t>
            </a:r>
            <a:r>
              <a:rPr sz="2200" spc="-5" dirty="0">
                <a:latin typeface="Carlito"/>
                <a:cs typeface="Carlito"/>
              </a:rPr>
              <a:t>engineering) </a:t>
            </a:r>
            <a:r>
              <a:rPr sz="2200" spc="-20" dirty="0">
                <a:latin typeface="Carlito"/>
                <a:cs typeface="Carlito"/>
              </a:rPr>
              <a:t>into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database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15" dirty="0">
                <a:latin typeface="Carlito"/>
                <a:cs typeface="Carlito"/>
              </a:rPr>
              <a:t>pivotal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5" dirty="0">
                <a:latin typeface="Carlito"/>
                <a:cs typeface="Carlito"/>
              </a:rPr>
              <a:t>achieving </a:t>
            </a:r>
            <a:r>
              <a:rPr sz="2200" spc="-10" dirty="0">
                <a:latin typeface="Carlito"/>
                <a:cs typeface="Carlito"/>
              </a:rPr>
              <a:t>the business  objectives </a:t>
            </a:r>
            <a:r>
              <a:rPr sz="2200" spc="-5" dirty="0">
                <a:latin typeface="Carlito"/>
                <a:cs typeface="Carlito"/>
              </a:rPr>
              <a:t>of a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system.</a:t>
            </a:r>
            <a:endParaRPr sz="2200" dirty="0">
              <a:latin typeface="Carlito"/>
              <a:cs typeface="Carlito"/>
            </a:endParaRPr>
          </a:p>
          <a:p>
            <a:pPr marL="241300" marR="205104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latin typeface="Carlito"/>
                <a:cs typeface="Carlito"/>
              </a:rPr>
              <a:t>At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business level,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collection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information </a:t>
            </a:r>
            <a:r>
              <a:rPr sz="2200" spc="-20" dirty="0">
                <a:latin typeface="Carlito"/>
                <a:cs typeface="Carlito"/>
              </a:rPr>
              <a:t>stored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15" dirty="0">
                <a:latin typeface="Carlito"/>
                <a:cs typeface="Carlito"/>
              </a:rPr>
              <a:t>disparate databases 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5" dirty="0">
                <a:latin typeface="Carlito"/>
                <a:cs typeface="Carlito"/>
              </a:rPr>
              <a:t>reorganized </a:t>
            </a:r>
            <a:r>
              <a:rPr sz="2200" spc="-20" dirty="0">
                <a:latin typeface="Carlito"/>
                <a:cs typeface="Carlito"/>
              </a:rPr>
              <a:t>into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35" dirty="0">
                <a:latin typeface="Carlito"/>
                <a:cs typeface="Carlito"/>
              </a:rPr>
              <a:t>“data </a:t>
            </a:r>
            <a:r>
              <a:rPr sz="2200" spc="-10" dirty="0">
                <a:latin typeface="Carlito"/>
                <a:cs typeface="Carlito"/>
              </a:rPr>
              <a:t>warehouse” </a:t>
            </a:r>
            <a:r>
              <a:rPr sz="2200" spc="-5" dirty="0">
                <a:latin typeface="Carlito"/>
                <a:cs typeface="Carlito"/>
              </a:rPr>
              <a:t>enables </a:t>
            </a:r>
            <a:r>
              <a:rPr sz="2200" spc="-20" dirty="0">
                <a:latin typeface="Carlito"/>
                <a:cs typeface="Carlito"/>
              </a:rPr>
              <a:t>data </a:t>
            </a:r>
            <a:r>
              <a:rPr sz="2200" spc="-5" dirty="0">
                <a:latin typeface="Carlito"/>
                <a:cs typeface="Carlito"/>
              </a:rPr>
              <a:t>mining </a:t>
            </a:r>
            <a:r>
              <a:rPr sz="2200" dirty="0">
                <a:latin typeface="Carlito"/>
                <a:cs typeface="Carlito"/>
              </a:rPr>
              <a:t>or </a:t>
            </a:r>
            <a:r>
              <a:rPr sz="2200" spc="-10" dirty="0">
                <a:latin typeface="Carlito"/>
                <a:cs typeface="Carlito"/>
              </a:rPr>
              <a:t>knowledge  discovery that </a:t>
            </a:r>
            <a:r>
              <a:rPr sz="2200" spc="-15" dirty="0">
                <a:latin typeface="Carlito"/>
                <a:cs typeface="Carlito"/>
              </a:rPr>
              <a:t>can </a:t>
            </a:r>
            <a:r>
              <a:rPr sz="2200" spc="-20" dirty="0">
                <a:latin typeface="Carlito"/>
                <a:cs typeface="Carlito"/>
              </a:rPr>
              <a:t>have </a:t>
            </a:r>
            <a:r>
              <a:rPr sz="2200" spc="-5" dirty="0">
                <a:latin typeface="Carlito"/>
                <a:cs typeface="Carlito"/>
              </a:rPr>
              <a:t>an impact on </a:t>
            </a:r>
            <a:r>
              <a:rPr sz="2200" spc="-10" dirty="0">
                <a:latin typeface="Carlito"/>
                <a:cs typeface="Carlito"/>
              </a:rPr>
              <a:t>the success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the business</a:t>
            </a:r>
            <a:r>
              <a:rPr sz="2200" spc="145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itself.</a:t>
            </a:r>
            <a:endParaRPr sz="2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802166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930" y="475544"/>
            <a:ext cx="3691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5" dirty="0">
                <a:latin typeface="Carlito"/>
                <a:cs typeface="Carlito"/>
              </a:rPr>
              <a:t>2.	</a:t>
            </a:r>
            <a:r>
              <a:rPr sz="2800" b="1" spc="-15" dirty="0">
                <a:latin typeface="Carlito"/>
                <a:cs typeface="Carlito"/>
              </a:rPr>
              <a:t>Architectural </a:t>
            </a:r>
            <a:r>
              <a:rPr sz="2800" b="1" spc="-10" dirty="0">
                <a:latin typeface="Carlito"/>
                <a:cs typeface="Carlito"/>
              </a:rPr>
              <a:t>Design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Elements: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8"/>
            <a:ext cx="6114693" cy="6922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architectural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dirty="0">
                <a:latin typeface="Carlito"/>
                <a:cs typeface="Carlito"/>
              </a:rPr>
              <a:t>is the </a:t>
            </a:r>
            <a:r>
              <a:rPr sz="2400" spc="-10" dirty="0">
                <a:latin typeface="Carlito"/>
                <a:cs typeface="Carlito"/>
              </a:rPr>
              <a:t>equivalent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 fl </a:t>
            </a:r>
            <a:r>
              <a:rPr sz="2400" spc="-10" dirty="0">
                <a:latin typeface="Carlito"/>
                <a:cs typeface="Carlito"/>
              </a:rPr>
              <a:t>oor </a:t>
            </a:r>
            <a:r>
              <a:rPr sz="2400" spc="-5" dirty="0">
                <a:latin typeface="Carlito"/>
                <a:cs typeface="Carlito"/>
              </a:rPr>
              <a:t>plan of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5" dirty="0">
                <a:latin typeface="Carlito"/>
                <a:cs typeface="Carlito"/>
              </a:rPr>
              <a:t>house.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architectural </a:t>
            </a:r>
            <a:r>
              <a:rPr sz="2400" dirty="0">
                <a:latin typeface="Carlito"/>
                <a:cs typeface="Carlito"/>
              </a:rPr>
              <a:t>model is </a:t>
            </a:r>
            <a:r>
              <a:rPr sz="2400" spc="-5" dirty="0">
                <a:latin typeface="Carlito"/>
                <a:cs typeface="Carlito"/>
              </a:rPr>
              <a:t>derived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3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sources: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10" dirty="0">
                <a:latin typeface="Carlito"/>
                <a:cs typeface="Carlito"/>
              </a:rPr>
              <a:t>information </a:t>
            </a:r>
            <a:r>
              <a:rPr sz="2000" spc="-5" dirty="0">
                <a:latin typeface="Carlito"/>
                <a:cs typeface="Carlito"/>
              </a:rPr>
              <a:t>about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application domain </a:t>
            </a:r>
            <a:r>
              <a:rPr sz="2000" spc="-2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software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be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built;</a:t>
            </a:r>
            <a:endParaRPr sz="2000">
              <a:latin typeface="Carlito"/>
              <a:cs typeface="Carlito"/>
            </a:endParaRPr>
          </a:p>
          <a:p>
            <a:pPr marL="927100" marR="329565" lvl="1" indent="-4572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5" dirty="0">
                <a:latin typeface="Carlito"/>
                <a:cs typeface="Carlito"/>
              </a:rPr>
              <a:t>specific </a:t>
            </a:r>
            <a:r>
              <a:rPr sz="2000" spc="-10" dirty="0">
                <a:latin typeface="Carlito"/>
                <a:cs typeface="Carlito"/>
              </a:rPr>
              <a:t>requirements </a:t>
            </a:r>
            <a:r>
              <a:rPr sz="2000" dirty="0">
                <a:latin typeface="Carlito"/>
                <a:cs typeface="Carlito"/>
              </a:rPr>
              <a:t>model </a:t>
            </a:r>
            <a:r>
              <a:rPr sz="2000" spc="-5" dirty="0">
                <a:latin typeface="Carlito"/>
                <a:cs typeface="Carlito"/>
              </a:rPr>
              <a:t>elements such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5" dirty="0">
                <a:latin typeface="Carlito"/>
                <a:cs typeface="Carlito"/>
              </a:rPr>
              <a:t>use cases or analysis </a:t>
            </a:r>
            <a:r>
              <a:rPr sz="2000" dirty="0">
                <a:latin typeface="Carlito"/>
                <a:cs typeface="Carlito"/>
              </a:rPr>
              <a:t>classes, their  </a:t>
            </a:r>
            <a:r>
              <a:rPr sz="2000" spc="-5" dirty="0">
                <a:latin typeface="Carlito"/>
                <a:cs typeface="Carlito"/>
              </a:rPr>
              <a:t>relationships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collaborations </a:t>
            </a:r>
            <a:r>
              <a:rPr sz="2000" spc="-15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problem at </a:t>
            </a:r>
            <a:r>
              <a:rPr sz="2000" dirty="0">
                <a:latin typeface="Carlito"/>
                <a:cs typeface="Carlito"/>
              </a:rPr>
              <a:t>hand;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availability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architectural </a:t>
            </a:r>
            <a:r>
              <a:rPr sz="2000" spc="-5" dirty="0">
                <a:latin typeface="Carlito"/>
                <a:cs typeface="Carlito"/>
              </a:rPr>
              <a:t>styles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patterns.</a:t>
            </a:r>
            <a:endParaRPr sz="2000">
              <a:latin typeface="Carlito"/>
              <a:cs typeface="Carlito"/>
            </a:endParaRPr>
          </a:p>
          <a:p>
            <a:pPr marL="241300" marR="422275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architectural </a:t>
            </a:r>
            <a:r>
              <a:rPr sz="2400" spc="-5" dirty="0">
                <a:latin typeface="Carlito"/>
                <a:cs typeface="Carlito"/>
              </a:rPr>
              <a:t>design element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usually depicted </a:t>
            </a: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10" dirty="0">
                <a:latin typeface="Carlito"/>
                <a:cs typeface="Carlito"/>
              </a:rPr>
              <a:t>set </a:t>
            </a:r>
            <a:r>
              <a:rPr sz="2400" spc="-5" dirty="0">
                <a:latin typeface="Carlito"/>
                <a:cs typeface="Carlito"/>
              </a:rPr>
              <a:t>of  </a:t>
            </a:r>
            <a:r>
              <a:rPr sz="2400" spc="-15" dirty="0">
                <a:latin typeface="Carlito"/>
                <a:cs typeface="Carlito"/>
              </a:rPr>
              <a:t>interconnected subsystems, </a:t>
            </a:r>
            <a:r>
              <a:rPr sz="2400" spc="-10" dirty="0">
                <a:latin typeface="Carlito"/>
                <a:cs typeface="Carlito"/>
              </a:rPr>
              <a:t>often </a:t>
            </a:r>
            <a:r>
              <a:rPr sz="2400" spc="-5" dirty="0">
                <a:latin typeface="Carlito"/>
                <a:cs typeface="Carlito"/>
              </a:rPr>
              <a:t>derived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5" dirty="0">
                <a:latin typeface="Carlito"/>
                <a:cs typeface="Carlito"/>
              </a:rPr>
              <a:t>analysis </a:t>
            </a:r>
            <a:r>
              <a:rPr sz="2400" spc="-10" dirty="0">
                <a:latin typeface="Carlito"/>
                <a:cs typeface="Carlito"/>
              </a:rPr>
              <a:t>packages </a:t>
            </a:r>
            <a:r>
              <a:rPr sz="2400" dirty="0">
                <a:latin typeface="Carlito"/>
                <a:cs typeface="Carlito"/>
              </a:rPr>
              <a:t>within  the </a:t>
            </a:r>
            <a:r>
              <a:rPr sz="2400" spc="-10" dirty="0">
                <a:latin typeface="Carlito"/>
                <a:cs typeface="Carlito"/>
              </a:rPr>
              <a:t>requirements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model.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Each </a:t>
            </a:r>
            <a:r>
              <a:rPr sz="2400" spc="-20" dirty="0">
                <a:latin typeface="Carlito"/>
                <a:cs typeface="Carlito"/>
              </a:rPr>
              <a:t>subsystem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dirty="0">
                <a:latin typeface="Carlito"/>
                <a:cs typeface="Carlito"/>
              </a:rPr>
              <a:t>its </a:t>
            </a:r>
            <a:r>
              <a:rPr sz="2400" spc="-10" dirty="0">
                <a:latin typeface="Carlito"/>
                <a:cs typeface="Carlito"/>
              </a:rPr>
              <a:t>own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architecture.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0202036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85" y="118886"/>
            <a:ext cx="349758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5" dirty="0">
                <a:latin typeface="Carlito"/>
                <a:cs typeface="Carlito"/>
              </a:rPr>
              <a:t>3.	</a:t>
            </a:r>
            <a:r>
              <a:rPr sz="2800" b="1" spc="-15" dirty="0">
                <a:latin typeface="Carlito"/>
                <a:cs typeface="Carlito"/>
              </a:rPr>
              <a:t>Interface </a:t>
            </a:r>
            <a:r>
              <a:rPr sz="2800" b="1" spc="-10" dirty="0">
                <a:latin typeface="Carlito"/>
                <a:cs typeface="Carlito"/>
              </a:rPr>
              <a:t>Design</a:t>
            </a:r>
            <a:r>
              <a:rPr sz="2800" b="1" spc="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Elements: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1864847"/>
            <a:ext cx="6047899" cy="754134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interface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analogous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set of detailed drawings  </a:t>
            </a:r>
            <a:r>
              <a:rPr sz="2400" spc="-5" dirty="0">
                <a:latin typeface="Carlito"/>
                <a:cs typeface="Carlito"/>
              </a:rPr>
              <a:t>(and </a:t>
            </a:r>
            <a:r>
              <a:rPr sz="2400" spc="-10" dirty="0">
                <a:latin typeface="Carlito"/>
                <a:cs typeface="Carlito"/>
              </a:rPr>
              <a:t>specifications)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doors, </a:t>
            </a:r>
            <a:r>
              <a:rPr sz="2400" spc="-10" dirty="0">
                <a:latin typeface="Carlito"/>
                <a:cs typeface="Carlito"/>
              </a:rPr>
              <a:t>windows,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external </a:t>
            </a:r>
            <a:r>
              <a:rPr sz="2400" spc="-5" dirty="0">
                <a:latin typeface="Carlito"/>
                <a:cs typeface="Carlito"/>
              </a:rPr>
              <a:t>utilities of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5" dirty="0">
                <a:latin typeface="Carlito"/>
                <a:cs typeface="Carlito"/>
              </a:rPr>
              <a:t>house.</a:t>
            </a:r>
            <a:endParaRPr sz="2400">
              <a:latin typeface="Carlito"/>
              <a:cs typeface="Carlito"/>
            </a:endParaRPr>
          </a:p>
          <a:p>
            <a:pPr marL="241300" marR="252729" indent="-228600" algn="just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interface </a:t>
            </a:r>
            <a:r>
              <a:rPr sz="2400" spc="-5" dirty="0">
                <a:latin typeface="Carlito"/>
                <a:cs typeface="Carlito"/>
              </a:rPr>
              <a:t>design elements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depict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15" dirty="0">
                <a:latin typeface="Carlito"/>
                <a:cs typeface="Carlito"/>
              </a:rPr>
              <a:t>flows into 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out 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how </a:t>
            </a:r>
            <a:r>
              <a:rPr sz="2400" dirty="0">
                <a:latin typeface="Carlito"/>
                <a:cs typeface="Carlito"/>
              </a:rPr>
              <a:t>it is </a:t>
            </a:r>
            <a:r>
              <a:rPr sz="2400" spc="-10" dirty="0">
                <a:latin typeface="Carlito"/>
                <a:cs typeface="Carlito"/>
              </a:rPr>
              <a:t>communicated </a:t>
            </a:r>
            <a:r>
              <a:rPr sz="2400" dirty="0">
                <a:latin typeface="Carlito"/>
                <a:cs typeface="Carlito"/>
              </a:rPr>
              <a:t>among the </a:t>
            </a:r>
            <a:r>
              <a:rPr sz="2400" spc="-10" dirty="0">
                <a:latin typeface="Carlito"/>
                <a:cs typeface="Carlito"/>
              </a:rPr>
              <a:t>components  defined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part 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architecture.</a:t>
            </a:r>
            <a:endParaRPr sz="2400">
              <a:latin typeface="Carlito"/>
              <a:cs typeface="Carlito"/>
            </a:endParaRPr>
          </a:p>
          <a:p>
            <a:pPr marL="241300" indent="-228600" algn="just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There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3 </a:t>
            </a:r>
            <a:r>
              <a:rPr sz="2400" spc="-10" dirty="0">
                <a:latin typeface="Carlito"/>
                <a:cs typeface="Carlito"/>
              </a:rPr>
              <a:t>important </a:t>
            </a:r>
            <a:r>
              <a:rPr sz="2400" spc="-5" dirty="0">
                <a:latin typeface="Carlito"/>
                <a:cs typeface="Carlito"/>
              </a:rPr>
              <a:t>elements of </a:t>
            </a:r>
            <a:r>
              <a:rPr sz="2400" spc="-10" dirty="0">
                <a:latin typeface="Carlito"/>
                <a:cs typeface="Carlito"/>
              </a:rPr>
              <a:t>interface </a:t>
            </a:r>
            <a:r>
              <a:rPr sz="2400" spc="-5" dirty="0">
                <a:latin typeface="Carlito"/>
                <a:cs typeface="Carlito"/>
              </a:rPr>
              <a:t>design: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dirty="0">
                <a:latin typeface="Carlito"/>
                <a:cs typeface="Carlito"/>
              </a:rPr>
              <a:t>the user </a:t>
            </a:r>
            <a:r>
              <a:rPr sz="2000" spc="-10" dirty="0">
                <a:latin typeface="Carlito"/>
                <a:cs typeface="Carlito"/>
              </a:rPr>
              <a:t>interface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(UI),</a:t>
            </a:r>
            <a:endParaRPr sz="2000">
              <a:latin typeface="Carlito"/>
              <a:cs typeface="Carlito"/>
            </a:endParaRPr>
          </a:p>
          <a:p>
            <a:pPr marL="927100" marR="548005" lvl="1" indent="-457200">
              <a:lnSpc>
                <a:spcPts val="2160"/>
              </a:lnSpc>
              <a:spcBef>
                <a:spcPts val="52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10" dirty="0">
                <a:latin typeface="Carlito"/>
                <a:cs typeface="Carlito"/>
              </a:rPr>
              <a:t>external interfaces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other </a:t>
            </a:r>
            <a:r>
              <a:rPr sz="2000" spc="-20" dirty="0">
                <a:latin typeface="Carlito"/>
                <a:cs typeface="Carlito"/>
              </a:rPr>
              <a:t>systems, </a:t>
            </a:r>
            <a:r>
              <a:rPr sz="2000" spc="-5" dirty="0">
                <a:latin typeface="Carlito"/>
                <a:cs typeface="Carlito"/>
              </a:rPr>
              <a:t>devices, </a:t>
            </a:r>
            <a:r>
              <a:rPr sz="2000" spc="-10" dirty="0">
                <a:latin typeface="Carlito"/>
                <a:cs typeface="Carlito"/>
              </a:rPr>
              <a:t>networks, </a:t>
            </a:r>
            <a:r>
              <a:rPr sz="2000" spc="-5" dirty="0">
                <a:latin typeface="Carlito"/>
                <a:cs typeface="Carlito"/>
              </a:rPr>
              <a:t>or other </a:t>
            </a:r>
            <a:r>
              <a:rPr sz="2000" spc="-10" dirty="0">
                <a:latin typeface="Carlito"/>
                <a:cs typeface="Carlito"/>
              </a:rPr>
              <a:t>producers </a:t>
            </a:r>
            <a:r>
              <a:rPr sz="2000" spc="-5" dirty="0">
                <a:latin typeface="Carlito"/>
                <a:cs typeface="Carlito"/>
              </a:rPr>
              <a:t>or  </a:t>
            </a:r>
            <a:r>
              <a:rPr sz="2000" spc="-10" dirty="0">
                <a:latin typeface="Carlito"/>
                <a:cs typeface="Carlito"/>
              </a:rPr>
              <a:t>consumers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information, </a:t>
            </a:r>
            <a:r>
              <a:rPr sz="2000" dirty="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5" dirty="0">
                <a:latin typeface="Carlito"/>
                <a:cs typeface="Carlito"/>
              </a:rPr>
              <a:t>internal </a:t>
            </a:r>
            <a:r>
              <a:rPr sz="2000" spc="-10" dirty="0">
                <a:latin typeface="Carlito"/>
                <a:cs typeface="Carlito"/>
              </a:rPr>
              <a:t>interfaces </a:t>
            </a:r>
            <a:r>
              <a:rPr sz="2000" spc="-5" dirty="0">
                <a:latin typeface="Carlito"/>
                <a:cs typeface="Carlito"/>
              </a:rPr>
              <a:t>between </a:t>
            </a:r>
            <a:r>
              <a:rPr sz="2000" spc="-10" dirty="0">
                <a:latin typeface="Carlito"/>
                <a:cs typeface="Carlito"/>
              </a:rPr>
              <a:t>various </a:t>
            </a:r>
            <a:r>
              <a:rPr sz="2000" dirty="0">
                <a:latin typeface="Carlito"/>
                <a:cs typeface="Carlito"/>
              </a:rPr>
              <a:t>design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components.</a:t>
            </a:r>
            <a:endParaRPr sz="2000">
              <a:latin typeface="Carlito"/>
              <a:cs typeface="Carlito"/>
            </a:endParaRPr>
          </a:p>
          <a:p>
            <a:pPr marL="241300" marR="399415" indent="-228600">
              <a:lnSpc>
                <a:spcPct val="9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These </a:t>
            </a:r>
            <a:r>
              <a:rPr sz="2400" spc="-15" dirty="0">
                <a:latin typeface="Carlito"/>
                <a:cs typeface="Carlito"/>
              </a:rPr>
              <a:t>interface </a:t>
            </a:r>
            <a:r>
              <a:rPr sz="2400" spc="-5" dirty="0">
                <a:latin typeface="Carlito"/>
                <a:cs typeface="Carlito"/>
              </a:rPr>
              <a:t>design elements allow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software to communicate  </a:t>
            </a:r>
            <a:r>
              <a:rPr sz="2400" spc="-10" dirty="0">
                <a:latin typeface="Carlito"/>
                <a:cs typeface="Carlito"/>
              </a:rPr>
              <a:t>externally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enable </a:t>
            </a:r>
            <a:r>
              <a:rPr sz="2400" spc="-10" dirty="0">
                <a:latin typeface="Carlito"/>
                <a:cs typeface="Carlito"/>
              </a:rPr>
              <a:t>internal communication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collaboration </a:t>
            </a:r>
            <a:r>
              <a:rPr sz="2400" dirty="0">
                <a:latin typeface="Carlito"/>
                <a:cs typeface="Carlito"/>
              </a:rPr>
              <a:t>among  the </a:t>
            </a:r>
            <a:r>
              <a:rPr sz="2400" spc="-10" dirty="0">
                <a:latin typeface="Carlito"/>
                <a:cs typeface="Carlito"/>
              </a:rPr>
              <a:t>components that populate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software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architecture.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2356026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508" y="475544"/>
            <a:ext cx="427482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5" dirty="0">
                <a:latin typeface="Carlito"/>
                <a:cs typeface="Carlito"/>
              </a:rPr>
              <a:t>4.	</a:t>
            </a:r>
            <a:r>
              <a:rPr sz="2800" b="1" spc="-10" dirty="0">
                <a:latin typeface="Carlito"/>
                <a:cs typeface="Carlito"/>
              </a:rPr>
              <a:t>Component-Level Design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Elements: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6933" y="2212787"/>
            <a:ext cx="5741861" cy="6483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component-level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equivalent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set</a:t>
            </a:r>
            <a:r>
              <a:rPr sz="2400" spc="9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of</a:t>
            </a:r>
            <a:endParaRPr sz="24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detailed </a:t>
            </a:r>
            <a:r>
              <a:rPr sz="2400" spc="-10" dirty="0">
                <a:latin typeface="Carlito"/>
                <a:cs typeface="Carlito"/>
              </a:rPr>
              <a:t>drawings </a:t>
            </a:r>
            <a:r>
              <a:rPr sz="2400" spc="-5" dirty="0">
                <a:latin typeface="Carlito"/>
                <a:cs typeface="Carlito"/>
              </a:rPr>
              <a:t>(and </a:t>
            </a:r>
            <a:r>
              <a:rPr sz="2400" spc="-10" dirty="0">
                <a:latin typeface="Carlito"/>
                <a:cs typeface="Carlito"/>
              </a:rPr>
              <a:t>specifications)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15" dirty="0">
                <a:latin typeface="Carlito"/>
                <a:cs typeface="Carlito"/>
              </a:rPr>
              <a:t>room </a:t>
            </a:r>
            <a:r>
              <a:rPr sz="2400" dirty="0">
                <a:latin typeface="Carlito"/>
                <a:cs typeface="Carlito"/>
              </a:rPr>
              <a:t>in 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house.</a:t>
            </a:r>
            <a:endParaRPr sz="2400">
              <a:latin typeface="Carlito"/>
              <a:cs typeface="Carlito"/>
            </a:endParaRPr>
          </a:p>
          <a:p>
            <a:pPr marL="241300" marR="335280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component-level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25" dirty="0">
                <a:latin typeface="Carlito"/>
                <a:cs typeface="Carlito"/>
              </a:rPr>
              <a:t>for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fully describes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internal  detail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each </a:t>
            </a:r>
            <a:r>
              <a:rPr sz="2400" spc="-15" dirty="0">
                <a:latin typeface="Carlito"/>
                <a:cs typeface="Carlito"/>
              </a:rPr>
              <a:t>software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component.</a:t>
            </a:r>
            <a:endParaRPr sz="2400">
              <a:latin typeface="Carlito"/>
              <a:cs typeface="Carlito"/>
            </a:endParaRPr>
          </a:p>
          <a:p>
            <a:pPr marL="241300" marR="5080" indent="-22923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114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accomplish </a:t>
            </a:r>
            <a:r>
              <a:rPr sz="2400" dirty="0">
                <a:latin typeface="Carlito"/>
                <a:cs typeface="Carlito"/>
              </a:rPr>
              <a:t>this, the </a:t>
            </a:r>
            <a:r>
              <a:rPr sz="2400" spc="-10" dirty="0">
                <a:latin typeface="Carlito"/>
                <a:cs typeface="Carlito"/>
              </a:rPr>
              <a:t>component-level </a:t>
            </a: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spc="-10" dirty="0">
                <a:latin typeface="Carlito"/>
                <a:cs typeface="Carlito"/>
              </a:rPr>
              <a:t>defines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10" dirty="0">
                <a:latin typeface="Carlito"/>
                <a:cs typeface="Carlito"/>
              </a:rPr>
              <a:t>structures 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all </a:t>
            </a:r>
            <a:r>
              <a:rPr sz="2400" spc="-5" dirty="0">
                <a:latin typeface="Carlito"/>
                <a:cs typeface="Carlito"/>
              </a:rPr>
              <a:t>local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spc="-5" dirty="0">
                <a:latin typeface="Carlito"/>
                <a:cs typeface="Carlito"/>
              </a:rPr>
              <a:t>objects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algorithmic </a:t>
            </a:r>
            <a:r>
              <a:rPr sz="2400" spc="-10" dirty="0">
                <a:latin typeface="Carlito"/>
                <a:cs typeface="Carlito"/>
              </a:rPr>
              <a:t>detail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all </a:t>
            </a:r>
            <a:r>
              <a:rPr sz="2400" spc="-10" dirty="0">
                <a:latin typeface="Carlito"/>
                <a:cs typeface="Carlito"/>
              </a:rPr>
              <a:t>processing that  occurs </a:t>
            </a:r>
            <a:r>
              <a:rPr sz="2400" dirty="0">
                <a:latin typeface="Carlito"/>
                <a:cs typeface="Carlito"/>
              </a:rPr>
              <a:t>within a </a:t>
            </a:r>
            <a:r>
              <a:rPr sz="2400" spc="-10" dirty="0">
                <a:latin typeface="Carlito"/>
                <a:cs typeface="Carlito"/>
              </a:rPr>
              <a:t>component </a:t>
            </a:r>
            <a:r>
              <a:rPr sz="2400" dirty="0">
                <a:latin typeface="Carlito"/>
                <a:cs typeface="Carlito"/>
              </a:rPr>
              <a:t>and an </a:t>
            </a:r>
            <a:r>
              <a:rPr sz="2400" spc="-15" dirty="0">
                <a:latin typeface="Carlito"/>
                <a:cs typeface="Carlito"/>
              </a:rPr>
              <a:t>interface </a:t>
            </a:r>
            <a:r>
              <a:rPr sz="2400" spc="-10" dirty="0">
                <a:latin typeface="Carlito"/>
                <a:cs typeface="Carlito"/>
              </a:rPr>
              <a:t>that allows </a:t>
            </a:r>
            <a:r>
              <a:rPr sz="2400" dirty="0">
                <a:latin typeface="Carlito"/>
                <a:cs typeface="Carlito"/>
              </a:rPr>
              <a:t>access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all  </a:t>
            </a:r>
            <a:r>
              <a:rPr sz="2400" spc="-10" dirty="0">
                <a:latin typeface="Carlito"/>
                <a:cs typeface="Carlito"/>
              </a:rPr>
              <a:t>component operations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(behaviors).</a:t>
            </a:r>
            <a:endParaRPr sz="2400">
              <a:latin typeface="Carlito"/>
              <a:cs typeface="Carlito"/>
            </a:endParaRPr>
          </a:p>
          <a:p>
            <a:pPr marL="241300" marR="261620" indent="-2292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41935" algn="l"/>
              </a:tabLst>
            </a:pPr>
            <a:r>
              <a:rPr sz="2400" spc="-5" dirty="0">
                <a:latin typeface="Carlito"/>
                <a:cs typeface="Carlito"/>
              </a:rPr>
              <a:t>The design </a:t>
            </a:r>
            <a:r>
              <a:rPr sz="2400" spc="-10" dirty="0">
                <a:latin typeface="Carlito"/>
                <a:cs typeface="Carlito"/>
              </a:rPr>
              <a:t>details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component 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modeled </a:t>
            </a:r>
            <a:r>
              <a:rPr sz="2400" spc="-15" dirty="0">
                <a:latin typeface="Carlito"/>
                <a:cs typeface="Carlito"/>
              </a:rPr>
              <a:t>at many </a:t>
            </a:r>
            <a:r>
              <a:rPr sz="2400" spc="-20" dirty="0">
                <a:latin typeface="Carlito"/>
                <a:cs typeface="Carlito"/>
              </a:rPr>
              <a:t>different  </a:t>
            </a:r>
            <a:r>
              <a:rPr sz="2400" spc="-10" dirty="0">
                <a:latin typeface="Carlito"/>
                <a:cs typeface="Carlito"/>
              </a:rPr>
              <a:t>levels </a:t>
            </a:r>
            <a:r>
              <a:rPr sz="2400" spc="-5" dirty="0">
                <a:latin typeface="Carlito"/>
                <a:cs typeface="Carlito"/>
              </a:rPr>
              <a:t>of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abstraction.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220442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352" y="475544"/>
            <a:ext cx="442055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8945" algn="l"/>
              </a:tabLst>
            </a:pPr>
            <a:r>
              <a:rPr sz="2800" b="1" spc="-5" dirty="0">
                <a:latin typeface="Carlito"/>
                <a:cs typeface="Carlito"/>
              </a:rPr>
              <a:t>4.	</a:t>
            </a:r>
            <a:r>
              <a:rPr sz="2800" b="1" spc="-15" dirty="0">
                <a:latin typeface="Carlito"/>
                <a:cs typeface="Carlito"/>
              </a:rPr>
              <a:t>Development-Level </a:t>
            </a:r>
            <a:r>
              <a:rPr sz="2800" b="1" spc="-10" dirty="0">
                <a:latin typeface="Carlito"/>
                <a:cs typeface="Carlito"/>
              </a:rPr>
              <a:t>Design</a:t>
            </a:r>
            <a:r>
              <a:rPr sz="2800" b="1" spc="9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Elements: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382" y="2608558"/>
            <a:ext cx="606287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rlito"/>
                <a:cs typeface="Carlito"/>
              </a:rPr>
              <a:t>Deployment-level </a:t>
            </a:r>
            <a:r>
              <a:rPr sz="2400" spc="-5" dirty="0">
                <a:latin typeface="Carlito"/>
                <a:cs typeface="Carlito"/>
              </a:rPr>
              <a:t>design elements </a:t>
            </a:r>
            <a:r>
              <a:rPr sz="2400" spc="-10" dirty="0">
                <a:latin typeface="Carlito"/>
                <a:cs typeface="Carlito"/>
              </a:rPr>
              <a:t>indicate how </a:t>
            </a:r>
            <a:r>
              <a:rPr sz="2400" spc="-15" dirty="0">
                <a:latin typeface="Carlito"/>
                <a:cs typeface="Carlito"/>
              </a:rPr>
              <a:t>software </a:t>
            </a:r>
            <a:r>
              <a:rPr sz="2400" spc="-5" dirty="0">
                <a:latin typeface="Carlito"/>
                <a:cs typeface="Carlito"/>
              </a:rPr>
              <a:t>functionality </a:t>
            </a:r>
            <a:r>
              <a:rPr sz="2400" dirty="0">
                <a:latin typeface="Carlito"/>
                <a:cs typeface="Carlito"/>
              </a:rPr>
              <a:t>and  </a:t>
            </a:r>
            <a:r>
              <a:rPr sz="2400" spc="-15" dirty="0">
                <a:latin typeface="Carlito"/>
                <a:cs typeface="Carlito"/>
              </a:rPr>
              <a:t>subsystems </a:t>
            </a:r>
            <a:r>
              <a:rPr sz="2400" dirty="0">
                <a:latin typeface="Carlito"/>
                <a:cs typeface="Carlito"/>
              </a:rPr>
              <a:t>will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allocated </a:t>
            </a:r>
            <a:r>
              <a:rPr sz="2400" dirty="0">
                <a:latin typeface="Carlito"/>
                <a:cs typeface="Carlito"/>
              </a:rPr>
              <a:t>within the </a:t>
            </a:r>
            <a:r>
              <a:rPr sz="2400" spc="-15" dirty="0">
                <a:latin typeface="Carlito"/>
                <a:cs typeface="Carlito"/>
              </a:rPr>
              <a:t>physical </a:t>
            </a:r>
            <a:r>
              <a:rPr sz="2400" spc="-10" dirty="0">
                <a:latin typeface="Carlito"/>
                <a:cs typeface="Carlito"/>
              </a:rPr>
              <a:t>computing </a:t>
            </a:r>
            <a:r>
              <a:rPr sz="2400" spc="-15" dirty="0">
                <a:latin typeface="Carlito"/>
                <a:cs typeface="Carlito"/>
              </a:rPr>
              <a:t>environment 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will </a:t>
            </a:r>
            <a:r>
              <a:rPr sz="2400" spc="-5" dirty="0">
                <a:latin typeface="Carlito"/>
                <a:cs typeface="Carlito"/>
              </a:rPr>
              <a:t>support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software.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1460921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4190" y="2006360"/>
            <a:ext cx="2873894" cy="5359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3959" y="8664101"/>
            <a:ext cx="6391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Fig: </a:t>
            </a:r>
            <a:r>
              <a:rPr sz="1800" spc="-10" dirty="0">
                <a:latin typeface="Carlito"/>
                <a:cs typeface="Carlito"/>
              </a:rPr>
              <a:t>personas, </a:t>
            </a:r>
            <a:r>
              <a:rPr sz="1800" spc="-5" dirty="0">
                <a:latin typeface="Carlito"/>
                <a:cs typeface="Carlito"/>
              </a:rPr>
              <a:t>scenarios,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user </a:t>
            </a:r>
            <a:r>
              <a:rPr sz="1800" spc="-10" dirty="0">
                <a:latin typeface="Carlito"/>
                <a:cs typeface="Carlito"/>
              </a:rPr>
              <a:t>stories </a:t>
            </a:r>
            <a:r>
              <a:rPr sz="1800" spc="-5" dirty="0">
                <a:latin typeface="Carlito"/>
                <a:cs typeface="Carlito"/>
              </a:rPr>
              <a:t>lead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15" dirty="0">
                <a:latin typeface="Carlito"/>
                <a:cs typeface="Carlito"/>
              </a:rPr>
              <a:t>features </a:t>
            </a:r>
            <a:r>
              <a:rPr sz="1800" spc="-5" dirty="0">
                <a:latin typeface="Carlito"/>
                <a:cs typeface="Carlito"/>
              </a:rPr>
              <a:t>that might be implemented in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software</a:t>
            </a:r>
            <a:r>
              <a:rPr sz="1800" spc="2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product.</a:t>
            </a:r>
            <a:endParaRPr sz="1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851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9549" y="665882"/>
            <a:ext cx="265354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20" dirty="0"/>
              <a:t>PERSONAS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931" y="2899631"/>
            <a:ext cx="6425184" cy="5229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Personas are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“imagined 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users,”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character portraits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types</a:t>
            </a:r>
            <a:r>
              <a:rPr sz="2400" spc="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of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>
              <a:lnSpc>
                <a:spcPct val="10000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user that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think might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adopt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product.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marR="145415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Ex: if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is aimed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managing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appointments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dentists, 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might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dentist persona,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receptionist persona,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a 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persona.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Personas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users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imagine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these 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users may want to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do with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your software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might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use</a:t>
            </a:r>
            <a:r>
              <a:rPr sz="2400" spc="2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1300" marR="702945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envisage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difficulties that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users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might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sz="2400" spc="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features.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988000"/>
            <a:ext cx="5528929" cy="3361818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Persona </a:t>
            </a:r>
            <a:r>
              <a:rPr sz="2800" spc="-10" dirty="0">
                <a:latin typeface="Carlito"/>
                <a:cs typeface="Carlito"/>
              </a:rPr>
              <a:t>should </a:t>
            </a:r>
            <a:r>
              <a:rPr sz="2800" spc="-5" dirty="0">
                <a:latin typeface="Carlito"/>
                <a:cs typeface="Carlito"/>
              </a:rPr>
              <a:t>include the </a:t>
            </a:r>
            <a:r>
              <a:rPr sz="2800" spc="-15" dirty="0">
                <a:latin typeface="Carlito"/>
                <a:cs typeface="Carlito"/>
              </a:rPr>
              <a:t>following</a:t>
            </a:r>
            <a:r>
              <a:rPr sz="2800" spc="17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Description </a:t>
            </a:r>
            <a:r>
              <a:rPr sz="2400" dirty="0">
                <a:latin typeface="Carlito"/>
                <a:cs typeface="Carlito"/>
              </a:rPr>
              <a:t>about the the </a:t>
            </a:r>
            <a:r>
              <a:rPr sz="2400" spc="-10" dirty="0">
                <a:latin typeface="Carlito"/>
                <a:cs typeface="Carlito"/>
              </a:rPr>
              <a:t>users’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backgrounds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Description about </a:t>
            </a:r>
            <a:r>
              <a:rPr sz="2400" spc="-20" dirty="0">
                <a:latin typeface="Carlito"/>
                <a:cs typeface="Carlito"/>
              </a:rPr>
              <a:t>why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users might </a:t>
            </a:r>
            <a:r>
              <a:rPr sz="2400" spc="-15" dirty="0">
                <a:latin typeface="Carlito"/>
                <a:cs typeface="Carlito"/>
              </a:rPr>
              <a:t>want to </a:t>
            </a:r>
            <a:r>
              <a:rPr sz="2400" spc="-5" dirty="0">
                <a:latin typeface="Carlito"/>
                <a:cs typeface="Carlito"/>
              </a:rPr>
              <a:t>use </a:t>
            </a:r>
            <a:r>
              <a:rPr sz="2400" spc="-10" dirty="0">
                <a:latin typeface="Carlito"/>
                <a:cs typeface="Carlito"/>
              </a:rPr>
              <a:t>your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product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rlito"/>
                <a:cs typeface="Carlito"/>
              </a:rPr>
              <a:t>Description </a:t>
            </a:r>
            <a:r>
              <a:rPr sz="2400" dirty="0">
                <a:latin typeface="Carlito"/>
                <a:cs typeface="Carlito"/>
              </a:rPr>
              <a:t>about their </a:t>
            </a:r>
            <a:r>
              <a:rPr sz="2400" spc="-5" dirty="0">
                <a:latin typeface="Carlito"/>
                <a:cs typeface="Carlito"/>
              </a:rPr>
              <a:t>education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technical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skills.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4586" y="4331911"/>
            <a:ext cx="5182830" cy="514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9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291465" y="1069975"/>
            <a:ext cx="6103461" cy="8440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998762"/>
            <a:ext cx="493183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There </a:t>
            </a:r>
            <a:r>
              <a:rPr sz="2800" spc="-5" dirty="0">
                <a:latin typeface="Carlito"/>
                <a:cs typeface="Carlito"/>
              </a:rPr>
              <a:t>is no </a:t>
            </a:r>
            <a:r>
              <a:rPr sz="2800" spc="-20" dirty="0">
                <a:latin typeface="Carlito"/>
                <a:cs typeface="Carlito"/>
              </a:rPr>
              <a:t>standard </a:t>
            </a:r>
            <a:r>
              <a:rPr sz="2800" spc="-30" dirty="0">
                <a:latin typeface="Carlito"/>
                <a:cs typeface="Carlito"/>
              </a:rPr>
              <a:t>way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representing </a:t>
            </a:r>
            <a:r>
              <a:rPr sz="2800" spc="-5" dirty="0">
                <a:latin typeface="Carlito"/>
                <a:cs typeface="Carlito"/>
              </a:rPr>
              <a:t>a</a:t>
            </a:r>
            <a:r>
              <a:rPr sz="2800" spc="1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persona.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6062" y="2923376"/>
            <a:ext cx="4404703" cy="670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3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3360546"/>
            <a:ext cx="5674995" cy="108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The traceability matrix can be classified into three different types </a:t>
            </a:r>
            <a:r>
              <a:rPr sz="1200" b="1" dirty="0">
                <a:latin typeface="Times New Roman"/>
                <a:cs typeface="Times New Roman"/>
              </a:rPr>
              <a:t>which are </a:t>
            </a:r>
            <a:r>
              <a:rPr sz="1200" b="1" spc="-5" dirty="0">
                <a:latin typeface="Times New Roman"/>
                <a:cs typeface="Times New Roman"/>
              </a:rPr>
              <a:t>as</a:t>
            </a:r>
            <a:r>
              <a:rPr sz="1200" b="1" spc="1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follows: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1651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Forward traceability</a:t>
            </a:r>
            <a:endParaRPr sz="12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1651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Backward </a:t>
            </a:r>
            <a:r>
              <a:rPr sz="1200" b="1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reverse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traceability</a:t>
            </a:r>
            <a:endParaRPr sz="1200">
              <a:latin typeface="Times New Roman"/>
              <a:cs typeface="Times New Roman"/>
            </a:endParaRPr>
          </a:p>
          <a:p>
            <a:pPr marL="203200" indent="-15240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2032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Bi-directional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traceability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8626602"/>
            <a:ext cx="5299710" cy="118110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Goals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Traceability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Matrix:</a:t>
            </a:r>
            <a:endParaRPr sz="1200">
              <a:latin typeface="Times New Roman"/>
              <a:cs typeface="Times New Roman"/>
            </a:endParaRPr>
          </a:p>
          <a:p>
            <a:pPr marL="142240" indent="-91440">
              <a:lnSpc>
                <a:spcPct val="100000"/>
              </a:lnSpc>
              <a:spcBef>
                <a:spcPts val="815"/>
              </a:spcBef>
              <a:buFont typeface="Times New Roman"/>
              <a:buChar char="•"/>
              <a:tabLst>
                <a:tab pos="14224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helps in tracing the documents </a:t>
            </a:r>
            <a:r>
              <a:rPr sz="1200" spc="-5" dirty="0">
                <a:latin typeface="Times New Roman"/>
                <a:cs typeface="Times New Roman"/>
              </a:rPr>
              <a:t>that are </a:t>
            </a:r>
            <a:r>
              <a:rPr sz="1200" dirty="0">
                <a:latin typeface="Times New Roman"/>
                <a:cs typeface="Times New Roman"/>
              </a:rPr>
              <a:t>developed during </a:t>
            </a:r>
            <a:r>
              <a:rPr sz="1200" spc="-5" dirty="0">
                <a:latin typeface="Times New Roman"/>
                <a:cs typeface="Times New Roman"/>
              </a:rPr>
              <a:t>various </a:t>
            </a:r>
            <a:r>
              <a:rPr sz="1200" dirty="0">
                <a:latin typeface="Times New Roman"/>
                <a:cs typeface="Times New Roman"/>
              </a:rPr>
              <a:t>phases 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SDLC.</a:t>
            </a:r>
            <a:endParaRPr sz="1200">
              <a:latin typeface="Times New Roman"/>
              <a:cs typeface="Times New Roman"/>
            </a:endParaRPr>
          </a:p>
          <a:p>
            <a:pPr marL="105410" indent="-93345">
              <a:lnSpc>
                <a:spcPct val="100000"/>
              </a:lnSpc>
              <a:spcBef>
                <a:spcPts val="850"/>
              </a:spcBef>
              <a:buChar char="•"/>
              <a:tabLst>
                <a:tab pos="106045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ensures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completely meets the </a:t>
            </a:r>
            <a:r>
              <a:rPr sz="1200" spc="-5" dirty="0">
                <a:latin typeface="Times New Roman"/>
                <a:cs typeface="Times New Roman"/>
              </a:rPr>
              <a:t>customer's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105410" indent="-93345">
              <a:lnSpc>
                <a:spcPct val="100000"/>
              </a:lnSpc>
              <a:spcBef>
                <a:spcPts val="855"/>
              </a:spcBef>
              <a:buChar char="•"/>
              <a:tabLst>
                <a:tab pos="106045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helps </a:t>
            </a:r>
            <a:r>
              <a:rPr sz="1200" dirty="0">
                <a:latin typeface="Times New Roman"/>
                <a:cs typeface="Times New Roman"/>
              </a:rPr>
              <a:t>in detecting the root </a:t>
            </a:r>
            <a:r>
              <a:rPr sz="1200" spc="-5" dirty="0">
                <a:latin typeface="Times New Roman"/>
                <a:cs typeface="Times New Roman"/>
              </a:rPr>
              <a:t>cause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any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bug.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200" y="755890"/>
            <a:ext cx="7480300" cy="7894320"/>
            <a:chOff x="76200" y="755890"/>
            <a:chExt cx="7480300" cy="7894320"/>
          </a:xfrm>
        </p:grpSpPr>
        <p:sp>
          <p:nvSpPr>
            <p:cNvPr id="10" name="object 10"/>
            <p:cNvSpPr/>
            <p:nvPr/>
          </p:nvSpPr>
          <p:spPr>
            <a:xfrm>
              <a:off x="228600" y="4547642"/>
              <a:ext cx="7327412" cy="4102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00" y="755890"/>
              <a:ext cx="7171815" cy="25847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14</a:t>
            </a:fld>
            <a:endParaRPr spc="-20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8636" y="796702"/>
            <a:ext cx="6210365" cy="8531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8" y="1173803"/>
            <a:ext cx="6572536" cy="8712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general,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don’t need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5 </a:t>
            </a:r>
            <a:r>
              <a:rPr sz="2800" spc="-15" dirty="0">
                <a:latin typeface="Carlito"/>
                <a:cs typeface="Carlito"/>
              </a:rPr>
              <a:t>personas to </a:t>
            </a:r>
            <a:r>
              <a:rPr sz="2800" spc="-10" dirty="0">
                <a:latin typeface="Carlito"/>
                <a:cs typeface="Carlito"/>
              </a:rPr>
              <a:t>help </a:t>
            </a:r>
            <a:r>
              <a:rPr sz="2800" spc="-5" dirty="0">
                <a:latin typeface="Carlito"/>
                <a:cs typeface="Carlito"/>
              </a:rPr>
              <a:t>identify</a:t>
            </a:r>
            <a:r>
              <a:rPr sz="2800" spc="38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</a:t>
            </a:r>
            <a:endParaRPr sz="28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800" spc="-35" dirty="0">
                <a:latin typeface="Carlito"/>
                <a:cs typeface="Carlito"/>
              </a:rPr>
              <a:t>key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5" dirty="0">
                <a:latin typeface="Carlito"/>
                <a:cs typeface="Carlito"/>
              </a:rPr>
              <a:t>of a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system.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Personas </a:t>
            </a:r>
            <a:r>
              <a:rPr sz="2800" spc="-10" dirty="0">
                <a:latin typeface="Carlito"/>
                <a:cs typeface="Carlito"/>
              </a:rPr>
              <a:t>should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relatively </a:t>
            </a:r>
            <a:r>
              <a:rPr sz="2800" spc="-10" dirty="0">
                <a:latin typeface="Carlito"/>
                <a:cs typeface="Carlito"/>
              </a:rPr>
              <a:t>short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easy to</a:t>
            </a:r>
            <a:r>
              <a:rPr sz="2800" spc="22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read.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Personas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tool that </a:t>
            </a:r>
            <a:r>
              <a:rPr sz="2800" b="1" spc="-10" dirty="0">
                <a:latin typeface="Carlito"/>
                <a:cs typeface="Carlito"/>
              </a:rPr>
              <a:t>allows </a:t>
            </a:r>
            <a:r>
              <a:rPr sz="2800" b="1" spc="-5" dirty="0">
                <a:latin typeface="Carlito"/>
                <a:cs typeface="Carlito"/>
              </a:rPr>
              <a:t>team </a:t>
            </a:r>
            <a:r>
              <a:rPr sz="2800" b="1" spc="-10" dirty="0">
                <a:latin typeface="Carlito"/>
                <a:cs typeface="Carlito"/>
              </a:rPr>
              <a:t>members </a:t>
            </a:r>
            <a:r>
              <a:rPr sz="2800" b="1" spc="-15" dirty="0">
                <a:latin typeface="Carlito"/>
                <a:cs typeface="Carlito"/>
              </a:rPr>
              <a:t>to </a:t>
            </a:r>
            <a:r>
              <a:rPr sz="2800" b="1" spc="-25" dirty="0">
                <a:latin typeface="Carlito"/>
                <a:cs typeface="Carlito"/>
              </a:rPr>
              <a:t>“step </a:t>
            </a:r>
            <a:r>
              <a:rPr sz="2800" b="1" spc="-20" dirty="0">
                <a:latin typeface="Carlito"/>
                <a:cs typeface="Carlito"/>
              </a:rPr>
              <a:t>into </a:t>
            </a: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spc="-15" dirty="0">
                <a:latin typeface="Carlito"/>
                <a:cs typeface="Carlito"/>
              </a:rPr>
              <a:t>users’  </a:t>
            </a:r>
            <a:r>
              <a:rPr sz="2800" b="1" spc="-35" dirty="0">
                <a:latin typeface="Carlito"/>
                <a:cs typeface="Carlito"/>
              </a:rPr>
              <a:t>shoes.” </a:t>
            </a:r>
            <a:r>
              <a:rPr sz="2800" spc="-10" dirty="0">
                <a:latin typeface="Carlito"/>
                <a:cs typeface="Carlito"/>
              </a:rPr>
              <a:t>Instead </a:t>
            </a:r>
            <a:r>
              <a:rPr sz="2800" spc="-5" dirty="0">
                <a:latin typeface="Carlito"/>
                <a:cs typeface="Carlito"/>
              </a:rPr>
              <a:t>of thinking about what they </a:t>
            </a:r>
            <a:r>
              <a:rPr sz="2800" spc="-10" dirty="0">
                <a:latin typeface="Carlito"/>
                <a:cs typeface="Carlito"/>
              </a:rPr>
              <a:t>would </a:t>
            </a:r>
            <a:r>
              <a:rPr sz="2800" spc="-5" dirty="0">
                <a:latin typeface="Carlito"/>
                <a:cs typeface="Carlito"/>
              </a:rPr>
              <a:t>do in a </a:t>
            </a:r>
            <a:r>
              <a:rPr sz="2800" spc="-10" dirty="0">
                <a:latin typeface="Carlito"/>
                <a:cs typeface="Carlito"/>
              </a:rPr>
              <a:t>particular  situation,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imagine </a:t>
            </a: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persona </a:t>
            </a:r>
            <a:r>
              <a:rPr sz="2800" spc="-10" dirty="0">
                <a:latin typeface="Carlito"/>
                <a:cs typeface="Carlito"/>
              </a:rPr>
              <a:t>would </a:t>
            </a:r>
            <a:r>
              <a:rPr sz="2800" spc="-20" dirty="0">
                <a:latin typeface="Carlito"/>
                <a:cs typeface="Carlito"/>
              </a:rPr>
              <a:t>behave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2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react.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They can help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dirty="0">
                <a:latin typeface="Carlito"/>
                <a:cs typeface="Carlito"/>
              </a:rPr>
              <a:t>check </a:t>
            </a:r>
            <a:r>
              <a:rPr sz="2800" spc="-15" dirty="0">
                <a:latin typeface="Carlito"/>
                <a:cs typeface="Carlito"/>
              </a:rPr>
              <a:t>your </a:t>
            </a:r>
            <a:r>
              <a:rPr sz="2800" spc="-5" dirty="0">
                <a:latin typeface="Carlito"/>
                <a:cs typeface="Carlito"/>
              </a:rPr>
              <a:t>ideas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ensure that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5" dirty="0">
                <a:latin typeface="Carlito"/>
                <a:cs typeface="Carlito"/>
              </a:rPr>
              <a:t>are</a:t>
            </a:r>
            <a:r>
              <a:rPr sz="2800" spc="2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not</a:t>
            </a:r>
            <a:endParaRPr sz="28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including </a:t>
            </a:r>
            <a:r>
              <a:rPr sz="2800" spc="-15" dirty="0">
                <a:latin typeface="Carlito"/>
                <a:cs typeface="Carlito"/>
              </a:rPr>
              <a:t>product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5" dirty="0">
                <a:latin typeface="Carlito"/>
                <a:cs typeface="Carlito"/>
              </a:rPr>
              <a:t>that </a:t>
            </a:r>
            <a:r>
              <a:rPr sz="2800" spc="-10" dirty="0">
                <a:latin typeface="Carlito"/>
                <a:cs typeface="Carlito"/>
              </a:rPr>
              <a:t>aren’t really</a:t>
            </a:r>
            <a:r>
              <a:rPr sz="2800" spc="1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needed.</a:t>
            </a:r>
            <a:endParaRPr sz="2800" dirty="0">
              <a:latin typeface="Carlito"/>
              <a:cs typeface="Carlito"/>
            </a:endParaRPr>
          </a:p>
          <a:p>
            <a:pPr marL="241300" marR="84455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They help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avoid </a:t>
            </a:r>
            <a:r>
              <a:rPr sz="2800" spc="-5" dirty="0">
                <a:latin typeface="Carlito"/>
                <a:cs typeface="Carlito"/>
              </a:rPr>
              <a:t>making </a:t>
            </a:r>
            <a:r>
              <a:rPr sz="2800" spc="-20" dirty="0">
                <a:latin typeface="Carlito"/>
                <a:cs typeface="Carlito"/>
              </a:rPr>
              <a:t>unwarranted </a:t>
            </a:r>
            <a:r>
              <a:rPr sz="2800" spc="-5" dirty="0">
                <a:latin typeface="Carlito"/>
                <a:cs typeface="Carlito"/>
              </a:rPr>
              <a:t>assumptions, based </a:t>
            </a:r>
            <a:r>
              <a:rPr sz="2800" spc="-10" dirty="0">
                <a:latin typeface="Carlito"/>
                <a:cs typeface="Carlito"/>
              </a:rPr>
              <a:t>on  </a:t>
            </a:r>
            <a:r>
              <a:rPr sz="2800" spc="-15" dirty="0">
                <a:latin typeface="Carlito"/>
                <a:cs typeface="Carlito"/>
              </a:rPr>
              <a:t>your </a:t>
            </a:r>
            <a:r>
              <a:rPr sz="2800" spc="-10" dirty="0">
                <a:latin typeface="Carlito"/>
                <a:cs typeface="Carlito"/>
              </a:rPr>
              <a:t>own </a:t>
            </a:r>
            <a:r>
              <a:rPr sz="2800" spc="-5" dirty="0">
                <a:latin typeface="Carlito"/>
                <a:cs typeface="Carlito"/>
              </a:rPr>
              <a:t>knowledge, and </a:t>
            </a:r>
            <a:r>
              <a:rPr sz="2800" spc="-10" dirty="0">
                <a:latin typeface="Carlito"/>
                <a:cs typeface="Carlito"/>
              </a:rPr>
              <a:t>designing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overcomplicated </a:t>
            </a:r>
            <a:r>
              <a:rPr sz="2800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irrelevant  product.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752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456751"/>
            <a:ext cx="6450687" cy="696857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1300" marR="803275" indent="-228600">
              <a:lnSpc>
                <a:spcPts val="3340"/>
              </a:lnSpc>
              <a:spcBef>
                <a:spcPts val="2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Proto-personas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rlito"/>
                <a:cs typeface="Carlito"/>
              </a:rPr>
              <a:t>Personas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developed </a:t>
            </a:r>
            <a:r>
              <a:rPr sz="2800" spc="-5" dirty="0">
                <a:latin typeface="Carlito"/>
                <a:cs typeface="Carlito"/>
              </a:rPr>
              <a:t>on the </a:t>
            </a:r>
            <a:r>
              <a:rPr sz="2800" spc="-355" dirty="0">
                <a:latin typeface="Carlito"/>
                <a:cs typeface="Carlito"/>
              </a:rPr>
              <a:t>basis  </a:t>
            </a:r>
            <a:r>
              <a:rPr sz="2800" spc="-10" dirty="0">
                <a:latin typeface="Carlito"/>
                <a:cs typeface="Carlito"/>
              </a:rPr>
              <a:t>of limited user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information.</a:t>
            </a:r>
            <a:endParaRPr sz="2800" dirty="0">
              <a:latin typeface="Carlito"/>
              <a:cs typeface="Carlito"/>
            </a:endParaRPr>
          </a:p>
          <a:p>
            <a:pPr marL="241300" marR="372110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Proto-personas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created </a:t>
            </a:r>
            <a:r>
              <a:rPr sz="2800" spc="-5" dirty="0">
                <a:latin typeface="Carlito"/>
                <a:cs typeface="Carlito"/>
              </a:rPr>
              <a:t>as a </a:t>
            </a:r>
            <a:r>
              <a:rPr sz="2800" spc="-10" dirty="0">
                <a:latin typeface="Carlito"/>
                <a:cs typeface="Carlito"/>
              </a:rPr>
              <a:t>collective team </a:t>
            </a:r>
            <a:r>
              <a:rPr sz="2800" spc="-25" dirty="0">
                <a:latin typeface="Carlito"/>
                <a:cs typeface="Carlito"/>
              </a:rPr>
              <a:t>exercise </a:t>
            </a:r>
            <a:r>
              <a:rPr sz="2800" spc="-10" dirty="0">
                <a:latin typeface="Carlito"/>
                <a:cs typeface="Carlito"/>
              </a:rPr>
              <a:t>using  </a:t>
            </a:r>
            <a:r>
              <a:rPr sz="2800" spc="-15" dirty="0">
                <a:latin typeface="Carlito"/>
                <a:cs typeface="Carlito"/>
              </a:rPr>
              <a:t>whatever information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5" dirty="0">
                <a:latin typeface="Carlito"/>
                <a:cs typeface="Carlito"/>
              </a:rPr>
              <a:t>available </a:t>
            </a: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spc="-10" dirty="0">
                <a:latin typeface="Carlito"/>
                <a:cs typeface="Carlito"/>
              </a:rPr>
              <a:t>potential </a:t>
            </a:r>
            <a:r>
              <a:rPr sz="2800" spc="-15" dirty="0">
                <a:latin typeface="Carlito"/>
                <a:cs typeface="Carlito"/>
              </a:rPr>
              <a:t>product</a:t>
            </a:r>
            <a:r>
              <a:rPr sz="2800" spc="2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users.</a:t>
            </a:r>
            <a:endParaRPr sz="2800" dirty="0">
              <a:latin typeface="Carlito"/>
              <a:cs typeface="Carlito"/>
            </a:endParaRPr>
          </a:p>
          <a:p>
            <a:pPr marL="241300" marR="12065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b="1" spc="-15" dirty="0">
                <a:latin typeface="Carlito"/>
                <a:cs typeface="Carlito"/>
              </a:rPr>
              <a:t>never </a:t>
            </a:r>
            <a:r>
              <a:rPr sz="2800" b="1" spc="-5" dirty="0">
                <a:latin typeface="Carlito"/>
                <a:cs typeface="Carlito"/>
              </a:rPr>
              <a:t>be </a:t>
            </a:r>
            <a:r>
              <a:rPr sz="2800" b="1" dirty="0">
                <a:latin typeface="Carlito"/>
                <a:cs typeface="Carlito"/>
              </a:rPr>
              <a:t>as </a:t>
            </a:r>
            <a:r>
              <a:rPr sz="2800" b="1" spc="-15" dirty="0">
                <a:latin typeface="Carlito"/>
                <a:cs typeface="Carlito"/>
              </a:rPr>
              <a:t>accurate </a:t>
            </a:r>
            <a:r>
              <a:rPr sz="2800" b="1" spc="-5" dirty="0">
                <a:latin typeface="Carlito"/>
                <a:cs typeface="Carlito"/>
              </a:rPr>
              <a:t>as </a:t>
            </a:r>
            <a:r>
              <a:rPr sz="2800" b="1" spc="-15" dirty="0">
                <a:latin typeface="Carlito"/>
                <a:cs typeface="Carlito"/>
              </a:rPr>
              <a:t>personas </a:t>
            </a:r>
            <a:r>
              <a:rPr sz="2800" b="1" spc="-10" dirty="0">
                <a:latin typeface="Carlito"/>
                <a:cs typeface="Carlito"/>
              </a:rPr>
              <a:t>developed </a:t>
            </a:r>
            <a:r>
              <a:rPr sz="2800" b="1" spc="-20" dirty="0">
                <a:latin typeface="Carlito"/>
                <a:cs typeface="Carlito"/>
              </a:rPr>
              <a:t>from </a:t>
            </a:r>
            <a:r>
              <a:rPr sz="2800" b="1" spc="-10" dirty="0">
                <a:latin typeface="Carlito"/>
                <a:cs typeface="Carlito"/>
              </a:rPr>
              <a:t>detailed  user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studies.</a:t>
            </a:r>
            <a:endParaRPr sz="2800" b="1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15" dirty="0">
                <a:latin typeface="Carlito"/>
                <a:cs typeface="Carlito"/>
              </a:rPr>
              <a:t>represent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product users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seen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development</a:t>
            </a:r>
            <a:r>
              <a:rPr sz="2800" spc="3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team.</a:t>
            </a:r>
            <a:endParaRPr sz="2800" dirty="0">
              <a:latin typeface="Carlito"/>
              <a:cs typeface="Carlito"/>
            </a:endParaRPr>
          </a:p>
          <a:p>
            <a:pPr marL="241300" marR="17399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They allow the </a:t>
            </a:r>
            <a:r>
              <a:rPr sz="2800" spc="-15" dirty="0">
                <a:latin typeface="Carlito"/>
                <a:cs typeface="Carlito"/>
              </a:rPr>
              <a:t>developers to </a:t>
            </a:r>
            <a:r>
              <a:rPr sz="2800" spc="-10" dirty="0">
                <a:latin typeface="Carlito"/>
                <a:cs typeface="Carlito"/>
              </a:rPr>
              <a:t>build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common </a:t>
            </a:r>
            <a:r>
              <a:rPr sz="2800" spc="-15" dirty="0">
                <a:latin typeface="Carlito"/>
                <a:cs typeface="Carlito"/>
              </a:rPr>
              <a:t>understanding </a:t>
            </a:r>
            <a:r>
              <a:rPr sz="2800" spc="-5" dirty="0">
                <a:latin typeface="Carlito"/>
                <a:cs typeface="Carlito"/>
              </a:rPr>
              <a:t>of the  </a:t>
            </a:r>
            <a:r>
              <a:rPr sz="2800" spc="-10" dirty="0">
                <a:latin typeface="Carlito"/>
                <a:cs typeface="Carlito"/>
              </a:rPr>
              <a:t>potential </a:t>
            </a:r>
            <a:r>
              <a:rPr sz="2800" spc="-15" dirty="0">
                <a:latin typeface="Carlito"/>
                <a:cs typeface="Carlito"/>
              </a:rPr>
              <a:t>product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users.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1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881" y="665882"/>
            <a:ext cx="28130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95" dirty="0"/>
              <a:t>scenarios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931" y="2847323"/>
            <a:ext cx="6559177" cy="5265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Carlito"/>
                <a:cs typeface="Carlito"/>
              </a:rPr>
              <a:t>A </a:t>
            </a:r>
            <a:r>
              <a:rPr spc="-5" dirty="0">
                <a:latin typeface="Carlito"/>
                <a:cs typeface="Carlito"/>
              </a:rPr>
              <a:t>scenario </a:t>
            </a:r>
            <a:r>
              <a:rPr dirty="0">
                <a:latin typeface="Carlito"/>
                <a:cs typeface="Carlito"/>
              </a:rPr>
              <a:t>is a </a:t>
            </a:r>
            <a:r>
              <a:rPr spc="-15" dirty="0">
                <a:latin typeface="Carlito"/>
                <a:cs typeface="Carlito"/>
              </a:rPr>
              <a:t>narrative </a:t>
            </a:r>
            <a:r>
              <a:rPr spc="-10" dirty="0">
                <a:latin typeface="Carlito"/>
                <a:cs typeface="Carlito"/>
              </a:rPr>
              <a:t>that </a:t>
            </a:r>
            <a:r>
              <a:rPr spc="-5" dirty="0">
                <a:latin typeface="Carlito"/>
                <a:cs typeface="Carlito"/>
              </a:rPr>
              <a:t>describes </a:t>
            </a:r>
            <a:r>
              <a:rPr dirty="0">
                <a:latin typeface="Carlito"/>
                <a:cs typeface="Carlito"/>
              </a:rPr>
              <a:t>a </a:t>
            </a:r>
            <a:r>
              <a:rPr spc="-5" dirty="0">
                <a:latin typeface="Carlito"/>
                <a:cs typeface="Carlito"/>
              </a:rPr>
              <a:t>situation </a:t>
            </a:r>
            <a:r>
              <a:rPr dirty="0">
                <a:latin typeface="Carlito"/>
                <a:cs typeface="Carlito"/>
              </a:rPr>
              <a:t>in which a </a:t>
            </a:r>
            <a:r>
              <a:rPr spc="-5" dirty="0">
                <a:latin typeface="Carlito"/>
                <a:cs typeface="Carlito"/>
              </a:rPr>
              <a:t>user </a:t>
            </a:r>
            <a:r>
              <a:rPr dirty="0">
                <a:latin typeface="Carlito"/>
                <a:cs typeface="Carlito"/>
              </a:rPr>
              <a:t>is </a:t>
            </a:r>
            <a:r>
              <a:rPr spc="-5" dirty="0">
                <a:latin typeface="Carlito"/>
                <a:cs typeface="Carlito"/>
              </a:rPr>
              <a:t>using</a:t>
            </a:r>
            <a:r>
              <a:rPr spc="-9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your</a:t>
            </a:r>
            <a:endParaRPr dirty="0">
              <a:latin typeface="Carlito"/>
              <a:cs typeface="Carlito"/>
            </a:endParaRPr>
          </a:p>
          <a:p>
            <a:pPr marL="241300">
              <a:lnSpc>
                <a:spcPts val="2735"/>
              </a:lnSpc>
            </a:pPr>
            <a:r>
              <a:rPr spc="-15" dirty="0">
                <a:latin typeface="Carlito"/>
                <a:cs typeface="Carlito"/>
              </a:rPr>
              <a:t>product’s features to </a:t>
            </a:r>
            <a:r>
              <a:rPr spc="-5" dirty="0">
                <a:latin typeface="Carlito"/>
                <a:cs typeface="Carlito"/>
              </a:rPr>
              <a:t>do something </a:t>
            </a:r>
            <a:r>
              <a:rPr spc="-10" dirty="0">
                <a:latin typeface="Carlito"/>
                <a:cs typeface="Carlito"/>
              </a:rPr>
              <a:t>that </a:t>
            </a:r>
            <a:r>
              <a:rPr spc="-5" dirty="0">
                <a:latin typeface="Carlito"/>
                <a:cs typeface="Carlito"/>
              </a:rPr>
              <a:t>they </a:t>
            </a:r>
            <a:r>
              <a:rPr spc="-15" dirty="0">
                <a:latin typeface="Carlito"/>
                <a:cs typeface="Carlito"/>
              </a:rPr>
              <a:t>want to</a:t>
            </a:r>
            <a:r>
              <a:rPr spc="-3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do.</a:t>
            </a:r>
            <a:endParaRPr dirty="0">
              <a:latin typeface="Carlito"/>
              <a:cs typeface="Carlito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Carlito"/>
                <a:cs typeface="Carlito"/>
              </a:rPr>
              <a:t>It </a:t>
            </a:r>
            <a:r>
              <a:rPr spc="-5" dirty="0">
                <a:latin typeface="Carlito"/>
                <a:cs typeface="Carlito"/>
              </a:rPr>
              <a:t>should </a:t>
            </a:r>
            <a:r>
              <a:rPr spc="-10" dirty="0">
                <a:latin typeface="Carlito"/>
                <a:cs typeface="Carlito"/>
              </a:rPr>
              <a:t>briefly </a:t>
            </a:r>
            <a:r>
              <a:rPr b="1" spc="-10" dirty="0">
                <a:latin typeface="Carlito"/>
                <a:cs typeface="Carlito"/>
              </a:rPr>
              <a:t>explain </a:t>
            </a:r>
            <a:r>
              <a:rPr b="1" dirty="0">
                <a:latin typeface="Carlito"/>
                <a:cs typeface="Carlito"/>
              </a:rPr>
              <a:t>the </a:t>
            </a:r>
            <a:r>
              <a:rPr b="1" spc="-10" dirty="0">
                <a:latin typeface="Carlito"/>
                <a:cs typeface="Carlito"/>
              </a:rPr>
              <a:t>user’s problem </a:t>
            </a:r>
            <a:r>
              <a:rPr b="1" dirty="0">
                <a:latin typeface="Carlito"/>
                <a:cs typeface="Carlito"/>
              </a:rPr>
              <a:t>and </a:t>
            </a:r>
            <a:r>
              <a:rPr b="1" spc="-10" dirty="0">
                <a:latin typeface="Carlito"/>
                <a:cs typeface="Carlito"/>
              </a:rPr>
              <a:t>present </a:t>
            </a:r>
            <a:r>
              <a:rPr b="1" dirty="0">
                <a:latin typeface="Carlito"/>
                <a:cs typeface="Carlito"/>
              </a:rPr>
              <a:t>an imagined </a:t>
            </a:r>
            <a:r>
              <a:rPr b="1" spc="-25" dirty="0">
                <a:latin typeface="Carlito"/>
                <a:cs typeface="Carlito"/>
              </a:rPr>
              <a:t>way </a:t>
            </a:r>
            <a:r>
              <a:rPr b="1" spc="-10" dirty="0">
                <a:latin typeface="Carlito"/>
                <a:cs typeface="Carlito"/>
              </a:rPr>
              <a:t>that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the</a:t>
            </a:r>
          </a:p>
          <a:p>
            <a:pPr marL="241300">
              <a:lnSpc>
                <a:spcPts val="2735"/>
              </a:lnSpc>
            </a:pPr>
            <a:r>
              <a:rPr b="1" spc="-10" dirty="0">
                <a:latin typeface="Carlito"/>
                <a:cs typeface="Carlito"/>
              </a:rPr>
              <a:t>problem </a:t>
            </a:r>
            <a:r>
              <a:rPr b="1" spc="-5" dirty="0">
                <a:latin typeface="Carlito"/>
                <a:cs typeface="Carlito"/>
              </a:rPr>
              <a:t>might be</a:t>
            </a:r>
            <a:r>
              <a:rPr b="1" spc="-2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solved.</a:t>
            </a:r>
            <a:endParaRPr b="1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>
                <a:latin typeface="Carlito"/>
                <a:cs typeface="Carlito"/>
              </a:rPr>
              <a:t>Scenarios </a:t>
            </a:r>
            <a:r>
              <a:rPr spc="-15" dirty="0">
                <a:latin typeface="Carlito"/>
                <a:cs typeface="Carlito"/>
              </a:rPr>
              <a:t>are </a:t>
            </a:r>
            <a:r>
              <a:rPr spc="-5" dirty="0">
                <a:latin typeface="Carlito"/>
                <a:cs typeface="Carlito"/>
              </a:rPr>
              <a:t>high-level </a:t>
            </a:r>
            <a:r>
              <a:rPr spc="-10" dirty="0">
                <a:latin typeface="Carlito"/>
                <a:cs typeface="Carlito"/>
              </a:rPr>
              <a:t>stories </a:t>
            </a:r>
            <a:r>
              <a:rPr spc="-5" dirty="0">
                <a:latin typeface="Carlito"/>
                <a:cs typeface="Carlito"/>
              </a:rPr>
              <a:t>of </a:t>
            </a:r>
            <a:r>
              <a:rPr spc="-25" dirty="0">
                <a:latin typeface="Carlito"/>
                <a:cs typeface="Carlito"/>
              </a:rPr>
              <a:t>system </a:t>
            </a:r>
            <a:r>
              <a:rPr spc="-5" dirty="0">
                <a:latin typeface="Carlito"/>
                <a:cs typeface="Carlito"/>
              </a:rPr>
              <a:t>use.</a:t>
            </a:r>
            <a:endParaRPr dirty="0">
              <a:latin typeface="Carlito"/>
              <a:cs typeface="Carlito"/>
            </a:endParaRPr>
          </a:p>
          <a:p>
            <a:pPr marL="241300" marR="198755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>
                <a:latin typeface="Carlito"/>
                <a:cs typeface="Carlito"/>
              </a:rPr>
              <a:t>They </a:t>
            </a:r>
            <a:r>
              <a:rPr spc="-5" dirty="0">
                <a:latin typeface="Carlito"/>
                <a:cs typeface="Carlito"/>
              </a:rPr>
              <a:t>should describe </a:t>
            </a:r>
            <a:r>
              <a:rPr dirty="0">
                <a:latin typeface="Carlito"/>
                <a:cs typeface="Carlito"/>
              </a:rPr>
              <a:t>a </a:t>
            </a:r>
            <a:r>
              <a:rPr spc="-5" dirty="0">
                <a:latin typeface="Carlito"/>
                <a:cs typeface="Carlito"/>
              </a:rPr>
              <a:t>sequence of </a:t>
            </a:r>
            <a:r>
              <a:rPr spc="-10" dirty="0">
                <a:latin typeface="Carlito"/>
                <a:cs typeface="Carlito"/>
              </a:rPr>
              <a:t>interactions </a:t>
            </a:r>
            <a:r>
              <a:rPr dirty="0">
                <a:latin typeface="Carlito"/>
                <a:cs typeface="Carlito"/>
              </a:rPr>
              <a:t>with the </a:t>
            </a:r>
            <a:r>
              <a:rPr spc="-25" dirty="0">
                <a:latin typeface="Carlito"/>
                <a:cs typeface="Carlito"/>
              </a:rPr>
              <a:t>system </a:t>
            </a:r>
            <a:r>
              <a:rPr spc="-5" dirty="0">
                <a:latin typeface="Carlito"/>
                <a:cs typeface="Carlito"/>
              </a:rPr>
              <a:t>but should not  </a:t>
            </a:r>
            <a:r>
              <a:rPr dirty="0">
                <a:latin typeface="Carlito"/>
                <a:cs typeface="Carlito"/>
              </a:rPr>
              <a:t>include </a:t>
            </a:r>
            <a:r>
              <a:rPr spc="-10" dirty="0">
                <a:latin typeface="Carlito"/>
                <a:cs typeface="Carlito"/>
              </a:rPr>
              <a:t>details </a:t>
            </a:r>
            <a:r>
              <a:rPr spc="-5" dirty="0">
                <a:latin typeface="Carlito"/>
                <a:cs typeface="Carlito"/>
              </a:rPr>
              <a:t>of </a:t>
            </a:r>
            <a:r>
              <a:rPr dirty="0">
                <a:latin typeface="Carlito"/>
                <a:cs typeface="Carlito"/>
              </a:rPr>
              <a:t>these</a:t>
            </a:r>
            <a:r>
              <a:rPr spc="-3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interactions.</a:t>
            </a:r>
            <a:endParaRPr dirty="0">
              <a:latin typeface="Carlito"/>
              <a:cs typeface="Carlito"/>
            </a:endParaRPr>
          </a:p>
          <a:p>
            <a:pPr marL="241300" marR="810260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>
                <a:latin typeface="Carlito"/>
                <a:cs typeface="Carlito"/>
              </a:rPr>
              <a:t>They </a:t>
            </a:r>
            <a:r>
              <a:rPr b="1" spc="-10" dirty="0">
                <a:latin typeface="Carlito"/>
                <a:cs typeface="Carlito"/>
              </a:rPr>
              <a:t>are </a:t>
            </a:r>
            <a:r>
              <a:rPr b="1" dirty="0">
                <a:latin typeface="Carlito"/>
                <a:cs typeface="Carlito"/>
              </a:rPr>
              <a:t>the </a:t>
            </a:r>
            <a:r>
              <a:rPr b="1" spc="-5" dirty="0">
                <a:latin typeface="Carlito"/>
                <a:cs typeface="Carlito"/>
              </a:rPr>
              <a:t>basis </a:t>
            </a:r>
            <a:r>
              <a:rPr b="1" spc="-20" dirty="0">
                <a:latin typeface="Carlito"/>
                <a:cs typeface="Carlito"/>
              </a:rPr>
              <a:t>for </a:t>
            </a:r>
            <a:r>
              <a:rPr b="1" spc="-5" dirty="0">
                <a:latin typeface="Carlito"/>
                <a:cs typeface="Carlito"/>
              </a:rPr>
              <a:t>both use cases, </a:t>
            </a:r>
            <a:r>
              <a:rPr b="1" dirty="0">
                <a:latin typeface="Carlito"/>
                <a:cs typeface="Carlito"/>
              </a:rPr>
              <a:t>which </a:t>
            </a:r>
            <a:r>
              <a:rPr b="1" spc="-15" dirty="0">
                <a:latin typeface="Carlito"/>
                <a:cs typeface="Carlito"/>
              </a:rPr>
              <a:t>are </a:t>
            </a:r>
            <a:r>
              <a:rPr b="1" spc="-10" dirty="0">
                <a:latin typeface="Carlito"/>
                <a:cs typeface="Carlito"/>
              </a:rPr>
              <a:t>extensively </a:t>
            </a:r>
            <a:r>
              <a:rPr b="1" spc="-5" dirty="0">
                <a:latin typeface="Carlito"/>
                <a:cs typeface="Carlito"/>
              </a:rPr>
              <a:t>used </a:t>
            </a:r>
            <a:r>
              <a:rPr b="1" dirty="0">
                <a:latin typeface="Carlito"/>
                <a:cs typeface="Carlito"/>
              </a:rPr>
              <a:t>in object-  </a:t>
            </a:r>
            <a:r>
              <a:rPr b="1" spc="-10" dirty="0">
                <a:latin typeface="Carlito"/>
                <a:cs typeface="Carlito"/>
              </a:rPr>
              <a:t>oriented </a:t>
            </a:r>
            <a:r>
              <a:rPr b="1" spc="-5" dirty="0">
                <a:latin typeface="Carlito"/>
                <a:cs typeface="Carlito"/>
              </a:rPr>
              <a:t>methods, </a:t>
            </a:r>
            <a:r>
              <a:rPr b="1" dirty="0">
                <a:latin typeface="Carlito"/>
                <a:cs typeface="Carlito"/>
              </a:rPr>
              <a:t>and </a:t>
            </a:r>
            <a:r>
              <a:rPr b="1" spc="-5" dirty="0">
                <a:latin typeface="Carlito"/>
                <a:cs typeface="Carlito"/>
              </a:rPr>
              <a:t>user </a:t>
            </a:r>
            <a:r>
              <a:rPr b="1" spc="-10" dirty="0">
                <a:latin typeface="Carlito"/>
                <a:cs typeface="Carlito"/>
              </a:rPr>
              <a:t>stories, </a:t>
            </a:r>
            <a:r>
              <a:rPr b="1" dirty="0">
                <a:latin typeface="Carlito"/>
                <a:cs typeface="Carlito"/>
              </a:rPr>
              <a:t>which </a:t>
            </a:r>
            <a:r>
              <a:rPr b="1" spc="-15" dirty="0">
                <a:latin typeface="Carlito"/>
                <a:cs typeface="Carlito"/>
              </a:rPr>
              <a:t>are </a:t>
            </a:r>
            <a:r>
              <a:rPr b="1" spc="-5" dirty="0">
                <a:latin typeface="Carlito"/>
                <a:cs typeface="Carlito"/>
              </a:rPr>
              <a:t>used </a:t>
            </a:r>
            <a:r>
              <a:rPr b="1" dirty="0">
                <a:latin typeface="Carlito"/>
                <a:cs typeface="Carlito"/>
              </a:rPr>
              <a:t>in agile</a:t>
            </a:r>
            <a:r>
              <a:rPr b="1" spc="-3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methods.</a:t>
            </a:r>
            <a:endParaRPr b="1" dirty="0">
              <a:latin typeface="Carlito"/>
              <a:cs typeface="Carlito"/>
            </a:endParaRPr>
          </a:p>
          <a:p>
            <a:pPr marL="241300" marR="15938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>
                <a:latin typeface="Carlito"/>
                <a:cs typeface="Carlito"/>
              </a:rPr>
              <a:t>Scenarios </a:t>
            </a:r>
            <a:r>
              <a:rPr spc="-15" dirty="0">
                <a:latin typeface="Carlito"/>
                <a:cs typeface="Carlito"/>
              </a:rPr>
              <a:t>are </a:t>
            </a:r>
            <a:r>
              <a:rPr spc="-5" dirty="0">
                <a:latin typeface="Carlito"/>
                <a:cs typeface="Carlito"/>
              </a:rPr>
              <a:t>used </a:t>
            </a:r>
            <a:r>
              <a:rPr dirty="0">
                <a:latin typeface="Carlito"/>
                <a:cs typeface="Carlito"/>
              </a:rPr>
              <a:t>in the </a:t>
            </a:r>
            <a:r>
              <a:rPr spc="-5" dirty="0">
                <a:latin typeface="Carlito"/>
                <a:cs typeface="Carlito"/>
              </a:rPr>
              <a:t>design of </a:t>
            </a:r>
            <a:r>
              <a:rPr spc="-10" dirty="0">
                <a:latin typeface="Carlito"/>
                <a:cs typeface="Carlito"/>
              </a:rPr>
              <a:t>requirements </a:t>
            </a:r>
            <a:r>
              <a:rPr dirty="0">
                <a:latin typeface="Carlito"/>
                <a:cs typeface="Carlito"/>
              </a:rPr>
              <a:t>and </a:t>
            </a:r>
            <a:r>
              <a:rPr spc="-25" dirty="0">
                <a:latin typeface="Carlito"/>
                <a:cs typeface="Carlito"/>
              </a:rPr>
              <a:t>system </a:t>
            </a:r>
            <a:r>
              <a:rPr spc="-15" dirty="0">
                <a:latin typeface="Carlito"/>
                <a:cs typeface="Carlito"/>
              </a:rPr>
              <a:t>features, </a:t>
            </a:r>
            <a:r>
              <a:rPr dirty="0">
                <a:latin typeface="Carlito"/>
                <a:cs typeface="Carlito"/>
              </a:rPr>
              <a:t>in </a:t>
            </a:r>
            <a:r>
              <a:rPr spc="-25" dirty="0">
                <a:latin typeface="Carlito"/>
                <a:cs typeface="Carlito"/>
              </a:rPr>
              <a:t>system  </a:t>
            </a:r>
            <a:r>
              <a:rPr spc="-5" dirty="0">
                <a:latin typeface="Carlito"/>
                <a:cs typeface="Carlito"/>
              </a:rPr>
              <a:t>testing, </a:t>
            </a:r>
            <a:r>
              <a:rPr dirty="0">
                <a:latin typeface="Carlito"/>
                <a:cs typeface="Carlito"/>
              </a:rPr>
              <a:t>and in </a:t>
            </a:r>
            <a:r>
              <a:rPr spc="-5" dirty="0">
                <a:latin typeface="Carlito"/>
                <a:cs typeface="Carlito"/>
              </a:rPr>
              <a:t>user </a:t>
            </a:r>
            <a:r>
              <a:rPr spc="-15" dirty="0">
                <a:latin typeface="Carlito"/>
                <a:cs typeface="Carlito"/>
              </a:rPr>
              <a:t>interface</a:t>
            </a:r>
            <a:r>
              <a:rPr spc="-2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design.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231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032" y="2414607"/>
            <a:ext cx="7001232" cy="5632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4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173803"/>
            <a:ext cx="6577798" cy="7291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6863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Narrative, high-level </a:t>
            </a:r>
            <a:r>
              <a:rPr sz="2800" spc="-10" dirty="0">
                <a:latin typeface="Carlito"/>
                <a:cs typeface="Carlito"/>
              </a:rPr>
              <a:t>scenarios,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primarily </a:t>
            </a:r>
            <a:r>
              <a:rPr sz="2800" spc="-5" dirty="0">
                <a:latin typeface="Carlito"/>
                <a:cs typeface="Carlito"/>
              </a:rPr>
              <a:t>a means of </a:t>
            </a:r>
            <a:r>
              <a:rPr sz="2800" spc="-15" dirty="0">
                <a:latin typeface="Carlito"/>
                <a:cs typeface="Carlito"/>
              </a:rPr>
              <a:t>facilitating  </a:t>
            </a:r>
            <a:r>
              <a:rPr sz="2800" spc="-10" dirty="0">
                <a:latin typeface="Carlito"/>
                <a:cs typeface="Carlito"/>
              </a:rPr>
              <a:t>communication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stimulating design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creativity.</a:t>
            </a:r>
            <a:endParaRPr sz="2800">
              <a:latin typeface="Carlito"/>
              <a:cs typeface="Carlito"/>
            </a:endParaRPr>
          </a:p>
          <a:p>
            <a:pPr marL="241300" marR="82550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20" dirty="0">
                <a:latin typeface="Carlito"/>
                <a:cs typeface="Carlito"/>
              </a:rPr>
              <a:t>effective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communication because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15" dirty="0">
                <a:latin typeface="Carlito"/>
                <a:cs typeface="Carlito"/>
              </a:rPr>
              <a:t>are  understandable </a:t>
            </a:r>
            <a:r>
              <a:rPr sz="2800" spc="-5" dirty="0">
                <a:latin typeface="Carlito"/>
                <a:cs typeface="Carlito"/>
              </a:rPr>
              <a:t>and accessible </a:t>
            </a:r>
            <a:r>
              <a:rPr sz="2800" spc="-15" dirty="0">
                <a:latin typeface="Carlito"/>
                <a:cs typeface="Carlito"/>
              </a:rPr>
              <a:t>to users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people responsible </a:t>
            </a:r>
            <a:r>
              <a:rPr sz="2800" spc="-25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funding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buying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rlito"/>
                <a:cs typeface="Carlito"/>
              </a:rPr>
              <a:t>Like </a:t>
            </a:r>
            <a:r>
              <a:rPr sz="2800" spc="-15" dirty="0">
                <a:latin typeface="Carlito"/>
                <a:cs typeface="Carlito"/>
              </a:rPr>
              <a:t>personas,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10" dirty="0">
                <a:latin typeface="Carlito"/>
                <a:cs typeface="Carlito"/>
              </a:rPr>
              <a:t>help </a:t>
            </a:r>
            <a:r>
              <a:rPr sz="2800" spc="-15" dirty="0">
                <a:latin typeface="Carlito"/>
                <a:cs typeface="Carlito"/>
              </a:rPr>
              <a:t>developers to gain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shared understanding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15" dirty="0">
                <a:latin typeface="Carlito"/>
                <a:cs typeface="Carlito"/>
              </a:rPr>
              <a:t>are</a:t>
            </a:r>
            <a:r>
              <a:rPr sz="2800" spc="9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creating.</a:t>
            </a:r>
            <a:endParaRPr sz="2800">
              <a:latin typeface="Carlito"/>
              <a:cs typeface="Carlito"/>
            </a:endParaRPr>
          </a:p>
          <a:p>
            <a:pPr marL="241300" marR="1524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Scenarios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not </a:t>
            </a:r>
            <a:r>
              <a:rPr sz="2800" spc="-10" dirty="0">
                <a:latin typeface="Carlito"/>
                <a:cs typeface="Carlito"/>
              </a:rPr>
              <a:t>specifications.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dirty="0">
                <a:latin typeface="Carlito"/>
                <a:cs typeface="Carlito"/>
              </a:rPr>
              <a:t>lack </a:t>
            </a:r>
            <a:r>
              <a:rPr sz="2800" spc="-15" dirty="0">
                <a:latin typeface="Carlito"/>
                <a:cs typeface="Carlito"/>
              </a:rPr>
              <a:t>detail, </a:t>
            </a:r>
            <a:r>
              <a:rPr sz="2800" spc="-5" dirty="0">
                <a:latin typeface="Carlito"/>
                <a:cs typeface="Carlito"/>
              </a:rPr>
              <a:t>they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0" dirty="0">
                <a:latin typeface="Carlito"/>
                <a:cs typeface="Carlito"/>
              </a:rPr>
              <a:t>be  incomplete, </a:t>
            </a:r>
            <a:r>
              <a:rPr sz="2800" spc="-5" dirty="0">
                <a:latin typeface="Carlito"/>
                <a:cs typeface="Carlito"/>
              </a:rPr>
              <a:t>and they </a:t>
            </a:r>
            <a:r>
              <a:rPr sz="2800" spc="-20" dirty="0">
                <a:latin typeface="Carlito"/>
                <a:cs typeface="Carlito"/>
              </a:rPr>
              <a:t>may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represent </a:t>
            </a:r>
            <a:r>
              <a:rPr sz="2800" spc="-5" dirty="0">
                <a:latin typeface="Carlito"/>
                <a:cs typeface="Carlito"/>
              </a:rPr>
              <a:t>all types of </a:t>
            </a:r>
            <a:r>
              <a:rPr sz="2800" spc="-10" dirty="0">
                <a:latin typeface="Carlito"/>
                <a:cs typeface="Carlito"/>
              </a:rPr>
              <a:t>user</a:t>
            </a:r>
            <a:r>
              <a:rPr sz="2800" spc="2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interactions.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4102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849" y="245126"/>
            <a:ext cx="6279556" cy="1002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8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050811"/>
            <a:ext cx="6022396" cy="478272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Structured </a:t>
            </a:r>
            <a:r>
              <a:rPr sz="2800" spc="-5" dirty="0">
                <a:latin typeface="Carlito"/>
                <a:cs typeface="Carlito"/>
              </a:rPr>
              <a:t>scenarios </a:t>
            </a:r>
            <a:r>
              <a:rPr sz="2800" spc="-10" dirty="0">
                <a:latin typeface="Carlito"/>
                <a:cs typeface="Carlito"/>
              </a:rPr>
              <a:t>should </a:t>
            </a:r>
            <a:r>
              <a:rPr sz="2800" spc="-5" dirty="0">
                <a:latin typeface="Carlito"/>
                <a:cs typeface="Carlito"/>
              </a:rPr>
              <a:t>include </a:t>
            </a:r>
            <a:r>
              <a:rPr sz="2800" spc="-25" dirty="0">
                <a:latin typeface="Carlito"/>
                <a:cs typeface="Carlito"/>
              </a:rPr>
              <a:t>different </a:t>
            </a:r>
            <a:r>
              <a:rPr sz="2800" spc="-10" dirty="0">
                <a:latin typeface="Carlito"/>
                <a:cs typeface="Carlito"/>
              </a:rPr>
              <a:t>fields such </a:t>
            </a:r>
            <a:r>
              <a:rPr sz="2800" spc="-5" dirty="0">
                <a:latin typeface="Carlito"/>
                <a:cs typeface="Carlito"/>
              </a:rPr>
              <a:t>as</a:t>
            </a:r>
            <a:r>
              <a:rPr sz="2800" spc="3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:</a:t>
            </a:r>
            <a:endParaRPr sz="28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latin typeface="Carlito"/>
                <a:cs typeface="Carlito"/>
              </a:rPr>
              <a:t>what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user sees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beginning of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scenario,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description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normal </a:t>
            </a:r>
            <a:r>
              <a:rPr sz="2400" spc="-10" dirty="0">
                <a:latin typeface="Carlito"/>
                <a:cs typeface="Carlito"/>
              </a:rPr>
              <a:t>flow of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events,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description of </a:t>
            </a:r>
            <a:r>
              <a:rPr sz="2400" spc="-10" dirty="0">
                <a:latin typeface="Carlito"/>
                <a:cs typeface="Carlito"/>
              </a:rPr>
              <a:t>what might go wrong,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so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on.</a:t>
            </a:r>
            <a:endParaRPr sz="24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early </a:t>
            </a:r>
            <a:r>
              <a:rPr sz="2800" spc="-20" dirty="0">
                <a:latin typeface="Carlito"/>
                <a:cs typeface="Carlito"/>
              </a:rPr>
              <a:t>stages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product </a:t>
            </a:r>
            <a:r>
              <a:rPr sz="2800" spc="-10" dirty="0">
                <a:latin typeface="Carlito"/>
                <a:cs typeface="Carlito"/>
              </a:rPr>
              <a:t>design, </a:t>
            </a:r>
            <a:r>
              <a:rPr sz="2800" spc="-5" dirty="0">
                <a:latin typeface="Carlito"/>
                <a:cs typeface="Carlito"/>
              </a:rPr>
              <a:t>the scenarios be </a:t>
            </a:r>
            <a:r>
              <a:rPr sz="2800" spc="-20" dirty="0">
                <a:latin typeface="Carlito"/>
                <a:cs typeface="Carlito"/>
              </a:rPr>
              <a:t>narrative  rather </a:t>
            </a:r>
            <a:r>
              <a:rPr sz="2800" spc="-5" dirty="0">
                <a:latin typeface="Carlito"/>
                <a:cs typeface="Carlito"/>
              </a:rPr>
              <a:t>than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structured.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843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5748" y="115818"/>
            <a:ext cx="4564503" cy="1037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0074" y="10027489"/>
            <a:ext cx="515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Lakshmi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M</a:t>
            </a:r>
            <a:r>
              <a:rPr sz="1200" spc="-8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B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195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49" y="894143"/>
            <a:ext cx="26996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35" dirty="0">
                <a:latin typeface="Trebuchet MS"/>
                <a:cs typeface="Trebuchet MS"/>
              </a:rPr>
              <a:t>Writing</a:t>
            </a:r>
            <a:r>
              <a:rPr sz="4800" spc="-509" dirty="0">
                <a:latin typeface="Trebuchet MS"/>
                <a:cs typeface="Trebuchet MS"/>
              </a:rPr>
              <a:t> </a:t>
            </a:r>
            <a:r>
              <a:rPr sz="4800" spc="-235" dirty="0">
                <a:latin typeface="Trebuchet MS"/>
                <a:cs typeface="Trebuchet MS"/>
              </a:rPr>
              <a:t>Scenarios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931" y="2706208"/>
            <a:ext cx="6518696" cy="703525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Start </a:t>
            </a:r>
            <a:r>
              <a:rPr sz="2600" dirty="0">
                <a:latin typeface="Carlito"/>
                <a:cs typeface="Carlito"/>
              </a:rPr>
              <a:t>with the </a:t>
            </a:r>
            <a:r>
              <a:rPr sz="2600" spc="-10" dirty="0">
                <a:latin typeface="Carlito"/>
                <a:cs typeface="Carlito"/>
              </a:rPr>
              <a:t>personas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spc="-20" dirty="0">
                <a:latin typeface="Carlito"/>
                <a:cs typeface="Carlito"/>
              </a:rPr>
              <a:t>have</a:t>
            </a:r>
            <a:r>
              <a:rPr sz="2600" spc="-2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created.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0" dirty="0">
                <a:latin typeface="Carlito"/>
                <a:cs typeface="Carlito"/>
              </a:rPr>
              <a:t>Try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imagine </a:t>
            </a:r>
            <a:r>
              <a:rPr sz="2600" spc="-15" dirty="0">
                <a:latin typeface="Carlito"/>
                <a:cs typeface="Carlito"/>
              </a:rPr>
              <a:t>several </a:t>
            </a:r>
            <a:r>
              <a:rPr sz="2600" spc="-5" dirty="0">
                <a:latin typeface="Carlito"/>
                <a:cs typeface="Carlito"/>
              </a:rPr>
              <a:t>scenarios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each</a:t>
            </a:r>
            <a:r>
              <a:rPr sz="2600" spc="-15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persona.</a:t>
            </a:r>
            <a:endParaRPr sz="2600" dirty="0">
              <a:latin typeface="Carlito"/>
              <a:cs typeface="Carlito"/>
            </a:endParaRPr>
          </a:p>
          <a:p>
            <a:pPr marL="241300" marR="172720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Not </a:t>
            </a:r>
            <a:r>
              <a:rPr sz="2600" spc="-5" dirty="0">
                <a:latin typeface="Carlito"/>
                <a:cs typeface="Carlito"/>
              </a:rPr>
              <a:t>necessary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dirty="0">
                <a:latin typeface="Carlito"/>
                <a:cs typeface="Carlito"/>
              </a:rPr>
              <a:t>include </a:t>
            </a:r>
            <a:r>
              <a:rPr sz="2600" spc="-10" dirty="0">
                <a:latin typeface="Carlito"/>
                <a:cs typeface="Carlito"/>
              </a:rPr>
              <a:t>every details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dirty="0">
                <a:latin typeface="Carlito"/>
                <a:cs typeface="Carlito"/>
              </a:rPr>
              <a:t>think </a:t>
            </a:r>
            <a:r>
              <a:rPr sz="2600" spc="-15" dirty="0">
                <a:latin typeface="Carlito"/>
                <a:cs typeface="Carlito"/>
              </a:rPr>
              <a:t>users </a:t>
            </a:r>
            <a:r>
              <a:rPr sz="2600" spc="-5" dirty="0">
                <a:latin typeface="Carlito"/>
                <a:cs typeface="Carlito"/>
              </a:rPr>
              <a:t>might do </a:t>
            </a:r>
            <a:r>
              <a:rPr sz="2600" dirty="0">
                <a:latin typeface="Carlito"/>
                <a:cs typeface="Carlito"/>
              </a:rPr>
              <a:t>with </a:t>
            </a:r>
            <a:r>
              <a:rPr sz="2600" spc="-15" dirty="0">
                <a:latin typeface="Carlito"/>
                <a:cs typeface="Carlito"/>
              </a:rPr>
              <a:t>your  </a:t>
            </a:r>
            <a:r>
              <a:rPr sz="2600" spc="-10" dirty="0">
                <a:latin typeface="Carlito"/>
                <a:cs typeface="Carlito"/>
              </a:rPr>
              <a:t>product.</a:t>
            </a:r>
            <a:endParaRPr sz="2600" dirty="0">
              <a:latin typeface="Carlito"/>
              <a:cs typeface="Carlito"/>
            </a:endParaRPr>
          </a:p>
          <a:p>
            <a:pPr marL="241300" indent="-228600">
              <a:lnSpc>
                <a:spcPts val="2965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Scenarios should </a:t>
            </a:r>
            <a:r>
              <a:rPr sz="2600" b="1" spc="-20" dirty="0">
                <a:latin typeface="Carlito"/>
                <a:cs typeface="Carlito"/>
              </a:rPr>
              <a:t>always </a:t>
            </a:r>
            <a:r>
              <a:rPr sz="2600" b="1" dirty="0">
                <a:latin typeface="Carlito"/>
                <a:cs typeface="Carlito"/>
              </a:rPr>
              <a:t>be </a:t>
            </a:r>
            <a:r>
              <a:rPr sz="2600" b="1" spc="-10" dirty="0">
                <a:latin typeface="Carlito"/>
                <a:cs typeface="Carlito"/>
              </a:rPr>
              <a:t>written from </a:t>
            </a:r>
            <a:r>
              <a:rPr sz="2600" b="1" dirty="0">
                <a:latin typeface="Carlito"/>
                <a:cs typeface="Carlito"/>
              </a:rPr>
              <a:t>the </a:t>
            </a:r>
            <a:r>
              <a:rPr sz="2600" b="1" spc="-10" dirty="0">
                <a:latin typeface="Carlito"/>
                <a:cs typeface="Carlito"/>
              </a:rPr>
              <a:t>user’s perspective</a:t>
            </a:r>
            <a:r>
              <a:rPr sz="2600" spc="-1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should</a:t>
            </a:r>
            <a:endParaRPr sz="2600" dirty="0">
              <a:latin typeface="Carlito"/>
              <a:cs typeface="Carlito"/>
            </a:endParaRPr>
          </a:p>
          <a:p>
            <a:pPr marL="241300">
              <a:lnSpc>
                <a:spcPts val="2965"/>
              </a:lnSpc>
            </a:pPr>
            <a:r>
              <a:rPr sz="2600" spc="-5" dirty="0">
                <a:latin typeface="Carlito"/>
                <a:cs typeface="Carlito"/>
              </a:rPr>
              <a:t>be based on identified </a:t>
            </a:r>
            <a:r>
              <a:rPr sz="2600" spc="-10" dirty="0">
                <a:latin typeface="Carlito"/>
                <a:cs typeface="Carlito"/>
              </a:rPr>
              <a:t>personas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spc="-10" dirty="0">
                <a:latin typeface="Carlito"/>
                <a:cs typeface="Carlito"/>
              </a:rPr>
              <a:t>real</a:t>
            </a:r>
            <a:r>
              <a:rPr sz="2600" spc="-7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users.</a:t>
            </a:r>
            <a:endParaRPr sz="2600" dirty="0">
              <a:latin typeface="Carlito"/>
              <a:cs typeface="Carlito"/>
            </a:endParaRPr>
          </a:p>
          <a:p>
            <a:pPr marL="241300" marR="132715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rlito"/>
                <a:cs typeface="Carlito"/>
              </a:rPr>
              <a:t>Scenario </a:t>
            </a:r>
            <a:r>
              <a:rPr sz="2600" dirty="0">
                <a:latin typeface="Carlito"/>
                <a:cs typeface="Carlito"/>
              </a:rPr>
              <a:t>writing is </a:t>
            </a:r>
            <a:r>
              <a:rPr sz="2600" spc="-5" dirty="0">
                <a:latin typeface="Carlito"/>
                <a:cs typeface="Carlito"/>
              </a:rPr>
              <a:t>not </a:t>
            </a:r>
            <a:r>
              <a:rPr sz="2600" dirty="0">
                <a:latin typeface="Carlito"/>
                <a:cs typeface="Carlito"/>
              </a:rPr>
              <a:t>a </a:t>
            </a:r>
            <a:r>
              <a:rPr sz="2600" spc="-15" dirty="0">
                <a:latin typeface="Carlito"/>
                <a:cs typeface="Carlito"/>
              </a:rPr>
              <a:t>systematic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dirty="0">
                <a:latin typeface="Carlito"/>
                <a:cs typeface="Carlito"/>
              </a:rPr>
              <a:t>and </a:t>
            </a:r>
            <a:r>
              <a:rPr sz="2600" spc="-20" dirty="0">
                <a:latin typeface="Carlito"/>
                <a:cs typeface="Carlito"/>
              </a:rPr>
              <a:t>different </a:t>
            </a:r>
            <a:r>
              <a:rPr sz="2600" spc="-5" dirty="0">
                <a:latin typeface="Carlito"/>
                <a:cs typeface="Carlito"/>
              </a:rPr>
              <a:t>teams approach  </a:t>
            </a:r>
            <a:r>
              <a:rPr sz="2600" dirty="0">
                <a:latin typeface="Carlito"/>
                <a:cs typeface="Carlito"/>
              </a:rPr>
              <a:t>it in </a:t>
            </a:r>
            <a:r>
              <a:rPr sz="2600" spc="-20" dirty="0">
                <a:latin typeface="Carlito"/>
                <a:cs typeface="Carlito"/>
              </a:rPr>
              <a:t>different</a:t>
            </a:r>
            <a:r>
              <a:rPr sz="2600" spc="-50" dirty="0">
                <a:latin typeface="Carlito"/>
                <a:cs typeface="Carlito"/>
              </a:rPr>
              <a:t> </a:t>
            </a:r>
            <a:r>
              <a:rPr sz="2600" spc="-25" dirty="0">
                <a:latin typeface="Carlito"/>
                <a:cs typeface="Carlito"/>
              </a:rPr>
              <a:t>ways.</a:t>
            </a:r>
            <a:endParaRPr sz="2600" dirty="0">
              <a:latin typeface="Carlito"/>
              <a:cs typeface="Carlito"/>
            </a:endParaRPr>
          </a:p>
          <a:p>
            <a:pPr marL="241300" marR="699770" indent="-228600">
              <a:lnSpc>
                <a:spcPts val="281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Writing </a:t>
            </a:r>
            <a:r>
              <a:rPr sz="2600" spc="-5" dirty="0">
                <a:latin typeface="Carlito"/>
                <a:cs typeface="Carlito"/>
              </a:rPr>
              <a:t>scenarios </a:t>
            </a:r>
            <a:r>
              <a:rPr sz="2600" spc="-20" dirty="0">
                <a:latin typeface="Carlito"/>
                <a:cs typeface="Carlito"/>
              </a:rPr>
              <a:t>always </a:t>
            </a:r>
            <a:r>
              <a:rPr sz="2600" spc="-5" dirty="0">
                <a:latin typeface="Carlito"/>
                <a:cs typeface="Carlito"/>
              </a:rPr>
              <a:t>gives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dirty="0">
                <a:latin typeface="Carlito"/>
                <a:cs typeface="Carlito"/>
              </a:rPr>
              <a:t>ideas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features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5" dirty="0">
                <a:latin typeface="Carlito"/>
                <a:cs typeface="Carlito"/>
              </a:rPr>
              <a:t>you </a:t>
            </a:r>
            <a:r>
              <a:rPr sz="2600" spc="-10" dirty="0">
                <a:latin typeface="Carlito"/>
                <a:cs typeface="Carlito"/>
              </a:rPr>
              <a:t>can  </a:t>
            </a:r>
            <a:r>
              <a:rPr sz="2600" dirty="0">
                <a:latin typeface="Carlito"/>
                <a:cs typeface="Carlito"/>
              </a:rPr>
              <a:t>include in the</a:t>
            </a:r>
            <a:r>
              <a:rPr sz="2600" spc="-40" dirty="0">
                <a:latin typeface="Carlito"/>
                <a:cs typeface="Carlito"/>
              </a:rPr>
              <a:t> </a:t>
            </a:r>
            <a:r>
              <a:rPr sz="2600" spc="-20" dirty="0">
                <a:latin typeface="Carlito"/>
                <a:cs typeface="Carlito"/>
              </a:rPr>
              <a:t>system.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857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6145" cy="237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518159" indent="-229235">
              <a:lnSpc>
                <a:spcPts val="1405"/>
              </a:lnSpc>
              <a:buFont typeface="Wingdings"/>
              <a:buChar char=""/>
              <a:tabLst>
                <a:tab pos="518795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Advantages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RTM:</a:t>
            </a:r>
            <a:endParaRPr sz="1200">
              <a:latin typeface="Times New Roman"/>
              <a:cs typeface="Times New Roman"/>
            </a:endParaRPr>
          </a:p>
          <a:p>
            <a:pPr marL="137160" indent="-86995">
              <a:lnSpc>
                <a:spcPts val="1405"/>
              </a:lnSpc>
              <a:buFont typeface="Times New Roman"/>
              <a:buChar char="•"/>
              <a:tabLst>
                <a:tab pos="137795" algn="l"/>
              </a:tabLst>
            </a:pP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help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RTM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document,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display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complete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execution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bugs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based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105410" indent="-93345">
              <a:lnSpc>
                <a:spcPct val="100000"/>
              </a:lnSpc>
              <a:spcBef>
                <a:spcPts val="850"/>
              </a:spcBef>
              <a:buChar char="•"/>
              <a:tabLst>
                <a:tab pos="106045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used to </a:t>
            </a:r>
            <a:r>
              <a:rPr sz="1200" spc="-5" dirty="0">
                <a:latin typeface="Times New Roman"/>
                <a:cs typeface="Times New Roman"/>
              </a:rPr>
              <a:t>show </a:t>
            </a:r>
            <a:r>
              <a:rPr sz="1200" dirty="0">
                <a:latin typeface="Times New Roman"/>
                <a:cs typeface="Times New Roman"/>
              </a:rPr>
              <a:t>the missing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conflicts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documents.</a:t>
            </a:r>
            <a:endParaRPr sz="1200">
              <a:latin typeface="Times New Roman"/>
              <a:cs typeface="Times New Roman"/>
            </a:endParaRPr>
          </a:p>
          <a:p>
            <a:pPr marL="103505" indent="-91440">
              <a:lnSpc>
                <a:spcPct val="100000"/>
              </a:lnSpc>
              <a:spcBef>
                <a:spcPts val="855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ensure the complete test </a:t>
            </a:r>
            <a:r>
              <a:rPr sz="1200" spc="-5" dirty="0">
                <a:latin typeface="Times New Roman"/>
                <a:cs typeface="Times New Roman"/>
              </a:rPr>
              <a:t>coverage,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means all </a:t>
            </a:r>
            <a:r>
              <a:rPr sz="1200" dirty="0">
                <a:latin typeface="Times New Roman"/>
                <a:cs typeface="Times New Roman"/>
              </a:rPr>
              <a:t>the modules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tested.</a:t>
            </a:r>
            <a:endParaRPr sz="1200">
              <a:latin typeface="Times New Roman"/>
              <a:cs typeface="Times New Roman"/>
            </a:endParaRPr>
          </a:p>
          <a:p>
            <a:pPr marL="12700" marR="7620" indent="38100">
              <a:lnSpc>
                <a:spcPct val="103299"/>
              </a:lnSpc>
              <a:spcBef>
                <a:spcPts val="805"/>
              </a:spcBef>
              <a:buChar char="•"/>
              <a:tabLst>
                <a:tab pos="14859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will also consider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efforts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testing </a:t>
            </a:r>
            <a:r>
              <a:rPr sz="1200" dirty="0">
                <a:latin typeface="Times New Roman"/>
                <a:cs typeface="Times New Roman"/>
              </a:rPr>
              <a:t>teamwork towards </a:t>
            </a:r>
            <a:r>
              <a:rPr sz="1200" spc="-5" dirty="0">
                <a:latin typeface="Times New Roman"/>
                <a:cs typeface="Times New Roman"/>
              </a:rPr>
              <a:t>reworking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reconsidering on  the </a:t>
            </a:r>
            <a:r>
              <a:rPr sz="1200" spc="-5" dirty="0">
                <a:latin typeface="Times New Roman"/>
                <a:cs typeface="Times New Roman"/>
              </a:rPr>
              <a:t>test cases.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Personas, Scenarios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Stories ,Feature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Identification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4489830"/>
            <a:ext cx="5992495" cy="579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From personas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</a:t>
            </a:r>
            <a:endParaRPr sz="1200">
              <a:latin typeface="Times New Roman"/>
              <a:cs typeface="Times New Roman"/>
            </a:endParaRPr>
          </a:p>
          <a:p>
            <a:pPr marL="979805" marR="8255">
              <a:lnSpc>
                <a:spcPct val="102499"/>
              </a:lnSpc>
              <a:spcBef>
                <a:spcPts val="103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Fig: personas,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scenarios,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user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stories lead to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features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might be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implemented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a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product.</a:t>
            </a:r>
            <a:endParaRPr sz="1200">
              <a:latin typeface="Times New Roman"/>
              <a:cs typeface="Times New Roman"/>
            </a:endParaRPr>
          </a:p>
          <a:p>
            <a:pPr marL="979805">
              <a:lnSpc>
                <a:spcPct val="100000"/>
              </a:lnSpc>
              <a:spcBef>
                <a:spcPts val="108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PERSONAS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4200"/>
              </a:lnSpc>
              <a:spcBef>
                <a:spcPts val="8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25" dirty="0">
                <a:latin typeface="Times New Roman"/>
                <a:cs typeface="Times New Roman"/>
              </a:rPr>
              <a:t>Personas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“imagined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users,”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portraits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you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think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might  adopt your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product.</a:t>
            </a:r>
            <a:endParaRPr sz="1200">
              <a:latin typeface="Times New Roman"/>
              <a:cs typeface="Times New Roman"/>
            </a:endParaRPr>
          </a:p>
          <a:p>
            <a:pPr marL="469900" marR="5715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Ex: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your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product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aimed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managing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appointments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fordentists,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you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might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create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dentist  persona,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receptionist </a:t>
            </a:r>
            <a:r>
              <a:rPr sz="1200" spc="-15" dirty="0">
                <a:latin typeface="Times New Roman"/>
                <a:cs typeface="Times New Roman"/>
              </a:rPr>
              <a:t>persona,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patient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persona.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25" dirty="0">
                <a:latin typeface="Times New Roman"/>
                <a:cs typeface="Times New Roman"/>
              </a:rPr>
              <a:t>Personas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types of </a:t>
            </a:r>
            <a:r>
              <a:rPr sz="1200" spc="-15" dirty="0">
                <a:latin typeface="Times New Roman"/>
                <a:cs typeface="Times New Roman"/>
              </a:rPr>
              <a:t>users </a:t>
            </a:r>
            <a:r>
              <a:rPr sz="1200" spc="-5" dirty="0">
                <a:latin typeface="Times New Roman"/>
                <a:cs typeface="Times New Roman"/>
              </a:rPr>
              <a:t>help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imagine what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15" dirty="0">
                <a:latin typeface="Times New Roman"/>
                <a:cs typeface="Times New Roman"/>
              </a:rPr>
              <a:t>users may </a:t>
            </a:r>
            <a:r>
              <a:rPr sz="1200" spc="-20" dirty="0">
                <a:latin typeface="Times New Roman"/>
                <a:cs typeface="Times New Roman"/>
              </a:rPr>
              <a:t>want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do with  </a:t>
            </a:r>
            <a:r>
              <a:rPr sz="1200" spc="-20" dirty="0">
                <a:latin typeface="Times New Roman"/>
                <a:cs typeface="Times New Roman"/>
              </a:rPr>
              <a:t>your </a:t>
            </a:r>
            <a:r>
              <a:rPr sz="1200" spc="-15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how they might </a:t>
            </a:r>
            <a:r>
              <a:rPr sz="1200" spc="-5" dirty="0">
                <a:latin typeface="Times New Roman"/>
                <a:cs typeface="Times New Roman"/>
              </a:rPr>
              <a:t>use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42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also help </a:t>
            </a:r>
            <a:r>
              <a:rPr sz="1200" spc="-25" dirty="0">
                <a:latin typeface="Times New Roman"/>
                <a:cs typeface="Times New Roman"/>
              </a:rPr>
              <a:t>you </a:t>
            </a:r>
            <a:r>
              <a:rPr sz="1200" spc="-15" dirty="0">
                <a:latin typeface="Times New Roman"/>
                <a:cs typeface="Times New Roman"/>
              </a:rPr>
              <a:t>envisage </a:t>
            </a:r>
            <a:r>
              <a:rPr sz="1200" spc="-5" dirty="0">
                <a:latin typeface="Times New Roman"/>
                <a:cs typeface="Times New Roman"/>
              </a:rPr>
              <a:t>difficulties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15" dirty="0">
                <a:latin typeface="Times New Roman"/>
                <a:cs typeface="Times New Roman"/>
              </a:rPr>
              <a:t>users </a:t>
            </a:r>
            <a:r>
              <a:rPr sz="1200" spc="-5" dirty="0">
                <a:latin typeface="Times New Roman"/>
                <a:cs typeface="Times New Roman"/>
              </a:rPr>
              <a:t>might </a:t>
            </a:r>
            <a:r>
              <a:rPr sz="1200" spc="-20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understanding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using  </a:t>
            </a:r>
            <a:r>
              <a:rPr sz="1200" spc="-15" dirty="0">
                <a:latin typeface="Times New Roman"/>
                <a:cs typeface="Times New Roman"/>
              </a:rPr>
              <a:t>product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features.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There is </a:t>
            </a:r>
            <a:r>
              <a:rPr sz="1200" dirty="0">
                <a:latin typeface="Times New Roman"/>
                <a:cs typeface="Times New Roman"/>
              </a:rPr>
              <a:t>no standard way to </a:t>
            </a:r>
            <a:r>
              <a:rPr sz="1200" spc="-5" dirty="0">
                <a:latin typeface="Times New Roman"/>
                <a:cs typeface="Times New Roman"/>
              </a:rPr>
              <a:t>represent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personas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spc="-20" dirty="0">
                <a:latin typeface="Times New Roman"/>
                <a:cs typeface="Times New Roman"/>
              </a:rPr>
              <a:t>Persona </a:t>
            </a:r>
            <a:r>
              <a:rPr sz="1200" dirty="0">
                <a:latin typeface="Times New Roman"/>
                <a:cs typeface="Times New Roman"/>
              </a:rPr>
              <a:t>should include 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following: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Description about </a:t>
            </a:r>
            <a:r>
              <a:rPr sz="1200" dirty="0">
                <a:latin typeface="Times New Roman"/>
                <a:cs typeface="Times New Roman"/>
              </a:rPr>
              <a:t>the users’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backgrounds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Description about </a:t>
            </a:r>
            <a:r>
              <a:rPr sz="1200" spc="-10" dirty="0">
                <a:latin typeface="Times New Roman"/>
                <a:cs typeface="Times New Roman"/>
              </a:rPr>
              <a:t>why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users </a:t>
            </a:r>
            <a:r>
              <a:rPr sz="1200" spc="-5" dirty="0">
                <a:latin typeface="Times New Roman"/>
                <a:cs typeface="Times New Roman"/>
              </a:rPr>
              <a:t>might </a:t>
            </a:r>
            <a:r>
              <a:rPr sz="1200" spc="-15" dirty="0">
                <a:latin typeface="Times New Roman"/>
                <a:cs typeface="Times New Roman"/>
              </a:rPr>
              <a:t>want </a:t>
            </a:r>
            <a:r>
              <a:rPr sz="1200" spc="-5" dirty="0">
                <a:latin typeface="Times New Roman"/>
                <a:cs typeface="Times New Roman"/>
              </a:rPr>
              <a:t>to use your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product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Description about their education and technical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skills.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25" dirty="0">
                <a:latin typeface="Times New Roman"/>
                <a:cs typeface="Times New Roman"/>
              </a:rPr>
              <a:t>Personas </a:t>
            </a:r>
            <a:r>
              <a:rPr sz="1200" dirty="0">
                <a:latin typeface="Times New Roman"/>
                <a:cs typeface="Times New Roman"/>
              </a:rPr>
              <a:t>should be relatively short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easy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read.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25" dirty="0">
                <a:latin typeface="Times New Roman"/>
                <a:cs typeface="Times New Roman"/>
              </a:rPr>
              <a:t>Personas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a tool that </a:t>
            </a:r>
            <a:r>
              <a:rPr sz="1200" spc="-5" dirty="0">
                <a:latin typeface="Times New Roman"/>
                <a:cs typeface="Times New Roman"/>
              </a:rPr>
              <a:t>allows team members to </a:t>
            </a:r>
            <a:r>
              <a:rPr sz="1200" spc="-25" dirty="0">
                <a:latin typeface="Times New Roman"/>
                <a:cs typeface="Times New Roman"/>
              </a:rPr>
              <a:t>“step </a:t>
            </a:r>
            <a:r>
              <a:rPr sz="1200" spc="-15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users’ </a:t>
            </a:r>
            <a:r>
              <a:rPr sz="1200" spc="-35" dirty="0">
                <a:latin typeface="Times New Roman"/>
                <a:cs typeface="Times New Roman"/>
              </a:rPr>
              <a:t>shoes.” </a:t>
            </a:r>
            <a:r>
              <a:rPr sz="1200" spc="-5" dirty="0">
                <a:latin typeface="Times New Roman"/>
                <a:cs typeface="Times New Roman"/>
              </a:rPr>
              <a:t>Instead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thinking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what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would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particular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situation,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imagine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persona  </a:t>
            </a:r>
            <a:r>
              <a:rPr sz="1200" dirty="0">
                <a:latin typeface="Times New Roman"/>
                <a:cs typeface="Times New Roman"/>
              </a:rPr>
              <a:t>would </a:t>
            </a:r>
            <a:r>
              <a:rPr sz="1200" spc="-15" dirty="0">
                <a:latin typeface="Times New Roman"/>
                <a:cs typeface="Times New Roman"/>
              </a:rPr>
              <a:t>behave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react.</a:t>
            </a:r>
            <a:endParaRPr sz="120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03299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can help </a:t>
            </a:r>
            <a:r>
              <a:rPr sz="1200" spc="-2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check </a:t>
            </a:r>
            <a:r>
              <a:rPr sz="1200" spc="-20" dirty="0">
                <a:latin typeface="Times New Roman"/>
                <a:cs typeface="Times New Roman"/>
              </a:rPr>
              <a:t>your </a:t>
            </a:r>
            <a:r>
              <a:rPr sz="1200" spc="-5" dirty="0">
                <a:latin typeface="Times New Roman"/>
                <a:cs typeface="Times New Roman"/>
              </a:rPr>
              <a:t>ideas to ensure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25" dirty="0">
                <a:latin typeface="Times New Roman"/>
                <a:cs typeface="Times New Roman"/>
              </a:rPr>
              <a:t>you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not including product </a:t>
            </a:r>
            <a:r>
              <a:rPr sz="1200" spc="-5" dirty="0">
                <a:latin typeface="Times New Roman"/>
                <a:cs typeface="Times New Roman"/>
              </a:rPr>
              <a:t>features 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aren’t </a:t>
            </a:r>
            <a:r>
              <a:rPr sz="1200" dirty="0">
                <a:latin typeface="Times New Roman"/>
                <a:cs typeface="Times New Roman"/>
              </a:rPr>
              <a:t>really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needed.</a:t>
            </a:r>
            <a:endParaRPr sz="1200">
              <a:latin typeface="Times New Roman"/>
              <a:cs typeface="Times New Roman"/>
            </a:endParaRPr>
          </a:p>
          <a:p>
            <a:pPr marL="469900" marR="8890" indent="-228600" algn="just">
              <a:lnSpc>
                <a:spcPct val="103299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They help </a:t>
            </a:r>
            <a:r>
              <a:rPr sz="1200" spc="-2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25" dirty="0">
                <a:latin typeface="Times New Roman"/>
                <a:cs typeface="Times New Roman"/>
              </a:rPr>
              <a:t>avoid </a:t>
            </a:r>
            <a:r>
              <a:rPr sz="1200" dirty="0">
                <a:latin typeface="Times New Roman"/>
                <a:cs typeface="Times New Roman"/>
              </a:rPr>
              <a:t>making </a:t>
            </a:r>
            <a:r>
              <a:rPr sz="1200" spc="-20" dirty="0">
                <a:latin typeface="Times New Roman"/>
                <a:cs typeface="Times New Roman"/>
              </a:rPr>
              <a:t>unwarranted </a:t>
            </a:r>
            <a:r>
              <a:rPr sz="1200" spc="-5" dirty="0">
                <a:latin typeface="Times New Roman"/>
                <a:cs typeface="Times New Roman"/>
              </a:rPr>
              <a:t>assumptions, based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20" dirty="0">
                <a:latin typeface="Times New Roman"/>
                <a:cs typeface="Times New Roman"/>
              </a:rPr>
              <a:t>your </a:t>
            </a:r>
            <a:r>
              <a:rPr sz="1200" dirty="0">
                <a:latin typeface="Times New Roman"/>
                <a:cs typeface="Times New Roman"/>
              </a:rPr>
              <a:t>own </a:t>
            </a:r>
            <a:r>
              <a:rPr sz="1200" spc="-5" dirty="0">
                <a:latin typeface="Times New Roman"/>
                <a:cs typeface="Times New Roman"/>
              </a:rPr>
              <a:t>knowledge,  and designing an </a:t>
            </a:r>
            <a:r>
              <a:rPr sz="1200" spc="-20" dirty="0">
                <a:latin typeface="Times New Roman"/>
                <a:cs typeface="Times New Roman"/>
              </a:rPr>
              <a:t>overcomplicated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20" dirty="0">
                <a:latin typeface="Times New Roman"/>
                <a:cs typeface="Times New Roman"/>
              </a:rPr>
              <a:t>irrelevant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product.</a:t>
            </a:r>
            <a:endParaRPr sz="1200">
              <a:latin typeface="Times New Roman"/>
              <a:cs typeface="Times New Roman"/>
            </a:endParaRPr>
          </a:p>
          <a:p>
            <a:pPr marL="469900" marR="1016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Personas, scenarios and user stories lead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features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might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implemented </a:t>
            </a:r>
            <a:r>
              <a:rPr sz="1200" dirty="0">
                <a:latin typeface="Times New Roman"/>
                <a:cs typeface="Times New Roman"/>
              </a:rPr>
              <a:t>in a 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" y="2763011"/>
            <a:ext cx="4501896" cy="163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15</a:t>
            </a:fld>
            <a:endParaRPr spc="-20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9881" y="665882"/>
            <a:ext cx="351336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0" dirty="0"/>
              <a:t>User</a:t>
            </a:r>
            <a:r>
              <a:rPr spc="-265" dirty="0"/>
              <a:t> </a:t>
            </a:r>
            <a:r>
              <a:rPr spc="875" dirty="0"/>
              <a:t>stories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931" y="2862619"/>
            <a:ext cx="6590752" cy="6296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1015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These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finer-grain </a:t>
            </a:r>
            <a:r>
              <a:rPr sz="2800" spc="-20" dirty="0">
                <a:latin typeface="Carlito"/>
                <a:cs typeface="Carlito"/>
              </a:rPr>
              <a:t>narratives </a:t>
            </a:r>
            <a:r>
              <a:rPr sz="2800" spc="-10" dirty="0">
                <a:latin typeface="Carlito"/>
                <a:cs typeface="Carlito"/>
              </a:rPr>
              <a:t>that set out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5" dirty="0">
                <a:latin typeface="Carlito"/>
                <a:cs typeface="Carlito"/>
              </a:rPr>
              <a:t>more detailed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structured </a:t>
            </a:r>
            <a:r>
              <a:rPr sz="2800" spc="-30" dirty="0">
                <a:latin typeface="Carlito"/>
                <a:cs typeface="Carlito"/>
              </a:rPr>
              <a:t>way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single </a:t>
            </a:r>
            <a:r>
              <a:rPr sz="2800" spc="-5" dirty="0">
                <a:latin typeface="Carlito"/>
                <a:cs typeface="Carlito"/>
              </a:rPr>
              <a:t>thing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15" dirty="0">
                <a:latin typeface="Carlito"/>
                <a:cs typeface="Carlito"/>
              </a:rPr>
              <a:t>wants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software  </a:t>
            </a:r>
            <a:r>
              <a:rPr sz="2800" spc="-25" dirty="0"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11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User </a:t>
            </a:r>
            <a:r>
              <a:rPr sz="2800" spc="-15" dirty="0">
                <a:latin typeface="Carlito"/>
                <a:cs typeface="Carlito"/>
              </a:rPr>
              <a:t>stories are </a:t>
            </a:r>
            <a:r>
              <a:rPr sz="2800" spc="-5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intended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planning but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helping </a:t>
            </a:r>
            <a:r>
              <a:rPr sz="2800" spc="-5" dirty="0">
                <a:latin typeface="Carlito"/>
                <a:cs typeface="Carlito"/>
              </a:rPr>
              <a:t>with </a:t>
            </a:r>
            <a:r>
              <a:rPr sz="2800" spc="-25" dirty="0">
                <a:latin typeface="Carlito"/>
                <a:cs typeface="Carlito"/>
              </a:rPr>
              <a:t>feature  </a:t>
            </a:r>
            <a:r>
              <a:rPr sz="2800" spc="-10" dirty="0">
                <a:latin typeface="Carlito"/>
                <a:cs typeface="Carlito"/>
              </a:rPr>
              <a:t>identification.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Aim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develop </a:t>
            </a:r>
            <a:r>
              <a:rPr sz="2800" spc="-20" dirty="0">
                <a:latin typeface="Carlito"/>
                <a:cs typeface="Carlito"/>
              </a:rPr>
              <a:t>stories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are helpful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of 2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ways:</a:t>
            </a:r>
            <a:endParaRPr sz="28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30" dirty="0">
                <a:latin typeface="Carlito"/>
                <a:cs typeface="Carlito"/>
              </a:rPr>
              <a:t>way </a:t>
            </a:r>
            <a:r>
              <a:rPr sz="2400" spc="-5" dirty="0">
                <a:latin typeface="Carlito"/>
                <a:cs typeface="Carlito"/>
              </a:rPr>
              <a:t>of extending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adding </a:t>
            </a:r>
            <a:r>
              <a:rPr sz="2400" spc="-10" dirty="0">
                <a:latin typeface="Carlito"/>
                <a:cs typeface="Carlito"/>
              </a:rPr>
              <a:t>detail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scenario;</a:t>
            </a:r>
            <a:endParaRPr sz="2400">
              <a:latin typeface="Carlito"/>
              <a:cs typeface="Carlito"/>
            </a:endParaRPr>
          </a:p>
          <a:p>
            <a:pPr marL="698500" lvl="1" indent="-22923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part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description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spc="-20" dirty="0">
                <a:latin typeface="Carlito"/>
                <a:cs typeface="Carlito"/>
              </a:rPr>
              <a:t>feature </a:t>
            </a:r>
            <a:r>
              <a:rPr sz="2400" spc="-10" dirty="0">
                <a:latin typeface="Carlito"/>
                <a:cs typeface="Carlito"/>
              </a:rPr>
              <a:t>that you </a:t>
            </a:r>
            <a:r>
              <a:rPr sz="2400" spc="-20" dirty="0">
                <a:latin typeface="Carlito"/>
                <a:cs typeface="Carlito"/>
              </a:rPr>
              <a:t>have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identified.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500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03" y="599185"/>
            <a:ext cx="7220560" cy="9301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7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8" y="1173803"/>
            <a:ext cx="6590348" cy="77219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define user </a:t>
            </a:r>
            <a:r>
              <a:rPr sz="2800" spc="-15" dirty="0">
                <a:latin typeface="Carlito"/>
                <a:cs typeface="Carlito"/>
              </a:rPr>
              <a:t>stories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scenario,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5" dirty="0">
                <a:latin typeface="Carlito"/>
                <a:cs typeface="Carlito"/>
              </a:rPr>
              <a:t>provide</a:t>
            </a:r>
            <a:r>
              <a:rPr sz="2800" spc="30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more</a:t>
            </a:r>
            <a:endParaRPr sz="28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latin typeface="Carlito"/>
                <a:cs typeface="Carlito"/>
              </a:rPr>
              <a:t>information to developers to </a:t>
            </a:r>
            <a:r>
              <a:rPr sz="2800" spc="-10" dirty="0">
                <a:latin typeface="Carlito"/>
                <a:cs typeface="Carlito"/>
              </a:rPr>
              <a:t>help </a:t>
            </a:r>
            <a:r>
              <a:rPr sz="2800" spc="-5" dirty="0">
                <a:latin typeface="Carlito"/>
                <a:cs typeface="Carlito"/>
              </a:rPr>
              <a:t>them </a:t>
            </a:r>
            <a:r>
              <a:rPr sz="2800" spc="-10" dirty="0">
                <a:latin typeface="Carlito"/>
                <a:cs typeface="Carlito"/>
              </a:rPr>
              <a:t>design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product’s</a:t>
            </a:r>
            <a:r>
              <a:rPr sz="2800" spc="3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features.</a:t>
            </a:r>
            <a:endParaRPr sz="2800">
              <a:latin typeface="Carlito"/>
              <a:cs typeface="Carlito"/>
            </a:endParaRPr>
          </a:p>
          <a:p>
            <a:pPr marL="241300" marR="295275" indent="-2286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If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writing </a:t>
            </a:r>
            <a:r>
              <a:rPr sz="2800" spc="-15" dirty="0">
                <a:latin typeface="Carlito"/>
                <a:cs typeface="Carlito"/>
              </a:rPr>
              <a:t>stories to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part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product </a:t>
            </a:r>
            <a:r>
              <a:rPr sz="2800" dirty="0">
                <a:latin typeface="Carlito"/>
                <a:cs typeface="Carlito"/>
              </a:rPr>
              <a:t>backlog,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should  </a:t>
            </a:r>
            <a:r>
              <a:rPr sz="2800" spc="-20" dirty="0">
                <a:latin typeface="Carlito"/>
                <a:cs typeface="Carlito"/>
              </a:rPr>
              <a:t>avoid </a:t>
            </a:r>
            <a:r>
              <a:rPr sz="2800" spc="-15" dirty="0">
                <a:latin typeface="Carlito"/>
                <a:cs typeface="Carlito"/>
              </a:rPr>
              <a:t>negative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stories.</a:t>
            </a:r>
            <a:endParaRPr sz="2800">
              <a:latin typeface="Carlito"/>
              <a:cs typeface="Carlito"/>
            </a:endParaRPr>
          </a:p>
          <a:p>
            <a:pPr marL="241300" marR="84074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Scenarios and </a:t>
            </a:r>
            <a:r>
              <a:rPr sz="2800" spc="-15" dirty="0">
                <a:latin typeface="Carlito"/>
                <a:cs typeface="Carlito"/>
              </a:rPr>
              <a:t>stories are </a:t>
            </a:r>
            <a:r>
              <a:rPr sz="2800" spc="-10" dirty="0">
                <a:latin typeface="Carlito"/>
                <a:cs typeface="Carlito"/>
              </a:rPr>
              <a:t>helpful </a:t>
            </a:r>
            <a:r>
              <a:rPr sz="2800" spc="-5" dirty="0">
                <a:latin typeface="Carlito"/>
                <a:cs typeface="Carlito"/>
              </a:rPr>
              <a:t>in both choosing and </a:t>
            </a:r>
            <a:r>
              <a:rPr sz="2800" spc="-10" dirty="0">
                <a:latin typeface="Carlito"/>
                <a:cs typeface="Carlito"/>
              </a:rPr>
              <a:t>designing  </a:t>
            </a:r>
            <a:r>
              <a:rPr sz="2800" spc="-30" dirty="0">
                <a:latin typeface="Carlito"/>
                <a:cs typeface="Carlito"/>
              </a:rPr>
              <a:t>system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features.</a:t>
            </a:r>
            <a:endParaRPr sz="2800">
              <a:latin typeface="Carlito"/>
              <a:cs typeface="Carlito"/>
            </a:endParaRPr>
          </a:p>
          <a:p>
            <a:pPr marL="241300" marR="71755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Scenarios and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15" dirty="0">
                <a:latin typeface="Carlito"/>
                <a:cs typeface="Carlito"/>
              </a:rPr>
              <a:t>stories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0" dirty="0">
                <a:latin typeface="Carlito"/>
                <a:cs typeface="Carlito"/>
              </a:rPr>
              <a:t>thought </a:t>
            </a:r>
            <a:r>
              <a:rPr sz="2800" spc="-5" dirty="0">
                <a:latin typeface="Carlito"/>
                <a:cs typeface="Carlito"/>
              </a:rPr>
              <a:t>of as </a:t>
            </a:r>
            <a:r>
              <a:rPr sz="2800" spc="-10" dirty="0">
                <a:latin typeface="Carlito"/>
                <a:cs typeface="Carlito"/>
              </a:rPr>
              <a:t>“tools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5" dirty="0">
                <a:latin typeface="Carlito"/>
                <a:cs typeface="Carlito"/>
              </a:rPr>
              <a:t>thinking”  </a:t>
            </a:r>
            <a:r>
              <a:rPr sz="2800" spc="-5" dirty="0">
                <a:latin typeface="Carlito"/>
                <a:cs typeface="Carlito"/>
              </a:rPr>
              <a:t>about a </a:t>
            </a:r>
            <a:r>
              <a:rPr sz="2800" spc="-25" dirty="0">
                <a:latin typeface="Carlito"/>
                <a:cs typeface="Carlito"/>
              </a:rPr>
              <a:t>system </a:t>
            </a:r>
            <a:r>
              <a:rPr sz="2800" spc="-15" dirty="0">
                <a:latin typeface="Carlito"/>
                <a:cs typeface="Carlito"/>
              </a:rPr>
              <a:t>rather </a:t>
            </a:r>
            <a:r>
              <a:rPr sz="2800" spc="-5" dirty="0">
                <a:latin typeface="Carlito"/>
                <a:cs typeface="Carlito"/>
              </a:rPr>
              <a:t>than a </a:t>
            </a:r>
            <a:r>
              <a:rPr sz="2800" spc="-25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specification. </a:t>
            </a:r>
            <a:r>
              <a:rPr sz="2800" spc="-5" dirty="0">
                <a:latin typeface="Carlito"/>
                <a:cs typeface="Carlito"/>
              </a:rPr>
              <a:t>They don’t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5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complete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consistent,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there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no rules about </a:t>
            </a:r>
            <a:r>
              <a:rPr sz="2800" spc="-10" dirty="0">
                <a:latin typeface="Carlito"/>
                <a:cs typeface="Carlito"/>
              </a:rPr>
              <a:t>how </a:t>
            </a:r>
            <a:r>
              <a:rPr sz="2800" spc="-15" dirty="0">
                <a:latin typeface="Carlito"/>
                <a:cs typeface="Carlito"/>
              </a:rPr>
              <a:t>many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each </a:t>
            </a:r>
            <a:r>
              <a:rPr sz="2800" spc="-20" dirty="0">
                <a:latin typeface="Carlito"/>
                <a:cs typeface="Carlito"/>
              </a:rPr>
              <a:t>you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need.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488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60" y="427990"/>
            <a:ext cx="68122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65" dirty="0"/>
              <a:t>Feature</a:t>
            </a:r>
            <a:r>
              <a:rPr spc="-235" dirty="0"/>
              <a:t> </a:t>
            </a:r>
            <a:r>
              <a:rPr spc="825" dirty="0"/>
              <a:t>identification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55" y="1783292"/>
            <a:ext cx="6821544" cy="67691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7366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A </a:t>
            </a:r>
            <a:r>
              <a:rPr sz="2600" spc="-20" dirty="0">
                <a:latin typeface="Carlito"/>
                <a:cs typeface="Carlito"/>
              </a:rPr>
              <a:t>feature </a:t>
            </a:r>
            <a:r>
              <a:rPr sz="2600" dirty="0">
                <a:latin typeface="Carlito"/>
                <a:cs typeface="Carlito"/>
              </a:rPr>
              <a:t>is a </a:t>
            </a:r>
            <a:r>
              <a:rPr sz="2600" spc="-25" dirty="0">
                <a:latin typeface="Carlito"/>
                <a:cs typeface="Carlito"/>
              </a:rPr>
              <a:t>way </a:t>
            </a:r>
            <a:r>
              <a:rPr sz="2600" spc="-5" dirty="0">
                <a:latin typeface="Carlito"/>
                <a:cs typeface="Carlito"/>
              </a:rPr>
              <a:t>of allowing </a:t>
            </a:r>
            <a:r>
              <a:rPr sz="2600" spc="-15" dirty="0">
                <a:latin typeface="Carlito"/>
                <a:cs typeface="Carlito"/>
              </a:rPr>
              <a:t>users to </a:t>
            </a:r>
            <a:r>
              <a:rPr sz="2600" dirty="0">
                <a:latin typeface="Carlito"/>
                <a:cs typeface="Carlito"/>
              </a:rPr>
              <a:t>access and </a:t>
            </a:r>
            <a:r>
              <a:rPr sz="2600" spc="-5" dirty="0">
                <a:latin typeface="Carlito"/>
                <a:cs typeface="Carlito"/>
              </a:rPr>
              <a:t>use </a:t>
            </a:r>
            <a:r>
              <a:rPr sz="2600" spc="-15" dirty="0">
                <a:latin typeface="Carlito"/>
                <a:cs typeface="Carlito"/>
              </a:rPr>
              <a:t>your product’s  </a:t>
            </a:r>
            <a:r>
              <a:rPr sz="2600" spc="-5" dirty="0">
                <a:latin typeface="Carlito"/>
                <a:cs typeface="Carlito"/>
              </a:rPr>
              <a:t>functionality </a:t>
            </a:r>
            <a:r>
              <a:rPr sz="2600" dirty="0">
                <a:latin typeface="Carlito"/>
                <a:cs typeface="Carlito"/>
              </a:rPr>
              <a:t>so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20" dirty="0">
                <a:latin typeface="Carlito"/>
                <a:cs typeface="Carlito"/>
              </a:rPr>
              <a:t>feature </a:t>
            </a:r>
            <a:r>
              <a:rPr sz="2600" spc="-5" dirty="0">
                <a:latin typeface="Carlito"/>
                <a:cs typeface="Carlito"/>
              </a:rPr>
              <a:t>list </a:t>
            </a:r>
            <a:r>
              <a:rPr sz="2600" spc="-10" dirty="0">
                <a:latin typeface="Carlito"/>
                <a:cs typeface="Carlito"/>
              </a:rPr>
              <a:t>defines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5" dirty="0">
                <a:latin typeface="Carlito"/>
                <a:cs typeface="Carlito"/>
              </a:rPr>
              <a:t>overall </a:t>
            </a:r>
            <a:r>
              <a:rPr sz="2600" spc="-5" dirty="0">
                <a:latin typeface="Carlito"/>
                <a:cs typeface="Carlito"/>
              </a:rPr>
              <a:t>functionality </a:t>
            </a:r>
            <a:r>
              <a:rPr sz="2600" dirty="0">
                <a:latin typeface="Carlito"/>
                <a:cs typeface="Carlito"/>
              </a:rPr>
              <a:t>of the  </a:t>
            </a:r>
            <a:r>
              <a:rPr sz="2600" spc="-20" dirty="0">
                <a:latin typeface="Carlito"/>
                <a:cs typeface="Carlito"/>
              </a:rPr>
              <a:t>system.</a:t>
            </a:r>
            <a:endParaRPr sz="26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Identify the </a:t>
            </a:r>
            <a:r>
              <a:rPr sz="2600" spc="-10" dirty="0">
                <a:latin typeface="Carlito"/>
                <a:cs typeface="Carlito"/>
              </a:rPr>
              <a:t>product </a:t>
            </a:r>
            <a:r>
              <a:rPr sz="2600" spc="-15" dirty="0">
                <a:latin typeface="Carlito"/>
                <a:cs typeface="Carlito"/>
              </a:rPr>
              <a:t>features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independent, </a:t>
            </a:r>
            <a:r>
              <a:rPr sz="2600" spc="-15" dirty="0">
                <a:latin typeface="Carlito"/>
                <a:cs typeface="Carlito"/>
              </a:rPr>
              <a:t>coherent </a:t>
            </a:r>
            <a:r>
              <a:rPr sz="2600" dirty="0">
                <a:latin typeface="Carlito"/>
                <a:cs typeface="Carlito"/>
              </a:rPr>
              <a:t>and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relevant:</a:t>
            </a:r>
            <a:endParaRPr sz="2600">
              <a:latin typeface="Carlito"/>
              <a:cs typeface="Carlito"/>
            </a:endParaRPr>
          </a:p>
          <a:p>
            <a:pPr marL="984885" marR="66040" lvl="1" indent="-51562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200" b="1" spc="-10" dirty="0">
                <a:latin typeface="Carlito"/>
                <a:cs typeface="Carlito"/>
              </a:rPr>
              <a:t>Independence </a:t>
            </a:r>
            <a:r>
              <a:rPr sz="2200" spc="3695" dirty="0">
                <a:latin typeface="Wingdings"/>
                <a:cs typeface="Wingdings"/>
              </a:rPr>
              <a:t>→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20" dirty="0">
                <a:latin typeface="Carlito"/>
                <a:cs typeface="Carlito"/>
              </a:rPr>
              <a:t>feature </a:t>
            </a:r>
            <a:r>
              <a:rPr sz="2200" spc="-5" dirty="0">
                <a:latin typeface="Carlito"/>
                <a:cs typeface="Carlito"/>
              </a:rPr>
              <a:t>should not depend on </a:t>
            </a:r>
            <a:r>
              <a:rPr sz="2200" spc="-10" dirty="0">
                <a:latin typeface="Carlito"/>
                <a:cs typeface="Carlito"/>
              </a:rPr>
              <a:t>how </a:t>
            </a:r>
            <a:r>
              <a:rPr sz="2200" spc="-5" dirty="0">
                <a:latin typeface="Carlito"/>
                <a:cs typeface="Carlito"/>
              </a:rPr>
              <a:t>other </a:t>
            </a:r>
            <a:r>
              <a:rPr sz="2200" spc="-20" dirty="0">
                <a:latin typeface="Carlito"/>
                <a:cs typeface="Carlito"/>
              </a:rPr>
              <a:t>system </a:t>
            </a:r>
            <a:r>
              <a:rPr sz="2200" spc="-50" dirty="0">
                <a:latin typeface="Carlito"/>
                <a:cs typeface="Carlito"/>
              </a:rPr>
              <a:t>features  </a:t>
            </a:r>
            <a:r>
              <a:rPr sz="2200" spc="-10" dirty="0">
                <a:latin typeface="Carlito"/>
                <a:cs typeface="Carlito"/>
              </a:rPr>
              <a:t>are implemented </a:t>
            </a:r>
            <a:r>
              <a:rPr sz="2200" spc="-5" dirty="0">
                <a:latin typeface="Carlito"/>
                <a:cs typeface="Carlito"/>
              </a:rPr>
              <a:t>and should </a:t>
            </a:r>
            <a:r>
              <a:rPr sz="2200" spc="-10" dirty="0">
                <a:latin typeface="Carlito"/>
                <a:cs typeface="Carlito"/>
              </a:rPr>
              <a:t>not </a:t>
            </a:r>
            <a:r>
              <a:rPr sz="2200" spc="-5" dirty="0">
                <a:latin typeface="Carlito"/>
                <a:cs typeface="Carlito"/>
              </a:rPr>
              <a:t>be </a:t>
            </a:r>
            <a:r>
              <a:rPr sz="2200" spc="-20" dirty="0">
                <a:latin typeface="Carlito"/>
                <a:cs typeface="Carlito"/>
              </a:rPr>
              <a:t>affected </a:t>
            </a:r>
            <a:r>
              <a:rPr sz="2200" spc="-10" dirty="0">
                <a:latin typeface="Carlito"/>
                <a:cs typeface="Carlito"/>
              </a:rPr>
              <a:t>by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order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activation </a:t>
            </a:r>
            <a:r>
              <a:rPr sz="2200" spc="-5" dirty="0">
                <a:latin typeface="Carlito"/>
                <a:cs typeface="Carlito"/>
              </a:rPr>
              <a:t>of other  </a:t>
            </a:r>
            <a:r>
              <a:rPr sz="2200" spc="-15" dirty="0">
                <a:latin typeface="Carlito"/>
                <a:cs typeface="Carlito"/>
              </a:rPr>
              <a:t>features.</a:t>
            </a:r>
            <a:endParaRPr sz="2200">
              <a:latin typeface="Carlito"/>
              <a:cs typeface="Carlito"/>
            </a:endParaRPr>
          </a:p>
          <a:p>
            <a:pPr marL="984885" lvl="1" indent="-515620">
              <a:lnSpc>
                <a:spcPts val="2630"/>
              </a:lnSpc>
              <a:spcBef>
                <a:spcPts val="50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200" b="1" spc="-10" dirty="0">
                <a:latin typeface="Carlito"/>
                <a:cs typeface="Carlito"/>
              </a:rPr>
              <a:t>Coherence </a:t>
            </a:r>
            <a:r>
              <a:rPr sz="2200" b="1" spc="-20" dirty="0">
                <a:latin typeface="Carlito"/>
                <a:cs typeface="Carlito"/>
              </a:rPr>
              <a:t>Features </a:t>
            </a:r>
            <a:r>
              <a:rPr sz="2200" spc="3685" dirty="0">
                <a:latin typeface="Wingdings"/>
                <a:cs typeface="Wingdings"/>
              </a:rPr>
              <a:t>→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rlito"/>
                <a:cs typeface="Carlito"/>
              </a:rPr>
              <a:t>should be </a:t>
            </a:r>
            <a:r>
              <a:rPr sz="2200" spc="-15" dirty="0">
                <a:latin typeface="Carlito"/>
                <a:cs typeface="Carlito"/>
              </a:rPr>
              <a:t>linked to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single </a:t>
            </a:r>
            <a:r>
              <a:rPr sz="2200" spc="-15" dirty="0">
                <a:latin typeface="Carlito"/>
                <a:cs typeface="Carlito"/>
              </a:rPr>
              <a:t>item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5" dirty="0">
                <a:latin typeface="Carlito"/>
                <a:cs typeface="Carlito"/>
              </a:rPr>
              <a:t>functionality. </a:t>
            </a:r>
            <a:r>
              <a:rPr sz="2200" spc="-10" dirty="0">
                <a:latin typeface="Carlito"/>
                <a:cs typeface="Carlito"/>
              </a:rPr>
              <a:t>They</a:t>
            </a:r>
            <a:endParaRPr sz="2200">
              <a:latin typeface="Carlito"/>
              <a:cs typeface="Carlito"/>
            </a:endParaRPr>
          </a:p>
          <a:p>
            <a:pPr marL="984885">
              <a:lnSpc>
                <a:spcPts val="2630"/>
              </a:lnSpc>
            </a:pPr>
            <a:r>
              <a:rPr sz="2200" spc="-5" dirty="0">
                <a:latin typeface="Carlito"/>
                <a:cs typeface="Carlito"/>
              </a:rPr>
              <a:t>should not </a:t>
            </a:r>
            <a:r>
              <a:rPr sz="2200" spc="-10" dirty="0">
                <a:latin typeface="Carlito"/>
                <a:cs typeface="Carlito"/>
              </a:rPr>
              <a:t>do more </a:t>
            </a:r>
            <a:r>
              <a:rPr sz="2200" spc="-5" dirty="0">
                <a:latin typeface="Carlito"/>
                <a:cs typeface="Carlito"/>
              </a:rPr>
              <a:t>than one thing, and </a:t>
            </a:r>
            <a:r>
              <a:rPr sz="2200" spc="-15" dirty="0">
                <a:latin typeface="Carlito"/>
                <a:cs typeface="Carlito"/>
              </a:rPr>
              <a:t>they </a:t>
            </a:r>
            <a:r>
              <a:rPr sz="2200" spc="-5" dirty="0">
                <a:latin typeface="Carlito"/>
                <a:cs typeface="Carlito"/>
              </a:rPr>
              <a:t>should </a:t>
            </a:r>
            <a:r>
              <a:rPr sz="2200" spc="-15" dirty="0">
                <a:latin typeface="Carlito"/>
                <a:cs typeface="Carlito"/>
              </a:rPr>
              <a:t>never </a:t>
            </a:r>
            <a:r>
              <a:rPr sz="2200" spc="-20" dirty="0">
                <a:latin typeface="Carlito"/>
                <a:cs typeface="Carlito"/>
              </a:rPr>
              <a:t>have </a:t>
            </a:r>
            <a:r>
              <a:rPr sz="2200" spc="-5" dirty="0">
                <a:latin typeface="Carlito"/>
                <a:cs typeface="Carlito"/>
              </a:rPr>
              <a:t>side</a:t>
            </a:r>
            <a:r>
              <a:rPr sz="2200" spc="100" dirty="0">
                <a:latin typeface="Carlito"/>
                <a:cs typeface="Carlito"/>
              </a:rPr>
              <a:t> </a:t>
            </a:r>
            <a:r>
              <a:rPr sz="2200" spc="-20" dirty="0">
                <a:latin typeface="Carlito"/>
                <a:cs typeface="Carlito"/>
              </a:rPr>
              <a:t>effects.</a:t>
            </a:r>
            <a:endParaRPr sz="2200">
              <a:latin typeface="Carlito"/>
              <a:cs typeface="Carlito"/>
            </a:endParaRPr>
          </a:p>
          <a:p>
            <a:pPr marL="984885" marR="434975" lvl="1" indent="-515620">
              <a:lnSpc>
                <a:spcPts val="2630"/>
              </a:lnSpc>
              <a:spcBef>
                <a:spcPts val="615"/>
              </a:spcBef>
              <a:buAutoNum type="arabicPeriod" startAt="3"/>
              <a:tabLst>
                <a:tab pos="984885" algn="l"/>
                <a:tab pos="985519" algn="l"/>
              </a:tabLst>
            </a:pPr>
            <a:r>
              <a:rPr sz="2200" b="1" spc="-15" dirty="0">
                <a:latin typeface="Carlito"/>
                <a:cs typeface="Carlito"/>
              </a:rPr>
              <a:t>Relevance </a:t>
            </a:r>
            <a:r>
              <a:rPr sz="2200" b="1" spc="-20" dirty="0">
                <a:latin typeface="Carlito"/>
                <a:cs typeface="Carlito"/>
              </a:rPr>
              <a:t>System features </a:t>
            </a:r>
            <a:r>
              <a:rPr sz="2200" spc="3685" dirty="0">
                <a:latin typeface="Wingdings"/>
                <a:cs typeface="Wingdings"/>
              </a:rPr>
              <a:t>→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rlito"/>
                <a:cs typeface="Carlito"/>
              </a:rPr>
              <a:t>should </a:t>
            </a:r>
            <a:r>
              <a:rPr sz="2200" spc="-15" dirty="0">
                <a:latin typeface="Carlito"/>
                <a:cs typeface="Carlito"/>
              </a:rPr>
              <a:t>reflect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25" dirty="0">
                <a:latin typeface="Carlito"/>
                <a:cs typeface="Carlito"/>
              </a:rPr>
              <a:t>way </a:t>
            </a:r>
            <a:r>
              <a:rPr sz="2200" spc="-15" dirty="0">
                <a:latin typeface="Carlito"/>
                <a:cs typeface="Carlito"/>
              </a:rPr>
              <a:t>users </a:t>
            </a:r>
            <a:r>
              <a:rPr sz="2200" spc="-5" dirty="0">
                <a:latin typeface="Carlito"/>
                <a:cs typeface="Carlito"/>
              </a:rPr>
              <a:t>normally </a:t>
            </a:r>
            <a:r>
              <a:rPr sz="2200" spc="-30" dirty="0">
                <a:latin typeface="Carlito"/>
                <a:cs typeface="Carlito"/>
              </a:rPr>
              <a:t>carry  </a:t>
            </a:r>
            <a:r>
              <a:rPr sz="2200" spc="-10" dirty="0">
                <a:latin typeface="Carlito"/>
                <a:cs typeface="Carlito"/>
              </a:rPr>
              <a:t>out </a:t>
            </a:r>
            <a:r>
              <a:rPr sz="2200" spc="-5" dirty="0">
                <a:latin typeface="Carlito"/>
                <a:cs typeface="Carlito"/>
              </a:rPr>
              <a:t>some </a:t>
            </a:r>
            <a:r>
              <a:rPr sz="2200" spc="-10" dirty="0">
                <a:latin typeface="Carlito"/>
                <a:cs typeface="Carlito"/>
              </a:rPr>
              <a:t>task. They </a:t>
            </a:r>
            <a:r>
              <a:rPr sz="2200" spc="-5" dirty="0">
                <a:latin typeface="Carlito"/>
                <a:cs typeface="Carlito"/>
              </a:rPr>
              <a:t>should </a:t>
            </a:r>
            <a:r>
              <a:rPr sz="2200" spc="-10" dirty="0">
                <a:latin typeface="Carlito"/>
                <a:cs typeface="Carlito"/>
              </a:rPr>
              <a:t>not </a:t>
            </a:r>
            <a:r>
              <a:rPr sz="2200" spc="-20" dirty="0">
                <a:latin typeface="Carlito"/>
                <a:cs typeface="Carlito"/>
              </a:rPr>
              <a:t>offer </a:t>
            </a:r>
            <a:r>
              <a:rPr sz="2200" spc="-10" dirty="0">
                <a:latin typeface="Carlito"/>
                <a:cs typeface="Carlito"/>
              </a:rPr>
              <a:t>obscure </a:t>
            </a:r>
            <a:r>
              <a:rPr sz="2200" spc="-5" dirty="0">
                <a:latin typeface="Carlito"/>
                <a:cs typeface="Carlito"/>
              </a:rPr>
              <a:t>functionality </a:t>
            </a:r>
            <a:r>
              <a:rPr sz="2200" spc="-15" dirty="0">
                <a:latin typeface="Carlito"/>
                <a:cs typeface="Carlito"/>
              </a:rPr>
              <a:t>that </a:t>
            </a:r>
            <a:r>
              <a:rPr sz="2200" spc="-5" dirty="0">
                <a:latin typeface="Carlito"/>
                <a:cs typeface="Carlito"/>
              </a:rPr>
              <a:t>is </a:t>
            </a:r>
            <a:r>
              <a:rPr sz="2200" spc="-15" dirty="0">
                <a:latin typeface="Carlito"/>
                <a:cs typeface="Carlito"/>
              </a:rPr>
              <a:t>rarely  </a:t>
            </a:r>
            <a:r>
              <a:rPr sz="2200" spc="-10" dirty="0">
                <a:latin typeface="Carlito"/>
                <a:cs typeface="Carlito"/>
              </a:rPr>
              <a:t>required.</a:t>
            </a:r>
            <a:endParaRPr sz="2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773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045" y="714506"/>
            <a:ext cx="5726073" cy="9079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3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360" y="381647"/>
            <a:ext cx="6989007" cy="9827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0074" y="10086931"/>
            <a:ext cx="51573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solidFill>
                  <a:srgbClr val="888888"/>
                </a:solidFill>
                <a:latin typeface="Carlito"/>
                <a:cs typeface="Carlito"/>
              </a:rPr>
              <a:t>Lakshmi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M</a:t>
            </a:r>
            <a:r>
              <a:rPr sz="1200" spc="-80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B</a:t>
            </a:r>
            <a:endParaRPr sz="12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6129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448" y="1374904"/>
            <a:ext cx="5751065" cy="7786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6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178558"/>
            <a:ext cx="6505742" cy="88883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379730" indent="-515620">
              <a:lnSpc>
                <a:spcPct val="99600"/>
              </a:lnSpc>
              <a:spcBef>
                <a:spcPts val="1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rlito"/>
                <a:cs typeface="Carlito"/>
              </a:rPr>
              <a:t>Simplicity and functionality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simple, </a:t>
            </a:r>
            <a:r>
              <a:rPr sz="2800" spc="-15" dirty="0">
                <a:latin typeface="Carlito"/>
                <a:cs typeface="Carlito"/>
              </a:rPr>
              <a:t>easy-to-use </a:t>
            </a:r>
            <a:r>
              <a:rPr sz="2800" spc="-30" dirty="0">
                <a:latin typeface="Carlito"/>
                <a:cs typeface="Carlito"/>
              </a:rPr>
              <a:t>system  </a:t>
            </a:r>
            <a:r>
              <a:rPr sz="2800" spc="-1175" dirty="0">
                <a:latin typeface="Carlito"/>
                <a:cs typeface="Carlito"/>
              </a:rPr>
              <a:t>and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including enough functionality </a:t>
            </a:r>
            <a:r>
              <a:rPr sz="2800" spc="-20" dirty="0">
                <a:latin typeface="Carlito"/>
                <a:cs typeface="Carlito"/>
              </a:rPr>
              <a:t>to attract users </a:t>
            </a:r>
            <a:r>
              <a:rPr sz="2800" spc="-5" dirty="0">
                <a:latin typeface="Carlito"/>
                <a:cs typeface="Carlito"/>
              </a:rPr>
              <a:t>with a </a:t>
            </a:r>
            <a:r>
              <a:rPr sz="2800" spc="-15" dirty="0">
                <a:latin typeface="Carlito"/>
                <a:cs typeface="Carlito"/>
              </a:rPr>
              <a:t>variety </a:t>
            </a:r>
            <a:r>
              <a:rPr sz="2800" spc="-10" dirty="0">
                <a:latin typeface="Carlito"/>
                <a:cs typeface="Carlito"/>
              </a:rPr>
              <a:t>of  needs.</a:t>
            </a:r>
            <a:endParaRPr sz="2800">
              <a:latin typeface="Carlito"/>
              <a:cs typeface="Carlito"/>
            </a:endParaRPr>
          </a:p>
          <a:p>
            <a:pPr marL="527685" marR="146685" indent="-515620">
              <a:lnSpc>
                <a:spcPct val="99800"/>
              </a:lnSpc>
              <a:spcBef>
                <a:spcPts val="104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rlito"/>
                <a:cs typeface="Carlito"/>
              </a:rPr>
              <a:t>Familiarity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15" dirty="0">
                <a:latin typeface="Carlito"/>
                <a:cs typeface="Carlito"/>
              </a:rPr>
              <a:t>novelty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rlito"/>
                <a:cs typeface="Carlito"/>
              </a:rPr>
              <a:t>Users </a:t>
            </a:r>
            <a:r>
              <a:rPr sz="2800" spc="-30" dirty="0">
                <a:latin typeface="Carlito"/>
                <a:cs typeface="Carlito"/>
              </a:rPr>
              <a:t>prefer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new software </a:t>
            </a:r>
            <a:r>
              <a:rPr sz="2800" spc="-655" dirty="0">
                <a:latin typeface="Carlito"/>
                <a:cs typeface="Carlito"/>
              </a:rPr>
              <a:t>should </a:t>
            </a:r>
            <a:r>
              <a:rPr sz="2800" spc="-6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support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familiar </a:t>
            </a:r>
            <a:r>
              <a:rPr sz="2800" spc="-20" dirty="0">
                <a:latin typeface="Carlito"/>
                <a:cs typeface="Carlito"/>
              </a:rPr>
              <a:t>everyday </a:t>
            </a:r>
            <a:r>
              <a:rPr sz="2800" spc="-15" dirty="0">
                <a:latin typeface="Carlito"/>
                <a:cs typeface="Carlito"/>
              </a:rPr>
              <a:t>tasks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10" dirty="0">
                <a:latin typeface="Carlito"/>
                <a:cs typeface="Carlito"/>
              </a:rPr>
              <a:t>part </a:t>
            </a:r>
            <a:r>
              <a:rPr sz="2800" spc="-5" dirty="0">
                <a:latin typeface="Carlito"/>
                <a:cs typeface="Carlito"/>
              </a:rPr>
              <a:t>of their </a:t>
            </a:r>
            <a:r>
              <a:rPr sz="2800" spc="-10" dirty="0">
                <a:latin typeface="Carlito"/>
                <a:cs typeface="Carlito"/>
              </a:rPr>
              <a:t>work or  </a:t>
            </a:r>
            <a:r>
              <a:rPr sz="2800" spc="-20" dirty="0">
                <a:latin typeface="Carlito"/>
                <a:cs typeface="Carlito"/>
              </a:rPr>
              <a:t>life. </a:t>
            </a: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encourage users to </a:t>
            </a:r>
            <a:r>
              <a:rPr sz="2800" spc="-10" dirty="0">
                <a:latin typeface="Carlito"/>
                <a:cs typeface="Carlito"/>
              </a:rPr>
              <a:t>adopt </a:t>
            </a:r>
            <a:r>
              <a:rPr sz="2800" spc="-20" dirty="0">
                <a:latin typeface="Carlito"/>
                <a:cs typeface="Carlito"/>
              </a:rPr>
              <a:t>your </a:t>
            </a:r>
            <a:r>
              <a:rPr sz="2800" spc="-25" dirty="0">
                <a:latin typeface="Carlito"/>
                <a:cs typeface="Carlito"/>
              </a:rPr>
              <a:t>system,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need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include  </a:t>
            </a:r>
            <a:r>
              <a:rPr sz="2800" spc="-15" dirty="0">
                <a:latin typeface="Carlito"/>
                <a:cs typeface="Carlito"/>
              </a:rPr>
              <a:t>new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will </a:t>
            </a:r>
            <a:r>
              <a:rPr sz="2800" spc="-15" dirty="0">
                <a:latin typeface="Carlito"/>
                <a:cs typeface="Carlito"/>
              </a:rPr>
              <a:t>convince </a:t>
            </a:r>
            <a:r>
              <a:rPr sz="2800" spc="-20" dirty="0">
                <a:latin typeface="Carlito"/>
                <a:cs typeface="Carlito"/>
              </a:rPr>
              <a:t>users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your product </a:t>
            </a:r>
            <a:r>
              <a:rPr sz="2800" spc="-10" dirty="0">
                <a:latin typeface="Carlito"/>
                <a:cs typeface="Carlito"/>
              </a:rPr>
              <a:t>can do 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than its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competitors.</a:t>
            </a:r>
            <a:endParaRPr sz="2800">
              <a:latin typeface="Carlito"/>
              <a:cs typeface="Carlito"/>
            </a:endParaRPr>
          </a:p>
          <a:p>
            <a:pPr marL="527685" marR="5080" indent="-515620">
              <a:lnSpc>
                <a:spcPct val="99600"/>
              </a:lnSpc>
              <a:spcBef>
                <a:spcPts val="10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0" dirty="0">
                <a:latin typeface="Carlito"/>
                <a:cs typeface="Carlito"/>
              </a:rPr>
              <a:t>Automation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15" dirty="0">
                <a:latin typeface="Carlito"/>
                <a:cs typeface="Carlito"/>
              </a:rPr>
              <a:t>control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rlito"/>
                <a:cs typeface="Carlito"/>
              </a:rPr>
              <a:t>think </a:t>
            </a:r>
            <a:r>
              <a:rPr sz="2800" spc="-15" dirty="0">
                <a:latin typeface="Carlito"/>
                <a:cs typeface="Carlito"/>
              </a:rPr>
              <a:t>carefully </a:t>
            </a:r>
            <a:r>
              <a:rPr sz="2800" spc="-5" dirty="0">
                <a:latin typeface="Carlito"/>
                <a:cs typeface="Carlito"/>
              </a:rPr>
              <a:t>about </a:t>
            </a:r>
            <a:r>
              <a:rPr sz="2800" spc="-10" dirty="0">
                <a:latin typeface="Carlito"/>
                <a:cs typeface="Carlito"/>
              </a:rPr>
              <a:t>what can be  </a:t>
            </a:r>
            <a:r>
              <a:rPr sz="2800" spc="-15" dirty="0">
                <a:latin typeface="Carlito"/>
                <a:cs typeface="Carlito"/>
              </a:rPr>
              <a:t>automated, how </a:t>
            </a: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5" dirty="0">
                <a:latin typeface="Carlito"/>
                <a:cs typeface="Carlito"/>
              </a:rPr>
              <a:t>automated,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how </a:t>
            </a:r>
            <a:r>
              <a:rPr sz="2800" spc="-20" dirty="0">
                <a:latin typeface="Carlito"/>
                <a:cs typeface="Carlito"/>
              </a:rPr>
              <a:t>users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15" dirty="0">
                <a:latin typeface="Carlito"/>
                <a:cs typeface="Carlito"/>
              </a:rPr>
              <a:t>configure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automation </a:t>
            </a:r>
            <a:r>
              <a:rPr sz="2800" spc="-5" dirty="0">
                <a:latin typeface="Carlito"/>
                <a:cs typeface="Carlito"/>
              </a:rPr>
              <a:t>so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tailored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their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preferences.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3041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8" y="1173803"/>
            <a:ext cx="6516672" cy="5980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15" dirty="0">
                <a:latin typeface="Carlito"/>
                <a:cs typeface="Carlito"/>
              </a:rPr>
              <a:t>problem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product developers </a:t>
            </a:r>
            <a:r>
              <a:rPr sz="2800" spc="-10" dirty="0">
                <a:latin typeface="Carlito"/>
                <a:cs typeface="Carlito"/>
              </a:rPr>
              <a:t>should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20" dirty="0">
                <a:latin typeface="Carlito"/>
                <a:cs typeface="Carlito"/>
              </a:rPr>
              <a:t>aware </a:t>
            </a:r>
            <a:r>
              <a:rPr sz="2800" spc="-5" dirty="0">
                <a:latin typeface="Carlito"/>
                <a:cs typeface="Carlito"/>
              </a:rPr>
              <a:t>of and </a:t>
            </a:r>
            <a:r>
              <a:rPr sz="2800" dirty="0">
                <a:latin typeface="Carlito"/>
                <a:cs typeface="Carlito"/>
              </a:rPr>
              <a:t>try</a:t>
            </a:r>
            <a:r>
              <a:rPr sz="2800" spc="3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to</a:t>
            </a:r>
            <a:endParaRPr sz="28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latin typeface="Carlito"/>
                <a:cs typeface="Carlito"/>
              </a:rPr>
              <a:t>avoid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“feature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40" dirty="0">
                <a:latin typeface="Carlito"/>
                <a:cs typeface="Carlito"/>
              </a:rPr>
              <a:t>creep.”</a:t>
            </a:r>
            <a:endParaRPr sz="2800" dirty="0">
              <a:latin typeface="Carlito"/>
              <a:cs typeface="Carlito"/>
            </a:endParaRPr>
          </a:p>
          <a:p>
            <a:pPr marL="241300" marR="394335" indent="-228600">
              <a:lnSpc>
                <a:spcPts val="334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latin typeface="Carlito"/>
                <a:cs typeface="Carlito"/>
              </a:rPr>
              <a:t>Feature creep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5" dirty="0">
                <a:latin typeface="Carlito"/>
                <a:cs typeface="Carlito"/>
              </a:rPr>
              <a:t>in a </a:t>
            </a:r>
            <a:r>
              <a:rPr sz="2800" spc="-15" dirty="0">
                <a:latin typeface="Carlito"/>
                <a:cs typeface="Carlito"/>
              </a:rPr>
              <a:t>product creeps </a:t>
            </a:r>
            <a:r>
              <a:rPr lang="en-US" sz="2800" spc="-15" dirty="0">
                <a:latin typeface="Carlito"/>
                <a:cs typeface="Carlito"/>
              </a:rPr>
              <a:t>a</a:t>
            </a:r>
            <a:r>
              <a:rPr lang="en-US" sz="2800" spc="-15" dirty="0" smtClean="0">
                <a:latin typeface="Carlito"/>
                <a:cs typeface="Carlito"/>
              </a:rPr>
              <a:t>s </a:t>
            </a:r>
            <a:r>
              <a:rPr sz="2800" spc="-10" dirty="0" smtClean="0">
                <a:latin typeface="Carlito"/>
                <a:cs typeface="Carlito"/>
              </a:rPr>
              <a:t>new </a:t>
            </a:r>
            <a:r>
              <a:rPr sz="2800" spc="-10" dirty="0">
                <a:latin typeface="Carlito"/>
                <a:cs typeface="Carlito"/>
              </a:rPr>
              <a:t>potential uses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5" dirty="0">
                <a:latin typeface="Carlito"/>
                <a:cs typeface="Carlito"/>
              </a:rPr>
              <a:t>product are</a:t>
            </a:r>
            <a:r>
              <a:rPr sz="2800" spc="1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envisaged.</a:t>
            </a:r>
            <a:endParaRPr sz="2800" dirty="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adds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complexity </a:t>
            </a:r>
            <a:r>
              <a:rPr sz="2800" spc="-5" dirty="0">
                <a:latin typeface="Carlito"/>
                <a:cs typeface="Carlito"/>
              </a:rPr>
              <a:t>of a </a:t>
            </a:r>
            <a:r>
              <a:rPr sz="2800" spc="-15" dirty="0">
                <a:latin typeface="Carlito"/>
                <a:cs typeface="Carlito"/>
              </a:rPr>
              <a:t>product, </a:t>
            </a:r>
            <a:r>
              <a:rPr sz="2800" spc="-5" dirty="0">
                <a:latin typeface="Carlito"/>
                <a:cs typeface="Carlito"/>
              </a:rPr>
              <a:t>which means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you are  </a:t>
            </a:r>
            <a:r>
              <a:rPr sz="2800" spc="-20" dirty="0">
                <a:latin typeface="Carlito"/>
                <a:cs typeface="Carlito"/>
              </a:rPr>
              <a:t>likely </a:t>
            </a:r>
            <a:r>
              <a:rPr sz="2800" spc="-15" dirty="0">
                <a:latin typeface="Carlito"/>
                <a:cs typeface="Carlito"/>
              </a:rPr>
              <a:t>to introduce </a:t>
            </a:r>
            <a:r>
              <a:rPr sz="2800" spc="-10" dirty="0">
                <a:latin typeface="Carlito"/>
                <a:cs typeface="Carlito"/>
              </a:rPr>
              <a:t>bugs </a:t>
            </a:r>
            <a:r>
              <a:rPr sz="2800" spc="-5" dirty="0">
                <a:latin typeface="Carlito"/>
                <a:cs typeface="Carlito"/>
              </a:rPr>
              <a:t>and security </a:t>
            </a:r>
            <a:r>
              <a:rPr sz="2800" spc="-10" dirty="0">
                <a:latin typeface="Carlito"/>
                <a:cs typeface="Carlito"/>
              </a:rPr>
              <a:t>vulnerabilities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3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software.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also usually </a:t>
            </a:r>
            <a:r>
              <a:rPr sz="2800" spc="-20" dirty="0">
                <a:latin typeface="Carlito"/>
                <a:cs typeface="Carlito"/>
              </a:rPr>
              <a:t>makes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user </a:t>
            </a:r>
            <a:r>
              <a:rPr sz="2800" spc="-15" dirty="0">
                <a:latin typeface="Carlito"/>
                <a:cs typeface="Carlito"/>
              </a:rPr>
              <a:t>interface more</a:t>
            </a:r>
            <a:r>
              <a:rPr sz="2800" spc="14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complex.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424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050812"/>
            <a:ext cx="6517076" cy="957890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rlito"/>
                <a:cs typeface="Carlito"/>
              </a:rPr>
              <a:t>Feature </a:t>
            </a:r>
            <a:r>
              <a:rPr sz="2800" spc="-10" dirty="0">
                <a:latin typeface="Carlito"/>
                <a:cs typeface="Carlito"/>
              </a:rPr>
              <a:t>creep happens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3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reasons:</a:t>
            </a:r>
            <a:endParaRPr sz="2800">
              <a:latin typeface="Carlito"/>
              <a:cs typeface="Carlito"/>
            </a:endParaRPr>
          </a:p>
          <a:p>
            <a:pPr marL="984885" marR="100330" lvl="1" indent="-51562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10" dirty="0">
                <a:latin typeface="Carlito"/>
                <a:cs typeface="Carlito"/>
              </a:rPr>
              <a:t>Product managers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marketing </a:t>
            </a:r>
            <a:r>
              <a:rPr sz="2400" spc="-15" dirty="0">
                <a:latin typeface="Carlito"/>
                <a:cs typeface="Carlito"/>
              </a:rPr>
              <a:t>executives </a:t>
            </a:r>
            <a:r>
              <a:rPr sz="2400" spc="-5" dirty="0">
                <a:latin typeface="Carlito"/>
                <a:cs typeface="Carlito"/>
              </a:rPr>
              <a:t>discuss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functionality they  need </a:t>
            </a: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15" dirty="0">
                <a:latin typeface="Carlito"/>
                <a:cs typeface="Carlito"/>
              </a:rPr>
              <a:t>range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20" dirty="0">
                <a:latin typeface="Carlito"/>
                <a:cs typeface="Carlito"/>
              </a:rPr>
              <a:t>different </a:t>
            </a:r>
            <a:r>
              <a:rPr sz="2400" spc="-10" dirty="0">
                <a:latin typeface="Carlito"/>
                <a:cs typeface="Carlito"/>
              </a:rPr>
              <a:t>product users. </a:t>
            </a:r>
            <a:r>
              <a:rPr sz="2400" spc="-20" dirty="0">
                <a:latin typeface="Carlito"/>
                <a:cs typeface="Carlito"/>
              </a:rPr>
              <a:t>Different </a:t>
            </a:r>
            <a:r>
              <a:rPr sz="2400" spc="-10" dirty="0">
                <a:latin typeface="Carlito"/>
                <a:cs typeface="Carlito"/>
              </a:rPr>
              <a:t>users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0" dirty="0">
                <a:latin typeface="Carlito"/>
                <a:cs typeface="Carlito"/>
              </a:rPr>
              <a:t>slightly  </a:t>
            </a:r>
            <a:r>
              <a:rPr sz="2400" spc="-20" dirty="0">
                <a:latin typeface="Carlito"/>
                <a:cs typeface="Carlito"/>
              </a:rPr>
              <a:t>different </a:t>
            </a:r>
            <a:r>
              <a:rPr sz="2400" spc="-5" dirty="0">
                <a:latin typeface="Carlito"/>
                <a:cs typeface="Carlito"/>
              </a:rPr>
              <a:t>needs </a:t>
            </a:r>
            <a:r>
              <a:rPr sz="2400" spc="-10" dirty="0">
                <a:latin typeface="Carlito"/>
                <a:cs typeface="Carlito"/>
              </a:rPr>
              <a:t>or </a:t>
            </a:r>
            <a:r>
              <a:rPr sz="2400" spc="-15" dirty="0">
                <a:latin typeface="Carlito"/>
                <a:cs typeface="Carlito"/>
              </a:rPr>
              <a:t>may </a:t>
            </a:r>
            <a:r>
              <a:rPr sz="2400" spc="-5" dirty="0">
                <a:latin typeface="Carlito"/>
                <a:cs typeface="Carlito"/>
              </a:rPr>
              <a:t>do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same </a:t>
            </a:r>
            <a:r>
              <a:rPr sz="2400" dirty="0">
                <a:latin typeface="Carlito"/>
                <a:cs typeface="Carlito"/>
              </a:rPr>
              <a:t>thing </a:t>
            </a:r>
            <a:r>
              <a:rPr sz="2400" spc="-5" dirty="0">
                <a:latin typeface="Carlito"/>
                <a:cs typeface="Carlito"/>
              </a:rPr>
              <a:t>but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slightly </a:t>
            </a:r>
            <a:r>
              <a:rPr sz="2400" spc="-20" dirty="0">
                <a:latin typeface="Carlito"/>
                <a:cs typeface="Carlito"/>
              </a:rPr>
              <a:t>different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ways.</a:t>
            </a:r>
            <a:endParaRPr sz="2400">
              <a:latin typeface="Carlito"/>
              <a:cs typeface="Carlito"/>
            </a:endParaRPr>
          </a:p>
          <a:p>
            <a:pPr marL="984885" marR="5080" lvl="1" indent="-51562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10" dirty="0">
                <a:latin typeface="Carlito"/>
                <a:cs typeface="Carlito"/>
              </a:rPr>
              <a:t>Competitive products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introduced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latin typeface="Carlito"/>
                <a:cs typeface="Carlito"/>
              </a:rPr>
              <a:t>slightly </a:t>
            </a:r>
            <a:r>
              <a:rPr sz="2400" spc="-20" dirty="0">
                <a:latin typeface="Carlito"/>
                <a:cs typeface="Carlito"/>
              </a:rPr>
              <a:t>different </a:t>
            </a:r>
            <a:r>
              <a:rPr sz="2400" spc="-5" dirty="0">
                <a:latin typeface="Carlito"/>
                <a:cs typeface="Carlito"/>
              </a:rPr>
              <a:t>functionality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10" dirty="0">
                <a:latin typeface="Carlito"/>
                <a:cs typeface="Carlito"/>
              </a:rPr>
              <a:t>your product. </a:t>
            </a:r>
            <a:r>
              <a:rPr sz="2400" spc="-15" dirty="0">
                <a:latin typeface="Carlito"/>
                <a:cs typeface="Carlito"/>
              </a:rPr>
              <a:t>There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marketing pressure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include </a:t>
            </a:r>
            <a:r>
              <a:rPr sz="2400" spc="-10" dirty="0">
                <a:latin typeface="Carlito"/>
                <a:cs typeface="Carlito"/>
              </a:rPr>
              <a:t>comparable  </a:t>
            </a:r>
            <a:r>
              <a:rPr sz="2400" spc="-5" dirty="0">
                <a:latin typeface="Carlito"/>
                <a:cs typeface="Carlito"/>
              </a:rPr>
              <a:t>functionality so </a:t>
            </a:r>
            <a:r>
              <a:rPr sz="2400" spc="-10" dirty="0">
                <a:latin typeface="Carlito"/>
                <a:cs typeface="Carlito"/>
              </a:rPr>
              <a:t>that </a:t>
            </a:r>
            <a:r>
              <a:rPr sz="2400" spc="-15" dirty="0">
                <a:latin typeface="Carlito"/>
                <a:cs typeface="Carlito"/>
              </a:rPr>
              <a:t>market </a:t>
            </a:r>
            <a:r>
              <a:rPr sz="2400" spc="-10" dirty="0">
                <a:latin typeface="Carlito"/>
                <a:cs typeface="Carlito"/>
              </a:rPr>
              <a:t>share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spc="-10" dirty="0">
                <a:latin typeface="Carlito"/>
                <a:cs typeface="Carlito"/>
              </a:rPr>
              <a:t>lost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these </a:t>
            </a:r>
            <a:r>
              <a:rPr sz="2400" spc="-15" dirty="0">
                <a:latin typeface="Carlito"/>
                <a:cs typeface="Carlito"/>
              </a:rPr>
              <a:t>competitors. </a:t>
            </a: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spc="-10" dirty="0">
                <a:latin typeface="Carlito"/>
                <a:cs typeface="Carlito"/>
              </a:rPr>
              <a:t>can  </a:t>
            </a:r>
            <a:r>
              <a:rPr sz="2400" dirty="0">
                <a:latin typeface="Carlito"/>
                <a:cs typeface="Carlito"/>
              </a:rPr>
              <a:t>lead </a:t>
            </a:r>
            <a:r>
              <a:rPr sz="2400" spc="-15" dirty="0">
                <a:latin typeface="Carlito"/>
                <a:cs typeface="Carlito"/>
              </a:rPr>
              <a:t>to “feature </a:t>
            </a:r>
            <a:r>
              <a:rPr sz="2400" spc="-40" dirty="0">
                <a:latin typeface="Carlito"/>
                <a:cs typeface="Carlito"/>
              </a:rPr>
              <a:t>wars,” </a:t>
            </a:r>
            <a:r>
              <a:rPr sz="2400" spc="-10" dirty="0">
                <a:latin typeface="Carlito"/>
                <a:cs typeface="Carlito"/>
              </a:rPr>
              <a:t>where competing products become more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more  bloated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they </a:t>
            </a:r>
            <a:r>
              <a:rPr sz="2400" spc="-15" dirty="0">
                <a:latin typeface="Carlito"/>
                <a:cs typeface="Carlito"/>
              </a:rPr>
              <a:t>replicate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features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their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competitors.</a:t>
            </a:r>
            <a:endParaRPr sz="2400">
              <a:latin typeface="Carlito"/>
              <a:cs typeface="Carlito"/>
            </a:endParaRPr>
          </a:p>
          <a:p>
            <a:pPr marL="984885" marR="221615" lvl="1" indent="-515620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product </a:t>
            </a:r>
            <a:r>
              <a:rPr sz="2400" dirty="0">
                <a:latin typeface="Carlito"/>
                <a:cs typeface="Carlito"/>
              </a:rPr>
              <a:t>tries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support both experienced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inexperienced </a:t>
            </a:r>
            <a:r>
              <a:rPr sz="2400" spc="-10" dirty="0">
                <a:latin typeface="Carlito"/>
                <a:cs typeface="Carlito"/>
              </a:rPr>
              <a:t>users.  </a:t>
            </a:r>
            <a:r>
              <a:rPr sz="2400" spc="-25" dirty="0">
                <a:latin typeface="Carlito"/>
                <a:cs typeface="Carlito"/>
              </a:rPr>
              <a:t>Easy ways </a:t>
            </a:r>
            <a:r>
              <a:rPr sz="2400" spc="-10" dirty="0">
                <a:latin typeface="Carlito"/>
                <a:cs typeface="Carlito"/>
              </a:rPr>
              <a:t>of </a:t>
            </a:r>
            <a:r>
              <a:rPr sz="2400" spc="-5" dirty="0">
                <a:latin typeface="Carlito"/>
                <a:cs typeface="Carlito"/>
              </a:rPr>
              <a:t>implementing </a:t>
            </a:r>
            <a:r>
              <a:rPr sz="2400" spc="-10" dirty="0">
                <a:latin typeface="Carlito"/>
                <a:cs typeface="Carlito"/>
              </a:rPr>
              <a:t>common </a:t>
            </a:r>
            <a:r>
              <a:rPr sz="2400" dirty="0">
                <a:latin typeface="Carlito"/>
                <a:cs typeface="Carlito"/>
              </a:rPr>
              <a:t>actions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added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inexperienced  </a:t>
            </a:r>
            <a:r>
              <a:rPr sz="2400" spc="-10" dirty="0">
                <a:latin typeface="Carlito"/>
                <a:cs typeface="Carlito"/>
              </a:rPr>
              <a:t>users </a:t>
            </a:r>
            <a:r>
              <a:rPr sz="2400" dirty="0">
                <a:latin typeface="Carlito"/>
                <a:cs typeface="Carlito"/>
              </a:rPr>
              <a:t>and the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spc="-15" dirty="0">
                <a:latin typeface="Carlito"/>
                <a:cs typeface="Carlito"/>
              </a:rPr>
              <a:t>complex features to </a:t>
            </a:r>
            <a:r>
              <a:rPr sz="2400" spc="-5" dirty="0">
                <a:latin typeface="Carlito"/>
                <a:cs typeface="Carlito"/>
              </a:rPr>
              <a:t>accomplish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same </a:t>
            </a:r>
            <a:r>
              <a:rPr sz="2400" dirty="0">
                <a:latin typeface="Carlito"/>
                <a:cs typeface="Carlito"/>
              </a:rPr>
              <a:t>thing </a:t>
            </a:r>
            <a:r>
              <a:rPr sz="2400" spc="-15" dirty="0">
                <a:latin typeface="Carlito"/>
                <a:cs typeface="Carlito"/>
              </a:rPr>
              <a:t>are  </a:t>
            </a:r>
            <a:r>
              <a:rPr sz="2400" spc="-10" dirty="0">
                <a:latin typeface="Carlito"/>
                <a:cs typeface="Carlito"/>
              </a:rPr>
              <a:t>retained </a:t>
            </a:r>
            <a:r>
              <a:rPr sz="2400" spc="-5" dirty="0">
                <a:latin typeface="Carlito"/>
                <a:cs typeface="Carlito"/>
              </a:rPr>
              <a:t>because experienced </a:t>
            </a:r>
            <a:r>
              <a:rPr sz="2400" spc="-10" dirty="0">
                <a:latin typeface="Carlito"/>
                <a:cs typeface="Carlito"/>
              </a:rPr>
              <a:t>users </a:t>
            </a:r>
            <a:r>
              <a:rPr sz="2400" spc="-25" dirty="0">
                <a:latin typeface="Carlito"/>
                <a:cs typeface="Carlito"/>
              </a:rPr>
              <a:t>prefer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work that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60" dirty="0">
                <a:latin typeface="Carlito"/>
                <a:cs typeface="Carlito"/>
              </a:rPr>
              <a:t>way.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436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4466970"/>
            <a:ext cx="5991860" cy="245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SCENARIOS</a:t>
            </a:r>
            <a:endParaRPr sz="1200">
              <a:latin typeface="Times New Roman"/>
              <a:cs typeface="Times New Roman"/>
            </a:endParaRPr>
          </a:p>
          <a:p>
            <a:pPr marL="469900" marR="8890" indent="-228600">
              <a:lnSpc>
                <a:spcPct val="103299"/>
              </a:lnSpc>
              <a:spcBef>
                <a:spcPts val="8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scenario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narration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describes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situation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user is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your </a:t>
            </a:r>
            <a:r>
              <a:rPr sz="1200" dirty="0">
                <a:latin typeface="Times New Roman"/>
                <a:cs typeface="Times New Roman"/>
              </a:rPr>
              <a:t>product’s  </a:t>
            </a:r>
            <a:r>
              <a:rPr sz="1200" spc="-5" dirty="0">
                <a:latin typeface="Times New Roman"/>
                <a:cs typeface="Times New Roman"/>
              </a:rPr>
              <a:t>features </a:t>
            </a:r>
            <a:r>
              <a:rPr sz="1200" dirty="0">
                <a:latin typeface="Times New Roman"/>
                <a:cs typeface="Times New Roman"/>
              </a:rPr>
              <a:t>to do </a:t>
            </a:r>
            <a:r>
              <a:rPr sz="1200" spc="-5" dirty="0">
                <a:latin typeface="Times New Roman"/>
                <a:cs typeface="Times New Roman"/>
              </a:rPr>
              <a:t>something </a:t>
            </a:r>
            <a:r>
              <a:rPr sz="1200" dirty="0">
                <a:latin typeface="Times New Roman"/>
                <a:cs typeface="Times New Roman"/>
              </a:rPr>
              <a:t>that they want 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>
              <a:lnSpc>
                <a:spcPct val="103499"/>
              </a:lnSpc>
              <a:spcBef>
                <a:spcPts val="9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requirements and </a:t>
            </a:r>
            <a:r>
              <a:rPr sz="1200" spc="-30" dirty="0">
                <a:latin typeface="Times New Roman"/>
                <a:cs typeface="Times New Roman"/>
              </a:rPr>
              <a:t>system </a:t>
            </a:r>
            <a:r>
              <a:rPr sz="1200" spc="-20" dirty="0">
                <a:latin typeface="Times New Roman"/>
                <a:cs typeface="Times New Roman"/>
              </a:rPr>
              <a:t>features,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3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testing, and  </a:t>
            </a:r>
            <a:r>
              <a:rPr sz="1200" dirty="0">
                <a:latin typeface="Times New Roman"/>
                <a:cs typeface="Times New Roman"/>
              </a:rPr>
              <a:t>in user </a:t>
            </a:r>
            <a:r>
              <a:rPr sz="1200" spc="-15" dirty="0">
                <a:latin typeface="Times New Roman"/>
                <a:cs typeface="Times New Roman"/>
              </a:rPr>
              <a:t>interface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endParaRPr sz="1200">
              <a:latin typeface="Times New Roman"/>
              <a:cs typeface="Times New Roman"/>
            </a:endParaRPr>
          </a:p>
          <a:p>
            <a:pPr marL="469900" marR="889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should briefly </a:t>
            </a:r>
            <a:r>
              <a:rPr sz="1200" dirty="0">
                <a:latin typeface="Times New Roman"/>
                <a:cs typeface="Times New Roman"/>
              </a:rPr>
              <a:t>explain the </a:t>
            </a:r>
            <a:r>
              <a:rPr sz="1200" spc="-5" dirty="0">
                <a:latin typeface="Times New Roman"/>
                <a:cs typeface="Times New Roman"/>
              </a:rPr>
              <a:t>user’s problem and present an imagined </a:t>
            </a:r>
            <a:r>
              <a:rPr sz="1200" spc="-15" dirty="0">
                <a:latin typeface="Times New Roman"/>
                <a:cs typeface="Times New Roman"/>
              </a:rPr>
              <a:t>way </a:t>
            </a:r>
            <a:r>
              <a:rPr sz="1200" spc="15" dirty="0">
                <a:latin typeface="Times New Roman"/>
                <a:cs typeface="Times New Roman"/>
              </a:rPr>
              <a:t>thatthe </a:t>
            </a:r>
            <a:r>
              <a:rPr sz="1200" spc="-5" dirty="0">
                <a:latin typeface="Times New Roman"/>
                <a:cs typeface="Times New Roman"/>
              </a:rPr>
              <a:t>problem  might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solved.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high-level </a:t>
            </a:r>
            <a:r>
              <a:rPr sz="1200" spc="-15" dirty="0">
                <a:latin typeface="Times New Roman"/>
                <a:cs typeface="Times New Roman"/>
              </a:rPr>
              <a:t>stories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30" dirty="0">
                <a:latin typeface="Times New Roman"/>
                <a:cs typeface="Times New Roman"/>
              </a:rPr>
              <a:t>system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03299"/>
              </a:lnSpc>
              <a:spcBef>
                <a:spcPts val="9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They should describe a </a:t>
            </a:r>
            <a:r>
              <a:rPr sz="1200" spc="-5" dirty="0">
                <a:latin typeface="Times New Roman"/>
                <a:cs typeface="Times New Roman"/>
              </a:rPr>
              <a:t>sequence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interactions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3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but shouldnot include  </a:t>
            </a:r>
            <a:r>
              <a:rPr sz="1200" spc="-5" dirty="0">
                <a:latin typeface="Times New Roman"/>
                <a:cs typeface="Times New Roman"/>
              </a:rPr>
              <a:t>details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interactions.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>
              <a:lnSpc>
                <a:spcPct val="102499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They are the </a:t>
            </a:r>
            <a:r>
              <a:rPr sz="1200" spc="-5" dirty="0">
                <a:latin typeface="Times New Roman"/>
                <a:cs typeface="Times New Roman"/>
              </a:rPr>
              <a:t>basis </a:t>
            </a:r>
            <a:r>
              <a:rPr sz="1200" spc="-1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use cases, which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extensively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in object- </a:t>
            </a:r>
            <a:r>
              <a:rPr sz="1200" spc="-5" dirty="0">
                <a:latin typeface="Times New Roman"/>
                <a:cs typeface="Times New Roman"/>
              </a:rPr>
              <a:t>oriented  </a:t>
            </a:r>
            <a:r>
              <a:rPr sz="1200" dirty="0">
                <a:latin typeface="Times New Roman"/>
                <a:cs typeface="Times New Roman"/>
              </a:rPr>
              <a:t>methods, </a:t>
            </a:r>
            <a:r>
              <a:rPr sz="1200" spc="-5" dirty="0">
                <a:latin typeface="Times New Roman"/>
                <a:cs typeface="Times New Roman"/>
              </a:rPr>
              <a:t>and user </a:t>
            </a:r>
            <a:r>
              <a:rPr sz="1200" dirty="0">
                <a:latin typeface="Times New Roman"/>
                <a:cs typeface="Times New Roman"/>
              </a:rPr>
              <a:t>stories,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agile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304" y="9339782"/>
            <a:ext cx="5762625" cy="7867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1300" marR="8255" indent="-228600">
              <a:lnSpc>
                <a:spcPct val="103499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5" dirty="0">
                <a:latin typeface="Times New Roman"/>
                <a:cs typeface="Times New Roman"/>
              </a:rPr>
              <a:t>Narrative, </a:t>
            </a:r>
            <a:r>
              <a:rPr sz="1200" spc="-20" dirty="0">
                <a:latin typeface="Times New Roman"/>
                <a:cs typeface="Times New Roman"/>
              </a:rPr>
              <a:t>high-level </a:t>
            </a:r>
            <a:r>
              <a:rPr sz="1200" spc="-5" dirty="0">
                <a:latin typeface="Times New Roman"/>
                <a:cs typeface="Times New Roman"/>
              </a:rPr>
              <a:t>scenarios,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primarily a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facilitating </a:t>
            </a:r>
            <a:r>
              <a:rPr sz="1200" spc="-5" dirty="0">
                <a:latin typeface="Times New Roman"/>
                <a:cs typeface="Times New Roman"/>
              </a:rPr>
              <a:t>communication and  stimulating design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creativity.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effective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are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understandable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accessible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users  </a:t>
            </a:r>
            <a:r>
              <a:rPr sz="1200" spc="-5" dirty="0">
                <a:latin typeface="Times New Roman"/>
                <a:cs typeface="Times New Roman"/>
              </a:rPr>
              <a:t>and to people responsible </a:t>
            </a:r>
            <a:r>
              <a:rPr sz="1200" spc="-2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funding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buying 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0100" y="1271015"/>
            <a:ext cx="5888990" cy="7967980"/>
            <a:chOff x="800100" y="1271015"/>
            <a:chExt cx="5888990" cy="7967980"/>
          </a:xfrm>
        </p:grpSpPr>
        <p:sp>
          <p:nvSpPr>
            <p:cNvPr id="10" name="object 10"/>
            <p:cNvSpPr/>
            <p:nvPr/>
          </p:nvSpPr>
          <p:spPr>
            <a:xfrm>
              <a:off x="800100" y="7219187"/>
              <a:ext cx="5276088" cy="2019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100" y="1271015"/>
              <a:ext cx="5888736" cy="31927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16</a:t>
            </a:fld>
            <a:endParaRPr spc="-20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097714"/>
            <a:ext cx="6552295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2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avoid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10" dirty="0">
                <a:latin typeface="Carlito"/>
                <a:cs typeface="Carlito"/>
              </a:rPr>
              <a:t>creep,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product </a:t>
            </a:r>
            <a:r>
              <a:rPr sz="2800" spc="-5" dirty="0">
                <a:latin typeface="Carlito"/>
                <a:cs typeface="Carlito"/>
              </a:rPr>
              <a:t>manager and the </a:t>
            </a:r>
            <a:r>
              <a:rPr sz="2800" spc="-10" dirty="0">
                <a:latin typeface="Carlito"/>
                <a:cs typeface="Carlito"/>
              </a:rPr>
              <a:t>development  team </a:t>
            </a:r>
            <a:r>
              <a:rPr sz="2800" spc="-5" dirty="0">
                <a:latin typeface="Carlito"/>
                <a:cs typeface="Carlito"/>
              </a:rPr>
              <a:t>should </a:t>
            </a:r>
            <a:r>
              <a:rPr sz="2800" spc="-15" dirty="0">
                <a:latin typeface="Carlito"/>
                <a:cs typeface="Carlito"/>
              </a:rPr>
              <a:t>review </a:t>
            </a:r>
            <a:r>
              <a:rPr sz="2800" spc="-5" dirty="0">
                <a:latin typeface="Carlito"/>
                <a:cs typeface="Carlito"/>
              </a:rPr>
              <a:t>all </a:t>
            </a:r>
            <a:r>
              <a:rPr sz="2800" spc="-20" dirty="0">
                <a:latin typeface="Carlito"/>
                <a:cs typeface="Carlito"/>
              </a:rPr>
              <a:t>feature </a:t>
            </a:r>
            <a:r>
              <a:rPr sz="2800" spc="-10" dirty="0">
                <a:latin typeface="Carlito"/>
                <a:cs typeface="Carlito"/>
              </a:rPr>
              <a:t>proposals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compare </a:t>
            </a:r>
            <a:r>
              <a:rPr sz="2800" spc="-5" dirty="0">
                <a:latin typeface="Carlito"/>
                <a:cs typeface="Carlito"/>
              </a:rPr>
              <a:t>new </a:t>
            </a:r>
            <a:r>
              <a:rPr sz="2800" spc="-10" dirty="0">
                <a:latin typeface="Carlito"/>
                <a:cs typeface="Carlito"/>
              </a:rPr>
              <a:t>proposals 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25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already been accepted </a:t>
            </a:r>
            <a:r>
              <a:rPr sz="2800" spc="-25" dirty="0">
                <a:latin typeface="Carlito"/>
                <a:cs typeface="Carlito"/>
              </a:rPr>
              <a:t>for</a:t>
            </a:r>
            <a:r>
              <a:rPr sz="2800" spc="1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implementation.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8593" y="3683678"/>
            <a:ext cx="4952298" cy="657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48" y="894143"/>
            <a:ext cx="28612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5" dirty="0">
                <a:latin typeface="Trebuchet MS"/>
                <a:cs typeface="Trebuchet MS"/>
              </a:rPr>
              <a:t>Feature</a:t>
            </a:r>
            <a:r>
              <a:rPr sz="4800" spc="-515" dirty="0">
                <a:latin typeface="Trebuchet MS"/>
                <a:cs typeface="Trebuchet MS"/>
              </a:rPr>
              <a:t> </a:t>
            </a:r>
            <a:r>
              <a:rPr sz="4800" spc="-260" dirty="0">
                <a:latin typeface="Trebuchet MS"/>
                <a:cs typeface="Trebuchet MS"/>
              </a:rPr>
              <a:t>Derivation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549" y="2373454"/>
            <a:ext cx="6563630" cy="662681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Include:</a:t>
            </a:r>
            <a:endParaRPr sz="26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5" dirty="0">
                <a:latin typeface="Carlito"/>
                <a:cs typeface="Carlito"/>
              </a:rPr>
              <a:t>feature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0" dirty="0">
                <a:latin typeface="Carlito"/>
                <a:cs typeface="Carlito"/>
              </a:rPr>
              <a:t>allows </a:t>
            </a:r>
            <a:r>
              <a:rPr sz="1900" spc="-15" dirty="0">
                <a:latin typeface="Carlito"/>
                <a:cs typeface="Carlito"/>
              </a:rPr>
              <a:t>users to </a:t>
            </a:r>
            <a:r>
              <a:rPr sz="1900" spc="-5" dirty="0">
                <a:latin typeface="Carlito"/>
                <a:cs typeface="Carlito"/>
              </a:rPr>
              <a:t>access and </a:t>
            </a:r>
            <a:r>
              <a:rPr sz="1900" spc="-10" dirty="0">
                <a:latin typeface="Carlito"/>
                <a:cs typeface="Carlito"/>
              </a:rPr>
              <a:t>use existing </a:t>
            </a:r>
            <a:r>
              <a:rPr sz="1900" spc="-5" dirty="0">
                <a:latin typeface="Carlito"/>
                <a:cs typeface="Carlito"/>
              </a:rPr>
              <a:t>web-based</a:t>
            </a:r>
            <a:r>
              <a:rPr sz="1900" spc="10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resources;</a:t>
            </a:r>
            <a:endParaRPr sz="19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5" dirty="0">
                <a:latin typeface="Carlito"/>
                <a:cs typeface="Carlito"/>
              </a:rPr>
              <a:t>feature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0" dirty="0">
                <a:latin typeface="Carlito"/>
                <a:cs typeface="Carlito"/>
              </a:rPr>
              <a:t>allows </a:t>
            </a:r>
            <a:r>
              <a:rPr sz="1900" spc="-5" dirty="0">
                <a:latin typeface="Carlito"/>
                <a:cs typeface="Carlito"/>
              </a:rPr>
              <a:t>the </a:t>
            </a:r>
            <a:r>
              <a:rPr sz="1900" spc="-20" dirty="0">
                <a:latin typeface="Carlito"/>
                <a:cs typeface="Carlito"/>
              </a:rPr>
              <a:t>system </a:t>
            </a:r>
            <a:r>
              <a:rPr sz="1900" spc="-15" dirty="0">
                <a:latin typeface="Carlito"/>
                <a:cs typeface="Carlito"/>
              </a:rPr>
              <a:t>to exist </a:t>
            </a:r>
            <a:r>
              <a:rPr sz="1900" spc="-5" dirty="0">
                <a:latin typeface="Carlito"/>
                <a:cs typeface="Carlito"/>
              </a:rPr>
              <a:t>in multiple </a:t>
            </a:r>
            <a:r>
              <a:rPr sz="1900" spc="-20" dirty="0">
                <a:latin typeface="Carlito"/>
                <a:cs typeface="Carlito"/>
              </a:rPr>
              <a:t>different</a:t>
            </a:r>
            <a:r>
              <a:rPr sz="1900" spc="15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configurations;</a:t>
            </a:r>
            <a:endParaRPr sz="19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5" dirty="0">
                <a:latin typeface="Carlito"/>
                <a:cs typeface="Carlito"/>
              </a:rPr>
              <a:t>feature </a:t>
            </a:r>
            <a:r>
              <a:rPr sz="1900" spc="-5" dirty="0">
                <a:latin typeface="Carlito"/>
                <a:cs typeface="Carlito"/>
              </a:rPr>
              <a:t>that </a:t>
            </a:r>
            <a:r>
              <a:rPr sz="1900" spc="-10" dirty="0">
                <a:latin typeface="Carlito"/>
                <a:cs typeface="Carlito"/>
              </a:rPr>
              <a:t>allows </a:t>
            </a:r>
            <a:r>
              <a:rPr sz="1900" spc="-5" dirty="0">
                <a:latin typeface="Carlito"/>
                <a:cs typeface="Carlito"/>
              </a:rPr>
              <a:t>user </a:t>
            </a:r>
            <a:r>
              <a:rPr sz="1900" spc="-15" dirty="0">
                <a:latin typeface="Carlito"/>
                <a:cs typeface="Carlito"/>
              </a:rPr>
              <a:t>configuration </a:t>
            </a:r>
            <a:r>
              <a:rPr sz="1900" spc="-5" dirty="0">
                <a:latin typeface="Carlito"/>
                <a:cs typeface="Carlito"/>
              </a:rPr>
              <a:t>of the </a:t>
            </a:r>
            <a:r>
              <a:rPr sz="1900" spc="-20" dirty="0">
                <a:latin typeface="Carlito"/>
                <a:cs typeface="Carlito"/>
              </a:rPr>
              <a:t>system </a:t>
            </a:r>
            <a:r>
              <a:rPr sz="1900" spc="-15" dirty="0">
                <a:latin typeface="Carlito"/>
                <a:cs typeface="Carlito"/>
              </a:rPr>
              <a:t>to create </a:t>
            </a:r>
            <a:r>
              <a:rPr sz="1900" spc="-5" dirty="0">
                <a:latin typeface="Carlito"/>
                <a:cs typeface="Carlito"/>
              </a:rPr>
              <a:t>a </a:t>
            </a:r>
            <a:r>
              <a:rPr sz="1900" spc="-10" dirty="0">
                <a:latin typeface="Carlito"/>
                <a:cs typeface="Carlito"/>
              </a:rPr>
              <a:t>specific</a:t>
            </a:r>
            <a:r>
              <a:rPr sz="1900" spc="160" dirty="0">
                <a:latin typeface="Carlito"/>
                <a:cs typeface="Carlito"/>
              </a:rPr>
              <a:t> </a:t>
            </a:r>
            <a:r>
              <a:rPr sz="1900" spc="-15" dirty="0">
                <a:latin typeface="Carlito"/>
                <a:cs typeface="Carlito"/>
              </a:rPr>
              <a:t>environment.</a:t>
            </a:r>
            <a:endParaRPr sz="190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approach of highlighting phrases </a:t>
            </a:r>
            <a:r>
              <a:rPr sz="2600" dirty="0">
                <a:latin typeface="Carlito"/>
                <a:cs typeface="Carlito"/>
              </a:rPr>
              <a:t>in a </a:t>
            </a:r>
            <a:r>
              <a:rPr sz="2600" spc="-10" dirty="0">
                <a:latin typeface="Carlito"/>
                <a:cs typeface="Carlito"/>
              </a:rPr>
              <a:t>narrative </a:t>
            </a:r>
            <a:r>
              <a:rPr sz="2600" dirty="0">
                <a:latin typeface="Carlito"/>
                <a:cs typeface="Carlito"/>
              </a:rPr>
              <a:t>description </a:t>
            </a:r>
            <a:r>
              <a:rPr sz="2600" spc="-5" dirty="0">
                <a:latin typeface="Carlito"/>
                <a:cs typeface="Carlito"/>
              </a:rPr>
              <a:t>can be </a:t>
            </a:r>
            <a:r>
              <a:rPr sz="2600" dirty="0">
                <a:latin typeface="Carlito"/>
                <a:cs typeface="Carlito"/>
              </a:rPr>
              <a:t>used  when </a:t>
            </a:r>
            <a:r>
              <a:rPr sz="2600" spc="-5" dirty="0">
                <a:latin typeface="Carlito"/>
                <a:cs typeface="Carlito"/>
              </a:rPr>
              <a:t>analyzing </a:t>
            </a:r>
            <a:r>
              <a:rPr sz="2600" dirty="0">
                <a:latin typeface="Carlito"/>
                <a:cs typeface="Carlito"/>
              </a:rPr>
              <a:t>scenarios </a:t>
            </a:r>
            <a:r>
              <a:rPr sz="2600" spc="-10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find </a:t>
            </a:r>
            <a:r>
              <a:rPr sz="2600" spc="-20" dirty="0">
                <a:latin typeface="Carlito"/>
                <a:cs typeface="Carlito"/>
              </a:rPr>
              <a:t>system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features.</a:t>
            </a:r>
            <a:endParaRPr sz="2600">
              <a:latin typeface="Carlito"/>
              <a:cs typeface="Carlito"/>
            </a:endParaRPr>
          </a:p>
          <a:p>
            <a:pPr marL="241300" marR="79375" indent="-2286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rlito"/>
                <a:cs typeface="Carlito"/>
              </a:rPr>
              <a:t>Feature </a:t>
            </a:r>
            <a:r>
              <a:rPr sz="2600" spc="-5" dirty="0">
                <a:latin typeface="Carlito"/>
                <a:cs typeface="Carlito"/>
              </a:rPr>
              <a:t>identification should </a:t>
            </a:r>
            <a:r>
              <a:rPr sz="2600" dirty="0">
                <a:latin typeface="Carlito"/>
                <a:cs typeface="Carlito"/>
              </a:rPr>
              <a:t>be a </a:t>
            </a:r>
            <a:r>
              <a:rPr sz="2600" spc="-5" dirty="0">
                <a:latin typeface="Carlito"/>
                <a:cs typeface="Carlito"/>
              </a:rPr>
              <a:t>team </a:t>
            </a:r>
            <a:r>
              <a:rPr sz="2600" spc="-20" dirty="0">
                <a:latin typeface="Carlito"/>
                <a:cs typeface="Carlito"/>
              </a:rPr>
              <a:t>activity, </a:t>
            </a:r>
            <a:r>
              <a:rPr sz="2600" dirty="0">
                <a:latin typeface="Carlito"/>
                <a:cs typeface="Carlito"/>
              </a:rPr>
              <a:t>and as </a:t>
            </a:r>
            <a:r>
              <a:rPr sz="2600" spc="-15" dirty="0">
                <a:latin typeface="Carlito"/>
                <a:cs typeface="Carlito"/>
              </a:rPr>
              <a:t>features </a:t>
            </a:r>
            <a:r>
              <a:rPr sz="2600" spc="-10" dirty="0">
                <a:latin typeface="Carlito"/>
                <a:cs typeface="Carlito"/>
              </a:rPr>
              <a:t>are  </a:t>
            </a:r>
            <a:r>
              <a:rPr sz="2600" dirty="0">
                <a:latin typeface="Carlito"/>
                <a:cs typeface="Carlito"/>
              </a:rPr>
              <a:t>identified, the </a:t>
            </a:r>
            <a:r>
              <a:rPr sz="2600" spc="-5" dirty="0">
                <a:latin typeface="Carlito"/>
                <a:cs typeface="Carlito"/>
              </a:rPr>
              <a:t>team should </a:t>
            </a:r>
            <a:r>
              <a:rPr sz="2600" dirty="0">
                <a:latin typeface="Carlito"/>
                <a:cs typeface="Carlito"/>
              </a:rPr>
              <a:t>discuss them and </a:t>
            </a:r>
            <a:r>
              <a:rPr sz="2600" spc="-15" dirty="0">
                <a:latin typeface="Carlito"/>
                <a:cs typeface="Carlito"/>
              </a:rPr>
              <a:t>generate </a:t>
            </a:r>
            <a:r>
              <a:rPr sz="2600" dirty="0">
                <a:latin typeface="Carlito"/>
                <a:cs typeface="Carlito"/>
              </a:rPr>
              <a:t>ideas about </a:t>
            </a:r>
            <a:r>
              <a:rPr sz="2600" spc="-10" dirty="0">
                <a:latin typeface="Carlito"/>
                <a:cs typeface="Carlito"/>
              </a:rPr>
              <a:t>related  </a:t>
            </a:r>
            <a:r>
              <a:rPr sz="2600" spc="-15" dirty="0">
                <a:latin typeface="Carlito"/>
                <a:cs typeface="Carlito"/>
              </a:rPr>
              <a:t>features.</a:t>
            </a:r>
            <a:endParaRPr sz="26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Carlito"/>
                <a:cs typeface="Carlito"/>
              </a:rPr>
              <a:t>Collaborative</a:t>
            </a:r>
            <a:r>
              <a:rPr sz="1900" spc="-35" dirty="0">
                <a:latin typeface="Carlito"/>
                <a:cs typeface="Carlito"/>
              </a:rPr>
              <a:t> </a:t>
            </a:r>
            <a:r>
              <a:rPr sz="1900" spc="-5" dirty="0">
                <a:latin typeface="Carlito"/>
                <a:cs typeface="Carlito"/>
              </a:rPr>
              <a:t>writing</a:t>
            </a:r>
            <a:endParaRPr sz="1900">
              <a:latin typeface="Carlito"/>
              <a:cs typeface="Carlito"/>
            </a:endParaRPr>
          </a:p>
          <a:p>
            <a:pPr marL="1155700" lvl="1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Carlito"/>
                <a:cs typeface="Carlito"/>
              </a:rPr>
              <a:t>Blogs and </a:t>
            </a:r>
            <a:r>
              <a:rPr sz="1900" spc="-10" dirty="0">
                <a:latin typeface="Carlito"/>
                <a:cs typeface="Carlito"/>
              </a:rPr>
              <a:t>web</a:t>
            </a:r>
            <a:r>
              <a:rPr sz="1900" spc="-40" dirty="0">
                <a:latin typeface="Carlito"/>
                <a:cs typeface="Carlito"/>
              </a:rPr>
              <a:t> </a:t>
            </a:r>
            <a:r>
              <a:rPr sz="1900" spc="-10" dirty="0">
                <a:latin typeface="Carlito"/>
                <a:cs typeface="Carlito"/>
              </a:rPr>
              <a:t>pages</a:t>
            </a:r>
            <a:endParaRPr sz="19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637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48" y="894143"/>
            <a:ext cx="2449116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05" dirty="0">
                <a:latin typeface="Trebuchet MS"/>
                <a:cs typeface="Trebuchet MS"/>
              </a:rPr>
              <a:t>The Feature</a:t>
            </a:r>
            <a:r>
              <a:rPr sz="4800" spc="-700" dirty="0">
                <a:latin typeface="Trebuchet MS"/>
                <a:cs typeface="Trebuchet MS"/>
              </a:rPr>
              <a:t> </a:t>
            </a:r>
            <a:r>
              <a:rPr sz="4800" spc="-315" dirty="0">
                <a:latin typeface="Trebuchet MS"/>
                <a:cs typeface="Trebuchet MS"/>
              </a:rPr>
              <a:t>List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549" y="2483373"/>
            <a:ext cx="6387536" cy="5528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The output of the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10" dirty="0">
                <a:latin typeface="Carlito"/>
                <a:cs typeface="Carlito"/>
              </a:rPr>
              <a:t>identification process should </a:t>
            </a:r>
            <a:r>
              <a:rPr sz="2800" spc="-5" dirty="0">
                <a:latin typeface="Carlito"/>
                <a:cs typeface="Carlito"/>
              </a:rPr>
              <a:t>be a </a:t>
            </a:r>
            <a:r>
              <a:rPr sz="2800" spc="-15" dirty="0">
                <a:latin typeface="Carlito"/>
                <a:cs typeface="Carlito"/>
              </a:rPr>
              <a:t>list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20" dirty="0">
                <a:latin typeface="Carlito"/>
                <a:cs typeface="Carlito"/>
              </a:rPr>
              <a:t>features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designing </a:t>
            </a:r>
            <a:r>
              <a:rPr sz="2800" spc="-5" dirty="0">
                <a:latin typeface="Carlito"/>
                <a:cs typeface="Carlito"/>
              </a:rPr>
              <a:t>and implementing </a:t>
            </a:r>
            <a:r>
              <a:rPr sz="2800" spc="-15" dirty="0">
                <a:latin typeface="Carlito"/>
                <a:cs typeface="Carlito"/>
              </a:rPr>
              <a:t>your</a:t>
            </a:r>
            <a:r>
              <a:rPr sz="2800" spc="28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product.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Add </a:t>
            </a:r>
            <a:r>
              <a:rPr sz="2800" spc="-15" dirty="0">
                <a:latin typeface="Carlito"/>
                <a:cs typeface="Carlito"/>
              </a:rPr>
              <a:t>detail </a:t>
            </a: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5" dirty="0">
                <a:latin typeface="Carlito"/>
                <a:cs typeface="Carlito"/>
              </a:rPr>
              <a:t>are </a:t>
            </a:r>
            <a:r>
              <a:rPr sz="2800" spc="-5" dirty="0">
                <a:latin typeface="Carlito"/>
                <a:cs typeface="Carlito"/>
              </a:rPr>
              <a:t>implementing the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feature.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3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describe a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10" dirty="0">
                <a:latin typeface="Carlito"/>
                <a:cs typeface="Carlito"/>
              </a:rPr>
              <a:t>user</a:t>
            </a:r>
            <a:r>
              <a:rPr sz="2800" spc="2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stories.</a:t>
            </a:r>
            <a:endParaRPr sz="2800">
              <a:latin typeface="Carlito"/>
              <a:cs typeface="Carlito"/>
            </a:endParaRPr>
          </a:p>
          <a:p>
            <a:pPr marL="241300" marR="217804" indent="-228600">
              <a:lnSpc>
                <a:spcPct val="11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Scenarios and user </a:t>
            </a:r>
            <a:r>
              <a:rPr sz="2800" spc="-15" dirty="0">
                <a:latin typeface="Carlito"/>
                <a:cs typeface="Carlito"/>
              </a:rPr>
              <a:t>stories </a:t>
            </a:r>
            <a:r>
              <a:rPr sz="2800" spc="-5" dirty="0">
                <a:latin typeface="Carlito"/>
                <a:cs typeface="Carlito"/>
              </a:rPr>
              <a:t>should </a:t>
            </a:r>
            <a:r>
              <a:rPr sz="2800" spc="-20" dirty="0">
                <a:latin typeface="Carlito"/>
                <a:cs typeface="Carlito"/>
              </a:rPr>
              <a:t>always </a:t>
            </a:r>
            <a:r>
              <a:rPr sz="2800" spc="-10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your starting point </a:t>
            </a:r>
            <a:r>
              <a:rPr sz="2800" spc="-25" dirty="0">
                <a:latin typeface="Carlito"/>
                <a:cs typeface="Carlito"/>
              </a:rPr>
              <a:t>for  </a:t>
            </a:r>
            <a:r>
              <a:rPr sz="2800" spc="-10" dirty="0">
                <a:latin typeface="Carlito"/>
                <a:cs typeface="Carlito"/>
              </a:rPr>
              <a:t>identifying </a:t>
            </a:r>
            <a:r>
              <a:rPr sz="2800" spc="-15" dirty="0">
                <a:latin typeface="Carlito"/>
                <a:cs typeface="Carlito"/>
              </a:rPr>
              <a:t>product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features.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916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93130" cy="573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marR="6350" indent="-228600">
              <a:lnSpc>
                <a:spcPct val="103499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25" dirty="0">
                <a:latin typeface="Times New Roman"/>
                <a:cs typeface="Times New Roman"/>
              </a:rPr>
              <a:t>Like </a:t>
            </a:r>
            <a:r>
              <a:rPr sz="1200" spc="-5" dirty="0">
                <a:latin typeface="Times New Roman"/>
                <a:cs typeface="Times New Roman"/>
              </a:rPr>
              <a:t>personas,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help developers to </a:t>
            </a:r>
            <a:r>
              <a:rPr sz="1200" spc="-15" dirty="0">
                <a:latin typeface="Times New Roman"/>
                <a:cs typeface="Times New Roman"/>
              </a:rPr>
              <a:t>gain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shared </a:t>
            </a:r>
            <a:r>
              <a:rPr sz="1200" spc="-15" dirty="0">
                <a:latin typeface="Times New Roman"/>
                <a:cs typeface="Times New Roman"/>
              </a:rPr>
              <a:t>understanding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3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they  </a:t>
            </a:r>
            <a:r>
              <a:rPr sz="1200" spc="-15" dirty="0">
                <a:latin typeface="Times New Roman"/>
                <a:cs typeface="Times New Roman"/>
              </a:rPr>
              <a:t>are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creating.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specifications. </a:t>
            </a:r>
            <a:r>
              <a:rPr sz="1200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lack </a:t>
            </a:r>
            <a:r>
              <a:rPr sz="1200" dirty="0">
                <a:latin typeface="Times New Roman"/>
                <a:cs typeface="Times New Roman"/>
              </a:rPr>
              <a:t>detail, they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incomplete,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may 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20" dirty="0">
                <a:latin typeface="Times New Roman"/>
                <a:cs typeface="Times New Roman"/>
              </a:rPr>
              <a:t>represent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spc="-10" dirty="0">
                <a:latin typeface="Times New Roman"/>
                <a:cs typeface="Times New Roman"/>
              </a:rPr>
              <a:t>types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user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interactions.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Times New Roman"/>
                <a:cs typeface="Times New Roman"/>
              </a:rPr>
              <a:t>Structured scenarios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include </a:t>
            </a:r>
            <a:r>
              <a:rPr sz="1200" spc="-2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fields such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as: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6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user sees </a:t>
            </a:r>
            <a:r>
              <a:rPr sz="1200" spc="-10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beginning </a:t>
            </a:r>
            <a:r>
              <a:rPr sz="1200" dirty="0">
                <a:latin typeface="Times New Roman"/>
                <a:cs typeface="Times New Roman"/>
              </a:rPr>
              <a:t>of 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scenario,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the normal flow 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events,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might </a:t>
            </a:r>
            <a:r>
              <a:rPr sz="1200" spc="-10" dirty="0">
                <a:latin typeface="Times New Roman"/>
                <a:cs typeface="Times New Roman"/>
              </a:rPr>
              <a:t>go </a:t>
            </a:r>
            <a:r>
              <a:rPr sz="1200" spc="-5" dirty="0">
                <a:latin typeface="Times New Roman"/>
                <a:cs typeface="Times New Roman"/>
              </a:rPr>
              <a:t>wrong, and so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-2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early </a:t>
            </a:r>
            <a:r>
              <a:rPr sz="1200" spc="-15" dirty="0">
                <a:latin typeface="Times New Roman"/>
                <a:cs typeface="Times New Roman"/>
              </a:rPr>
              <a:t>stages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product </a:t>
            </a:r>
            <a:r>
              <a:rPr sz="1200" spc="-5" dirty="0">
                <a:latin typeface="Times New Roman"/>
                <a:cs typeface="Times New Roman"/>
              </a:rPr>
              <a:t>design,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15" dirty="0">
                <a:latin typeface="Times New Roman"/>
                <a:cs typeface="Times New Roman"/>
              </a:rPr>
              <a:t>narrative rather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Writing scenarios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Start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personas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20" dirty="0">
                <a:latin typeface="Times New Roman"/>
                <a:cs typeface="Times New Roman"/>
              </a:rPr>
              <a:t>you have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created.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30" dirty="0">
                <a:latin typeface="Times New Roman"/>
                <a:cs typeface="Times New Roman"/>
              </a:rPr>
              <a:t>Try </a:t>
            </a:r>
            <a:r>
              <a:rPr sz="1200" spc="-5" dirty="0">
                <a:latin typeface="Times New Roman"/>
                <a:cs typeface="Times New Roman"/>
              </a:rPr>
              <a:t>to imagine </a:t>
            </a:r>
            <a:r>
              <a:rPr sz="1200" spc="-20" dirty="0">
                <a:latin typeface="Times New Roman"/>
                <a:cs typeface="Times New Roman"/>
              </a:rPr>
              <a:t>several </a:t>
            </a: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spc="-2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persona.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dirty="0">
                <a:latin typeface="Times New Roman"/>
                <a:cs typeface="Times New Roman"/>
              </a:rPr>
              <a:t>necessary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include every details </a:t>
            </a:r>
            <a:r>
              <a:rPr sz="1200" spc="-2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think </a:t>
            </a:r>
            <a:r>
              <a:rPr sz="1200" spc="-20" dirty="0">
                <a:latin typeface="Times New Roman"/>
                <a:cs typeface="Times New Roman"/>
              </a:rPr>
              <a:t>users </a:t>
            </a:r>
            <a:r>
              <a:rPr sz="1200" spc="-5" dirty="0">
                <a:latin typeface="Times New Roman"/>
                <a:cs typeface="Times New Roman"/>
              </a:rPr>
              <a:t>might </a:t>
            </a:r>
            <a:r>
              <a:rPr sz="1200" dirty="0">
                <a:latin typeface="Times New Roman"/>
                <a:cs typeface="Times New Roman"/>
              </a:rPr>
              <a:t>do with </a:t>
            </a:r>
            <a:r>
              <a:rPr sz="1200" spc="-20" dirty="0">
                <a:latin typeface="Times New Roman"/>
                <a:cs typeface="Times New Roman"/>
              </a:rPr>
              <a:t>your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product.</a:t>
            </a:r>
            <a:endParaRPr sz="1200">
              <a:latin typeface="Times New Roman"/>
              <a:cs typeface="Times New Roman"/>
            </a:endParaRPr>
          </a:p>
          <a:p>
            <a:pPr marL="469900" marR="8890" indent="-228600">
              <a:lnSpc>
                <a:spcPct val="103299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25" dirty="0">
                <a:latin typeface="Times New Roman"/>
                <a:cs typeface="Times New Roman"/>
              </a:rPr>
              <a:t>always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written </a:t>
            </a:r>
            <a:r>
              <a:rPr sz="1200" spc="-1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user’s perspective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based </a:t>
            </a:r>
            <a:r>
              <a:rPr sz="1200" dirty="0">
                <a:latin typeface="Times New Roman"/>
                <a:cs typeface="Times New Roman"/>
              </a:rPr>
              <a:t>on  </a:t>
            </a:r>
            <a:r>
              <a:rPr sz="1200" spc="-5" dirty="0">
                <a:latin typeface="Times New Roman"/>
                <a:cs typeface="Times New Roman"/>
              </a:rPr>
              <a:t>identified personas </a:t>
            </a:r>
            <a:r>
              <a:rPr sz="1200" dirty="0">
                <a:latin typeface="Times New Roman"/>
                <a:cs typeface="Times New Roman"/>
              </a:rPr>
              <a:t>or real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users.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Scenario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writing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systematic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different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teams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approach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different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ways.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3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Writing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scenarios</a:t>
            </a:r>
            <a:r>
              <a:rPr sz="1200" spc="-20" dirty="0">
                <a:latin typeface="Times New Roman"/>
                <a:cs typeface="Times New Roman"/>
              </a:rPr>
              <a:t> always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gives </a:t>
            </a:r>
            <a:r>
              <a:rPr sz="1200" spc="-20" dirty="0">
                <a:latin typeface="Times New Roman"/>
                <a:cs typeface="Times New Roman"/>
              </a:rPr>
              <a:t>you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ideas </a:t>
            </a:r>
            <a:r>
              <a:rPr sz="1200" spc="-20" dirty="0">
                <a:latin typeface="Times New Roman"/>
                <a:cs typeface="Times New Roman"/>
              </a:rPr>
              <a:t>for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features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you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User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Stories</a:t>
            </a:r>
            <a:endParaRPr sz="1200">
              <a:latin typeface="Times New Roman"/>
              <a:cs typeface="Times New Roman"/>
            </a:endParaRPr>
          </a:p>
          <a:p>
            <a:pPr marL="469900" marR="9525" indent="-228600">
              <a:lnSpc>
                <a:spcPct val="103299"/>
              </a:lnSpc>
              <a:spcBef>
                <a:spcPts val="79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finer-grain </a:t>
            </a:r>
            <a:r>
              <a:rPr sz="1200" spc="-15" dirty="0">
                <a:latin typeface="Times New Roman"/>
                <a:cs typeface="Times New Roman"/>
              </a:rPr>
              <a:t>narratives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set out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more detailed and structured </a:t>
            </a:r>
            <a:r>
              <a:rPr sz="1200" spc="-20" dirty="0">
                <a:latin typeface="Times New Roman"/>
                <a:cs typeface="Times New Roman"/>
              </a:rPr>
              <a:t>way </a:t>
            </a:r>
            <a:r>
              <a:rPr sz="1200" dirty="0">
                <a:latin typeface="Times New Roman"/>
                <a:cs typeface="Times New Roman"/>
              </a:rPr>
              <a:t>a single  thing that a user </a:t>
            </a:r>
            <a:r>
              <a:rPr sz="1200" spc="-15" dirty="0">
                <a:latin typeface="Times New Roman"/>
                <a:cs typeface="Times New Roman"/>
              </a:rPr>
              <a:t>wants </a:t>
            </a:r>
            <a:r>
              <a:rPr sz="1200" spc="-20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software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 </a:t>
            </a:r>
            <a:r>
              <a:rPr sz="1200" spc="-15" dirty="0">
                <a:latin typeface="Times New Roman"/>
                <a:cs typeface="Times New Roman"/>
              </a:rPr>
              <a:t>stories are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intended </a:t>
            </a:r>
            <a:r>
              <a:rPr sz="1200" spc="-2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planning but </a:t>
            </a:r>
            <a:r>
              <a:rPr sz="1200" spc="-2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helping with </a:t>
            </a:r>
            <a:r>
              <a:rPr sz="1200" spc="-25" dirty="0">
                <a:latin typeface="Times New Roman"/>
                <a:cs typeface="Times New Roman"/>
              </a:rPr>
              <a:t>feature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identification.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Aim to </a:t>
            </a:r>
            <a:r>
              <a:rPr sz="1200" spc="-5" dirty="0">
                <a:latin typeface="Times New Roman"/>
                <a:cs typeface="Times New Roman"/>
              </a:rPr>
              <a:t>develop </a:t>
            </a:r>
            <a:r>
              <a:rPr sz="1200" spc="-15" dirty="0">
                <a:latin typeface="Times New Roman"/>
                <a:cs typeface="Times New Roman"/>
              </a:rPr>
              <a:t>stories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helpful </a:t>
            </a:r>
            <a:r>
              <a:rPr sz="1200" dirty="0">
                <a:latin typeface="Times New Roman"/>
                <a:cs typeface="Times New Roman"/>
              </a:rPr>
              <a:t>in one of 2 </a:t>
            </a:r>
            <a:r>
              <a:rPr sz="1200" spc="-30" dirty="0">
                <a:latin typeface="Times New Roman"/>
                <a:cs typeface="Times New Roman"/>
              </a:rPr>
              <a:t>ways: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way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extending and </a:t>
            </a:r>
            <a:r>
              <a:rPr sz="1200" spc="-5" dirty="0">
                <a:latin typeface="Times New Roman"/>
                <a:cs typeface="Times New Roman"/>
              </a:rPr>
              <a:t>adding </a:t>
            </a:r>
            <a:r>
              <a:rPr sz="1200" dirty="0">
                <a:latin typeface="Times New Roman"/>
                <a:cs typeface="Times New Roman"/>
              </a:rPr>
              <a:t>detail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scenario;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3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25" dirty="0">
                <a:latin typeface="Times New Roman"/>
                <a:cs typeface="Times New Roman"/>
              </a:rPr>
              <a:t>system </a:t>
            </a:r>
            <a:r>
              <a:rPr sz="1200" spc="-20" dirty="0">
                <a:latin typeface="Times New Roman"/>
                <a:cs typeface="Times New Roman"/>
              </a:rPr>
              <a:t>feature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you </a:t>
            </a:r>
            <a:r>
              <a:rPr sz="1200" spc="-15" dirty="0">
                <a:latin typeface="Times New Roman"/>
                <a:cs typeface="Times New Roman"/>
              </a:rPr>
              <a:t>have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identified.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304" y="9051797"/>
            <a:ext cx="575945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>
              <a:lnSpc>
                <a:spcPts val="1405"/>
              </a:lnSpc>
              <a:spcBef>
                <a:spcPts val="100"/>
              </a:spcBef>
            </a:pPr>
            <a:r>
              <a:rPr sz="1200" b="1" u="heavy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Feature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Identification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405"/>
              </a:lnSpc>
              <a:buFont typeface="Wingdings"/>
              <a:buChar char="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feature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way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allowing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users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access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your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product’s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20" dirty="0">
                <a:latin typeface="Times New Roman"/>
                <a:cs typeface="Times New Roman"/>
              </a:rPr>
              <a:t>feature </a:t>
            </a:r>
            <a:r>
              <a:rPr sz="1200" dirty="0">
                <a:latin typeface="Times New Roman"/>
                <a:cs typeface="Times New Roman"/>
              </a:rPr>
              <a:t>list defines the </a:t>
            </a:r>
            <a:r>
              <a:rPr sz="1200" spc="-15" dirty="0">
                <a:latin typeface="Times New Roman"/>
                <a:cs typeface="Times New Roman"/>
              </a:rPr>
              <a:t>overall </a:t>
            </a:r>
            <a:r>
              <a:rPr sz="1200" spc="-5" dirty="0">
                <a:latin typeface="Times New Roman"/>
                <a:cs typeface="Times New Roman"/>
              </a:rPr>
              <a:t>functionality </a:t>
            </a:r>
            <a:r>
              <a:rPr sz="1200" spc="15" dirty="0">
                <a:latin typeface="Times New Roman"/>
                <a:cs typeface="Times New Roman"/>
              </a:rPr>
              <a:t>ofthe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03299"/>
              </a:lnSpc>
              <a:spcBef>
                <a:spcPts val="5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Feature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fragment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functionality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implements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user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system need. </a:t>
            </a: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can  access features through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interface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product.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Feature is </a:t>
            </a:r>
            <a:r>
              <a:rPr sz="1200" dirty="0">
                <a:latin typeface="Times New Roman"/>
                <a:cs typeface="Times New Roman"/>
              </a:rPr>
              <a:t>something that the </a:t>
            </a:r>
            <a:r>
              <a:rPr sz="1200" spc="-5" dirty="0">
                <a:latin typeface="Times New Roman"/>
                <a:cs typeface="Times New Roman"/>
              </a:rPr>
              <a:t>user needs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143" y="6323061"/>
            <a:ext cx="6062325" cy="2621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17</a:t>
            </a:fld>
            <a:endParaRPr spc="-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100" y="2066543"/>
            <a:ext cx="5803900" cy="8087995"/>
            <a:chOff x="800100" y="2066543"/>
            <a:chExt cx="5803900" cy="8087995"/>
          </a:xfrm>
        </p:grpSpPr>
        <p:sp>
          <p:nvSpPr>
            <p:cNvPr id="3" name="object 3"/>
            <p:cNvSpPr/>
            <p:nvPr/>
          </p:nvSpPr>
          <p:spPr>
            <a:xfrm>
              <a:off x="1257300" y="2066543"/>
              <a:ext cx="5346192" cy="41041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100" y="6877811"/>
              <a:ext cx="3200400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5992" y="281431"/>
            <a:ext cx="5977890" cy="177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2829" algn="l"/>
                <a:tab pos="4675505" algn="l"/>
                <a:tab pos="526224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687705" indent="-229235">
              <a:lnSpc>
                <a:spcPts val="1405"/>
              </a:lnSpc>
              <a:buFont typeface="Times New Roman"/>
              <a:buChar char="•"/>
              <a:tabLst>
                <a:tab pos="687705" algn="l"/>
                <a:tab pos="68834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Identify the product </a:t>
            </a:r>
            <a:r>
              <a:rPr sz="1200" b="1" spc="-15" dirty="0">
                <a:latin typeface="Times New Roman"/>
                <a:cs typeface="Times New Roman"/>
              </a:rPr>
              <a:t>features </a:t>
            </a:r>
            <a:r>
              <a:rPr sz="1200" b="1" dirty="0">
                <a:latin typeface="Times New Roman"/>
                <a:cs typeface="Times New Roman"/>
              </a:rPr>
              <a:t>that </a:t>
            </a:r>
            <a:r>
              <a:rPr sz="1200" b="1" spc="-15" dirty="0">
                <a:latin typeface="Times New Roman"/>
                <a:cs typeface="Times New Roman"/>
              </a:rPr>
              <a:t>are </a:t>
            </a:r>
            <a:r>
              <a:rPr sz="1200" b="1" spc="-5" dirty="0">
                <a:latin typeface="Times New Roman"/>
                <a:cs typeface="Times New Roman"/>
              </a:rPr>
              <a:t>independent, </a:t>
            </a:r>
            <a:r>
              <a:rPr sz="1200" b="1" spc="-15" dirty="0">
                <a:latin typeface="Times New Roman"/>
                <a:cs typeface="Times New Roman"/>
              </a:rPr>
              <a:t>coherent </a:t>
            </a:r>
            <a:r>
              <a:rPr sz="1200" b="1" spc="-5" dirty="0">
                <a:latin typeface="Times New Roman"/>
                <a:cs typeface="Times New Roman"/>
              </a:rPr>
              <a:t>and</a:t>
            </a:r>
            <a:r>
              <a:rPr sz="1200" b="1" spc="-135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relevant:</a:t>
            </a:r>
            <a:endParaRPr sz="1200">
              <a:latin typeface="Times New Roman"/>
              <a:cs typeface="Times New Roman"/>
            </a:endParaRPr>
          </a:p>
          <a:p>
            <a:pPr marL="687705" indent="-229235">
              <a:lnSpc>
                <a:spcPts val="1405"/>
              </a:lnSpc>
              <a:buFont typeface="Times New Roman"/>
              <a:buChar char="•"/>
              <a:tabLst>
                <a:tab pos="687705" algn="l"/>
                <a:tab pos="688340" algn="l"/>
              </a:tabLst>
            </a:pPr>
            <a:r>
              <a:rPr sz="1200" b="1" spc="25" dirty="0">
                <a:latin typeface="Times New Roman"/>
                <a:cs typeface="Times New Roman"/>
              </a:rPr>
              <a:t>Independence </a:t>
            </a:r>
            <a:r>
              <a:rPr sz="1200" spc="900" dirty="0">
                <a:latin typeface="Times New Roman"/>
                <a:cs typeface="Times New Roman"/>
              </a:rPr>
              <a:t>→A </a:t>
            </a:r>
            <a:r>
              <a:rPr sz="1200" dirty="0">
                <a:latin typeface="Times New Roman"/>
                <a:cs typeface="Times New Roman"/>
              </a:rPr>
              <a:t>feature </a:t>
            </a:r>
            <a:r>
              <a:rPr sz="1200" spc="25" dirty="0">
                <a:latin typeface="Times New Roman"/>
                <a:cs typeface="Times New Roman"/>
              </a:rPr>
              <a:t>should </a:t>
            </a:r>
            <a:r>
              <a:rPr sz="1200" spc="20" dirty="0">
                <a:latin typeface="Times New Roman"/>
                <a:cs typeface="Times New Roman"/>
              </a:rPr>
              <a:t>not </a:t>
            </a:r>
            <a:r>
              <a:rPr sz="1200" spc="25" dirty="0">
                <a:latin typeface="Times New Roman"/>
                <a:cs typeface="Times New Roman"/>
              </a:rPr>
              <a:t>depend </a:t>
            </a:r>
            <a:r>
              <a:rPr sz="1200" spc="30" dirty="0">
                <a:latin typeface="Times New Roman"/>
                <a:cs typeface="Times New Roman"/>
              </a:rPr>
              <a:t>on </a:t>
            </a:r>
            <a:r>
              <a:rPr sz="1200" spc="25" dirty="0">
                <a:latin typeface="Times New Roman"/>
                <a:cs typeface="Times New Roman"/>
              </a:rPr>
              <a:t>how </a:t>
            </a:r>
            <a:r>
              <a:rPr sz="1200" spc="20" dirty="0">
                <a:latin typeface="Times New Roman"/>
                <a:cs typeface="Times New Roman"/>
              </a:rPr>
              <a:t>other </a:t>
            </a:r>
            <a:r>
              <a:rPr sz="1200" spc="10" dirty="0">
                <a:latin typeface="Times New Roman"/>
                <a:cs typeface="Times New Roman"/>
              </a:rPr>
              <a:t>system</a:t>
            </a:r>
            <a:r>
              <a:rPr sz="1200" spc="-24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features</a:t>
            </a:r>
            <a:endParaRPr sz="1200">
              <a:latin typeface="Times New Roman"/>
              <a:cs typeface="Times New Roman"/>
            </a:endParaRPr>
          </a:p>
          <a:p>
            <a:pPr marL="687705">
              <a:lnSpc>
                <a:spcPct val="100000"/>
              </a:lnSpc>
              <a:spcBef>
                <a:spcPts val="45"/>
              </a:spcBef>
            </a:pPr>
            <a:r>
              <a:rPr sz="1200" spc="5" dirty="0">
                <a:latin typeface="Times New Roman"/>
                <a:cs typeface="Times New Roman"/>
              </a:rPr>
              <a:t>implemented </a:t>
            </a:r>
            <a:r>
              <a:rPr sz="1200" spc="25" dirty="0">
                <a:latin typeface="Times New Roman"/>
                <a:cs typeface="Times New Roman"/>
              </a:rPr>
              <a:t>and should </a:t>
            </a:r>
            <a:r>
              <a:rPr sz="1200" spc="15" dirty="0">
                <a:latin typeface="Times New Roman"/>
                <a:cs typeface="Times New Roman"/>
              </a:rPr>
              <a:t>not </a:t>
            </a:r>
            <a:r>
              <a:rPr sz="1200" spc="20" dirty="0">
                <a:latin typeface="Times New Roman"/>
                <a:cs typeface="Times New Roman"/>
              </a:rPr>
              <a:t>be </a:t>
            </a:r>
            <a:r>
              <a:rPr sz="1200" spc="10" dirty="0">
                <a:latin typeface="Times New Roman"/>
                <a:cs typeface="Times New Roman"/>
              </a:rPr>
              <a:t>affected </a:t>
            </a:r>
            <a:r>
              <a:rPr sz="1200" spc="25" dirty="0">
                <a:latin typeface="Times New Roman"/>
                <a:cs typeface="Times New Roman"/>
              </a:rPr>
              <a:t>by </a:t>
            </a:r>
            <a:r>
              <a:rPr sz="1200" spc="20" dirty="0">
                <a:latin typeface="Times New Roman"/>
                <a:cs typeface="Times New Roman"/>
              </a:rPr>
              <a:t>the </a:t>
            </a:r>
            <a:r>
              <a:rPr sz="1200" spc="25" dirty="0">
                <a:latin typeface="Times New Roman"/>
                <a:cs typeface="Times New Roman"/>
              </a:rPr>
              <a:t>order </a:t>
            </a:r>
            <a:r>
              <a:rPr sz="1200" spc="20" dirty="0">
                <a:latin typeface="Times New Roman"/>
                <a:cs typeface="Times New Roman"/>
              </a:rPr>
              <a:t>of activation of other</a:t>
            </a:r>
            <a:r>
              <a:rPr sz="1200" spc="-204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features.</a:t>
            </a:r>
            <a:endParaRPr sz="1200">
              <a:latin typeface="Times New Roman"/>
              <a:cs typeface="Times New Roman"/>
            </a:endParaRPr>
          </a:p>
          <a:p>
            <a:pPr marL="687705" marR="10795" indent="-228600">
              <a:lnSpc>
                <a:spcPct val="103299"/>
              </a:lnSpc>
              <a:buFont typeface="Times New Roman"/>
              <a:buChar char="•"/>
              <a:tabLst>
                <a:tab pos="687705" algn="l"/>
                <a:tab pos="688340" algn="l"/>
              </a:tabLst>
            </a:pPr>
            <a:r>
              <a:rPr sz="1200" b="1" spc="55" dirty="0">
                <a:latin typeface="Times New Roman"/>
                <a:cs typeface="Times New Roman"/>
              </a:rPr>
              <a:t>Coherence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40" dirty="0">
                <a:latin typeface="Times New Roman"/>
                <a:cs typeface="Times New Roman"/>
              </a:rPr>
              <a:t>Features</a:t>
            </a:r>
            <a:r>
              <a:rPr sz="1200" b="1" spc="-105" dirty="0">
                <a:latin typeface="Times New Roman"/>
                <a:cs typeface="Times New Roman"/>
              </a:rPr>
              <a:t> </a:t>
            </a:r>
            <a:r>
              <a:rPr sz="1200" spc="260" dirty="0">
                <a:latin typeface="Times New Roman"/>
                <a:cs typeface="Times New Roman"/>
              </a:rPr>
              <a:t>→shouldbe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linked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40" dirty="0">
                <a:latin typeface="Times New Roman"/>
                <a:cs typeface="Times New Roman"/>
              </a:rPr>
              <a:t>to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a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single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item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of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30" dirty="0">
                <a:latin typeface="Times New Roman"/>
                <a:cs typeface="Times New Roman"/>
              </a:rPr>
              <a:t>functionality.</a:t>
            </a:r>
            <a:r>
              <a:rPr sz="1200" spc="-17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They  </a:t>
            </a:r>
            <a:r>
              <a:rPr sz="1200" dirty="0">
                <a:latin typeface="Times New Roman"/>
                <a:cs typeface="Times New Roman"/>
              </a:rPr>
              <a:t>should not do more than one </a:t>
            </a:r>
            <a:r>
              <a:rPr sz="1200" spc="-5" dirty="0">
                <a:latin typeface="Times New Roman"/>
                <a:cs typeface="Times New Roman"/>
              </a:rPr>
              <a:t>thing, and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never </a:t>
            </a:r>
            <a:r>
              <a:rPr sz="1200" dirty="0">
                <a:latin typeface="Times New Roman"/>
                <a:cs typeface="Times New Roman"/>
              </a:rPr>
              <a:t>have side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effects.</a:t>
            </a:r>
            <a:endParaRPr sz="1200">
              <a:latin typeface="Times New Roman"/>
              <a:cs typeface="Times New Roman"/>
            </a:endParaRPr>
          </a:p>
          <a:p>
            <a:pPr marL="687705" marR="227965" indent="-228600">
              <a:lnSpc>
                <a:spcPts val="1500"/>
              </a:lnSpc>
              <a:spcBef>
                <a:spcPts val="50"/>
              </a:spcBef>
              <a:buFont typeface="Times New Roman"/>
              <a:buChar char="•"/>
              <a:tabLst>
                <a:tab pos="687705" algn="l"/>
                <a:tab pos="688340" algn="l"/>
              </a:tabLst>
            </a:pPr>
            <a:r>
              <a:rPr sz="1200" b="1" spc="10" dirty="0">
                <a:latin typeface="Times New Roman"/>
                <a:cs typeface="Times New Roman"/>
              </a:rPr>
              <a:t>Relevance System </a:t>
            </a:r>
            <a:r>
              <a:rPr sz="1200" b="1" spc="85" dirty="0">
                <a:latin typeface="Times New Roman"/>
                <a:cs typeface="Times New Roman"/>
              </a:rPr>
              <a:t>features</a:t>
            </a:r>
            <a:r>
              <a:rPr sz="1200" spc="85" dirty="0">
                <a:latin typeface="Times New Roman"/>
                <a:cs typeface="Times New Roman"/>
              </a:rPr>
              <a:t>→shouldreflecttheway </a:t>
            </a:r>
            <a:r>
              <a:rPr sz="1200" spc="20" dirty="0">
                <a:latin typeface="Times New Roman"/>
                <a:cs typeface="Times New Roman"/>
              </a:rPr>
              <a:t>users </a:t>
            </a:r>
            <a:r>
              <a:rPr sz="1200" spc="25" dirty="0">
                <a:latin typeface="Times New Roman"/>
                <a:cs typeface="Times New Roman"/>
              </a:rPr>
              <a:t>normally </a:t>
            </a:r>
            <a:r>
              <a:rPr sz="1200" spc="-5" dirty="0">
                <a:latin typeface="Times New Roman"/>
                <a:cs typeface="Times New Roman"/>
              </a:rPr>
              <a:t>carry out  </a:t>
            </a:r>
            <a:r>
              <a:rPr sz="1200" spc="30" dirty="0">
                <a:latin typeface="Times New Roman"/>
                <a:cs typeface="Times New Roman"/>
              </a:rPr>
              <a:t>some </a:t>
            </a:r>
            <a:r>
              <a:rPr sz="1200" spc="20" dirty="0">
                <a:latin typeface="Times New Roman"/>
                <a:cs typeface="Times New Roman"/>
              </a:rPr>
              <a:t>task. </a:t>
            </a:r>
            <a:r>
              <a:rPr sz="1200" spc="25" dirty="0">
                <a:latin typeface="Times New Roman"/>
                <a:cs typeface="Times New Roman"/>
              </a:rPr>
              <a:t>They should </a:t>
            </a:r>
            <a:r>
              <a:rPr sz="1200" spc="15" dirty="0">
                <a:latin typeface="Times New Roman"/>
                <a:cs typeface="Times New Roman"/>
              </a:rPr>
              <a:t>not </a:t>
            </a:r>
            <a:r>
              <a:rPr sz="1200" spc="5" dirty="0">
                <a:latin typeface="Times New Roman"/>
                <a:cs typeface="Times New Roman"/>
              </a:rPr>
              <a:t>offer </a:t>
            </a:r>
            <a:r>
              <a:rPr sz="1200" spc="25" dirty="0">
                <a:latin typeface="Times New Roman"/>
                <a:cs typeface="Times New Roman"/>
              </a:rPr>
              <a:t>obscure </a:t>
            </a:r>
            <a:r>
              <a:rPr sz="1200" spc="20" dirty="0">
                <a:latin typeface="Times New Roman"/>
                <a:cs typeface="Times New Roman"/>
              </a:rPr>
              <a:t>functionality </a:t>
            </a:r>
            <a:r>
              <a:rPr sz="1200" spc="15" dirty="0">
                <a:latin typeface="Times New Roman"/>
                <a:cs typeface="Times New Roman"/>
              </a:rPr>
              <a:t>that is </a:t>
            </a:r>
            <a:r>
              <a:rPr sz="1200" spc="10" dirty="0">
                <a:latin typeface="Times New Roman"/>
                <a:cs typeface="Times New Roman"/>
              </a:rPr>
              <a:t>rarely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required.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18</a:t>
            </a:fld>
            <a:endParaRPr spc="-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4611" y="1228373"/>
            <a:ext cx="7014845" cy="9112250"/>
            <a:chOff x="324611" y="1228373"/>
            <a:chExt cx="7014845" cy="9112250"/>
          </a:xfrm>
        </p:grpSpPr>
        <p:sp>
          <p:nvSpPr>
            <p:cNvPr id="3" name="object 3"/>
            <p:cNvSpPr/>
            <p:nvPr/>
          </p:nvSpPr>
          <p:spPr>
            <a:xfrm>
              <a:off x="782116" y="10283951"/>
              <a:ext cx="6001385" cy="56515"/>
            </a:xfrm>
            <a:custGeom>
              <a:avLst/>
              <a:gdLst/>
              <a:ahLst/>
              <a:cxnLst/>
              <a:rect l="l" t="t" r="r" b="b"/>
              <a:pathLst>
                <a:path w="6001384" h="56515">
                  <a:moveTo>
                    <a:pt x="6001258" y="47244"/>
                  </a:moveTo>
                  <a:lnTo>
                    <a:pt x="0" y="47244"/>
                  </a:lnTo>
                  <a:lnTo>
                    <a:pt x="0" y="56388"/>
                  </a:lnTo>
                  <a:lnTo>
                    <a:pt x="6001258" y="56388"/>
                  </a:lnTo>
                  <a:lnTo>
                    <a:pt x="6001258" y="47244"/>
                  </a:lnTo>
                  <a:close/>
                </a:path>
                <a:path w="6001384" h="56515">
                  <a:moveTo>
                    <a:pt x="600125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6001258" y="38100"/>
                  </a:lnTo>
                  <a:lnTo>
                    <a:pt x="6001258" y="0"/>
                  </a:lnTo>
                  <a:close/>
                </a:path>
              </a:pathLst>
            </a:custGeom>
            <a:solidFill>
              <a:srgbClr val="823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099" y="7900415"/>
              <a:ext cx="5943600" cy="2371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611" y="1228373"/>
              <a:ext cx="7014309" cy="4488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19</a:t>
            </a:fld>
            <a:endParaRPr spc="-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1011"/>
            <a:ext cx="5817235" cy="607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non-functional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ts val="1400"/>
              </a:lnSpc>
              <a:spcBef>
                <a:spcPts val="9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 requirements-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ts val="1400"/>
              </a:lnSpc>
            </a:pPr>
            <a:r>
              <a:rPr sz="1200" spc="-5" dirty="0">
                <a:latin typeface="Times New Roman"/>
                <a:cs typeface="Times New Roman"/>
              </a:rPr>
              <a:t>Statements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services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provide, </a:t>
            </a:r>
            <a:r>
              <a:rPr sz="1200" dirty="0">
                <a:latin typeface="Times New Roman"/>
                <a:cs typeface="Times New Roman"/>
              </a:rPr>
              <a:t>how the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react </a:t>
            </a:r>
            <a:r>
              <a:rPr sz="120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particular </a:t>
            </a:r>
            <a:r>
              <a:rPr sz="1200" dirty="0">
                <a:latin typeface="Times New Roman"/>
                <a:cs typeface="Times New Roman"/>
              </a:rPr>
              <a:t>inputs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how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behave in </a:t>
            </a:r>
            <a:r>
              <a:rPr sz="1200" spc="-5" dirty="0">
                <a:latin typeface="Times New Roman"/>
                <a:cs typeface="Times New Roman"/>
              </a:rPr>
              <a:t>particular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situations.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850"/>
              </a:spcBef>
            </a:pPr>
            <a:r>
              <a:rPr sz="1200" dirty="0">
                <a:latin typeface="Times New Roman"/>
                <a:cs typeface="Times New Roman"/>
              </a:rPr>
              <a:t>May state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not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Non-functional requirements</a:t>
            </a:r>
            <a:r>
              <a:rPr sz="1200" b="1" spc="-5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469900" marR="7620">
              <a:lnSpc>
                <a:spcPct val="102499"/>
              </a:lnSpc>
              <a:spcBef>
                <a:spcPts val="805"/>
              </a:spcBef>
            </a:pPr>
            <a:r>
              <a:rPr sz="1200" spc="-5" dirty="0">
                <a:latin typeface="Times New Roman"/>
                <a:cs typeface="Times New Roman"/>
              </a:rPr>
              <a:t>Constraints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offered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constraints,  constraints </a:t>
            </a:r>
            <a:r>
              <a:rPr sz="1200" dirty="0">
                <a:latin typeface="Times New Roman"/>
                <a:cs typeface="Times New Roman"/>
              </a:rPr>
              <a:t>on the development </a:t>
            </a:r>
            <a:r>
              <a:rPr sz="1200" spc="-5" dirty="0">
                <a:latin typeface="Times New Roman"/>
                <a:cs typeface="Times New Roman"/>
              </a:rPr>
              <a:t>process, </a:t>
            </a:r>
            <a:r>
              <a:rPr sz="1200" dirty="0">
                <a:latin typeface="Times New Roman"/>
                <a:cs typeface="Times New Roman"/>
              </a:rPr>
              <a:t>standards,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latin typeface="Times New Roman"/>
                <a:cs typeface="Times New Roman"/>
              </a:rPr>
              <a:t>Often </a:t>
            </a:r>
            <a:r>
              <a:rPr sz="1200" dirty="0">
                <a:latin typeface="Times New Roman"/>
                <a:cs typeface="Times New Roman"/>
              </a:rPr>
              <a:t>apply to the </a:t>
            </a:r>
            <a:r>
              <a:rPr sz="1200" spc="-5" dirty="0">
                <a:latin typeface="Times New Roman"/>
                <a:cs typeface="Times New Roman"/>
              </a:rPr>
              <a:t>system as </a:t>
            </a:r>
            <a:r>
              <a:rPr sz="1200" dirty="0">
                <a:latin typeface="Times New Roman"/>
                <a:cs typeface="Times New Roman"/>
              </a:rPr>
              <a:t>a whole rather than individual </a:t>
            </a:r>
            <a:r>
              <a:rPr sz="1200" spc="-5" dirty="0">
                <a:latin typeface="Times New Roman"/>
                <a:cs typeface="Times New Roman"/>
              </a:rPr>
              <a:t>features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15"/>
              </a:spcBef>
            </a:pPr>
            <a:r>
              <a:rPr sz="1200" spc="-5" dirty="0">
                <a:latin typeface="Times New Roman"/>
                <a:cs typeface="Times New Roman"/>
              </a:rPr>
              <a:t>Constraints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system from </a:t>
            </a:r>
            <a:r>
              <a:rPr sz="1200" dirty="0">
                <a:latin typeface="Times New Roman"/>
                <a:cs typeface="Times New Roman"/>
              </a:rPr>
              <a:t>the domain of </a:t>
            </a:r>
            <a:r>
              <a:rPr sz="1200" spc="-5" dirty="0">
                <a:latin typeface="Times New Roman"/>
                <a:cs typeface="Times New Roman"/>
              </a:rPr>
              <a:t>operation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 requirements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8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Describe functionality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services.</a:t>
            </a:r>
            <a:endParaRPr sz="1200">
              <a:latin typeface="Times New Roman"/>
              <a:cs typeface="Times New Roman"/>
            </a:endParaRPr>
          </a:p>
          <a:p>
            <a:pPr marL="469900" marR="8890" indent="-228600">
              <a:lnSpc>
                <a:spcPts val="137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Depend </a:t>
            </a:r>
            <a:r>
              <a:rPr sz="1200" dirty="0">
                <a:latin typeface="Times New Roman"/>
                <a:cs typeface="Times New Roman"/>
              </a:rPr>
              <a:t>on the type of </a:t>
            </a:r>
            <a:r>
              <a:rPr sz="1200" spc="-5" dirty="0">
                <a:latin typeface="Times New Roman"/>
                <a:cs typeface="Times New Roman"/>
              </a:rPr>
              <a:t>software, expected users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system where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software 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Functional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high-level statements of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system should  do.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Functional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describe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services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detail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Non-functional requirements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815"/>
              </a:spcBef>
            </a:pPr>
            <a:r>
              <a:rPr sz="1200" spc="-5" dirty="0">
                <a:latin typeface="Times New Roman"/>
                <a:cs typeface="Times New Roman"/>
              </a:rPr>
              <a:t>These define system properties and constraints e.g. reliability, </a:t>
            </a:r>
            <a:r>
              <a:rPr sz="1200" dirty="0">
                <a:latin typeface="Times New Roman"/>
                <a:cs typeface="Times New Roman"/>
              </a:rPr>
              <a:t>response time </a:t>
            </a:r>
            <a:r>
              <a:rPr sz="1200" spc="-5" dirty="0">
                <a:latin typeface="Times New Roman"/>
                <a:cs typeface="Times New Roman"/>
              </a:rPr>
              <a:t>and storage  requirements. </a:t>
            </a:r>
            <a:r>
              <a:rPr sz="1200" dirty="0">
                <a:latin typeface="Times New Roman"/>
                <a:cs typeface="Times New Roman"/>
              </a:rPr>
              <a:t>Constraints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I/O </a:t>
            </a:r>
            <a:r>
              <a:rPr sz="1200" dirty="0">
                <a:latin typeface="Times New Roman"/>
                <a:cs typeface="Times New Roman"/>
              </a:rPr>
              <a:t>device </a:t>
            </a:r>
            <a:r>
              <a:rPr sz="1200" spc="-5" dirty="0">
                <a:latin typeface="Times New Roman"/>
                <a:cs typeface="Times New Roman"/>
              </a:rPr>
              <a:t>capability, system representations, etc. Process  requirements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specified </a:t>
            </a:r>
            <a:r>
              <a:rPr sz="1200" dirty="0">
                <a:latin typeface="Times New Roman"/>
                <a:cs typeface="Times New Roman"/>
              </a:rPr>
              <a:t>mandating a particular </a:t>
            </a:r>
            <a:r>
              <a:rPr sz="1200" spc="-5" dirty="0">
                <a:latin typeface="Times New Roman"/>
                <a:cs typeface="Times New Roman"/>
              </a:rPr>
              <a:t>IDE, </a:t>
            </a:r>
            <a:r>
              <a:rPr sz="1200" dirty="0">
                <a:latin typeface="Times New Roman"/>
                <a:cs typeface="Times New Roman"/>
              </a:rPr>
              <a:t>programming </a:t>
            </a:r>
            <a:r>
              <a:rPr sz="1200" spc="-5" dirty="0">
                <a:latin typeface="Times New Roman"/>
                <a:cs typeface="Times New Roman"/>
              </a:rPr>
              <a:t>language </a:t>
            </a:r>
            <a:r>
              <a:rPr sz="1200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method. </a:t>
            </a:r>
            <a:r>
              <a:rPr sz="1200" spc="-5" dirty="0">
                <a:latin typeface="Times New Roman"/>
                <a:cs typeface="Times New Roman"/>
              </a:rPr>
              <a:t>Non-functional </a:t>
            </a:r>
            <a:r>
              <a:rPr sz="1200" dirty="0">
                <a:latin typeface="Times New Roman"/>
                <a:cs typeface="Times New Roman"/>
              </a:rPr>
              <a:t>requirements may be more </a:t>
            </a:r>
            <a:r>
              <a:rPr sz="1200" spc="-5" dirty="0">
                <a:latin typeface="Times New Roman"/>
                <a:cs typeface="Times New Roman"/>
              </a:rPr>
              <a:t>critical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functional  requirements.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met,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useless.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nonfunctional requirement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" y="6894576"/>
            <a:ext cx="5961888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</a:t>
            </a:fld>
            <a:endParaRPr spc="-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018275"/>
            <a:ext cx="4760976" cy="2218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704" y="1020826"/>
            <a:ext cx="5992495" cy="45707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705485" marR="8255" indent="-228600">
              <a:lnSpc>
                <a:spcPct val="105000"/>
              </a:lnSpc>
              <a:spcBef>
                <a:spcPts val="25"/>
              </a:spcBef>
              <a:buChar char="•"/>
              <a:tabLst>
                <a:tab pos="705485" algn="l"/>
                <a:tab pos="706120" algn="l"/>
              </a:tabLst>
            </a:pPr>
            <a:r>
              <a:rPr sz="1200" spc="-5" dirty="0">
                <a:latin typeface="Times New Roman"/>
                <a:cs typeface="Times New Roman"/>
              </a:rPr>
              <a:t>One </a:t>
            </a:r>
            <a:r>
              <a:rPr sz="1200" spc="-1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20" dirty="0">
                <a:latin typeface="Times New Roman"/>
                <a:cs typeface="Times New Roman"/>
              </a:rPr>
              <a:t>product </a:t>
            </a:r>
            <a:r>
              <a:rPr sz="1200" spc="-5" dirty="0">
                <a:latin typeface="Times New Roman"/>
                <a:cs typeface="Times New Roman"/>
              </a:rPr>
              <a:t>developers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20" dirty="0">
                <a:latin typeface="Times New Roman"/>
                <a:cs typeface="Times New Roman"/>
              </a:rPr>
              <a:t>aware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try </a:t>
            </a:r>
            <a:r>
              <a:rPr sz="1200" spc="-5" dirty="0">
                <a:latin typeface="Times New Roman"/>
                <a:cs typeface="Times New Roman"/>
              </a:rPr>
              <a:t>to avoid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“</a:t>
            </a:r>
            <a:r>
              <a:rPr sz="1200" b="1" spc="-5" dirty="0">
                <a:latin typeface="Times New Roman"/>
                <a:cs typeface="Times New Roman"/>
              </a:rPr>
              <a:t>feature  creep.”</a:t>
            </a:r>
            <a:endParaRPr sz="1200">
              <a:latin typeface="Times New Roman"/>
              <a:cs typeface="Times New Roman"/>
            </a:endParaRPr>
          </a:p>
          <a:p>
            <a:pPr marL="705485" marR="10160" indent="-228600">
              <a:lnSpc>
                <a:spcPts val="1490"/>
              </a:lnSpc>
              <a:spcBef>
                <a:spcPts val="35"/>
              </a:spcBef>
              <a:buChar char="•"/>
              <a:tabLst>
                <a:tab pos="705485" algn="l"/>
                <a:tab pos="706120" algn="l"/>
              </a:tabLst>
            </a:pPr>
            <a:r>
              <a:rPr sz="1200" spc="-5" dirty="0">
                <a:latin typeface="Times New Roman"/>
                <a:cs typeface="Times New Roman"/>
              </a:rPr>
              <a:t>Feature creep </a:t>
            </a:r>
            <a:r>
              <a:rPr sz="1200" dirty="0">
                <a:latin typeface="Times New Roman"/>
                <a:cs typeface="Times New Roman"/>
              </a:rPr>
              <a:t>the number of </a:t>
            </a:r>
            <a:r>
              <a:rPr sz="1200" spc="-5" dirty="0">
                <a:latin typeface="Times New Roman"/>
                <a:cs typeface="Times New Roman"/>
              </a:rPr>
              <a:t>features </a:t>
            </a:r>
            <a:r>
              <a:rPr sz="1200" dirty="0">
                <a:latin typeface="Times New Roman"/>
                <a:cs typeface="Times New Roman"/>
              </a:rPr>
              <a:t>in a product </a:t>
            </a:r>
            <a:r>
              <a:rPr sz="1200" spc="-5" dirty="0">
                <a:latin typeface="Times New Roman"/>
                <a:cs typeface="Times New Roman"/>
              </a:rPr>
              <a:t>creeps </a:t>
            </a:r>
            <a:r>
              <a:rPr sz="1200" dirty="0">
                <a:latin typeface="Times New Roman"/>
                <a:cs typeface="Times New Roman"/>
              </a:rPr>
              <a:t>potential uses of the </a:t>
            </a:r>
            <a:r>
              <a:rPr sz="1200" spc="-5" dirty="0">
                <a:latin typeface="Times New Roman"/>
                <a:cs typeface="Times New Roman"/>
              </a:rPr>
              <a:t>product  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envisaged.</a:t>
            </a:r>
            <a:endParaRPr sz="1200">
              <a:latin typeface="Times New Roman"/>
              <a:cs typeface="Times New Roman"/>
            </a:endParaRPr>
          </a:p>
          <a:p>
            <a:pPr marL="705485" indent="-229235">
              <a:lnSpc>
                <a:spcPts val="1430"/>
              </a:lnSpc>
              <a:buChar char="•"/>
              <a:tabLst>
                <a:tab pos="705485" algn="l"/>
                <a:tab pos="70612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adds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complexity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product,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means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you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likely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introduce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bugs</a:t>
            </a:r>
            <a:endParaRPr sz="1200">
              <a:latin typeface="Times New Roman"/>
              <a:cs typeface="Times New Roman"/>
            </a:endParaRPr>
          </a:p>
          <a:p>
            <a:pPr marL="705485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security </a:t>
            </a:r>
            <a:r>
              <a:rPr sz="1200" spc="-5" dirty="0">
                <a:latin typeface="Times New Roman"/>
                <a:cs typeface="Times New Roman"/>
              </a:rPr>
              <a:t>vulnerabilities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705485" indent="-229235">
              <a:lnSpc>
                <a:spcPct val="100000"/>
              </a:lnSpc>
              <a:spcBef>
                <a:spcPts val="35"/>
              </a:spcBef>
              <a:buChar char="•"/>
              <a:tabLst>
                <a:tab pos="705485" algn="l"/>
                <a:tab pos="70612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also usually </a:t>
            </a:r>
            <a:r>
              <a:rPr sz="1200" spc="-15" dirty="0">
                <a:latin typeface="Times New Roman"/>
                <a:cs typeface="Times New Roman"/>
              </a:rPr>
              <a:t>makes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user </a:t>
            </a:r>
            <a:r>
              <a:rPr sz="1200" spc="-15" dirty="0">
                <a:latin typeface="Times New Roman"/>
                <a:cs typeface="Times New Roman"/>
              </a:rPr>
              <a:t>interface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complex.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spc="-15" dirty="0">
                <a:latin typeface="Times New Roman"/>
                <a:cs typeface="Times New Roman"/>
              </a:rPr>
              <a:t>Feature </a:t>
            </a:r>
            <a:r>
              <a:rPr sz="1200" spc="-5" dirty="0">
                <a:latin typeface="Times New Roman"/>
                <a:cs typeface="Times New Roman"/>
              </a:rPr>
              <a:t>creep </a:t>
            </a:r>
            <a:r>
              <a:rPr sz="1200" dirty="0">
                <a:latin typeface="Times New Roman"/>
                <a:cs typeface="Times New Roman"/>
              </a:rPr>
              <a:t>happens </a:t>
            </a:r>
            <a:r>
              <a:rPr sz="1200" spc="-2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reasons:</a:t>
            </a:r>
            <a:endParaRPr sz="1200">
              <a:latin typeface="Times New Roman"/>
              <a:cs typeface="Times New Roman"/>
            </a:endParaRPr>
          </a:p>
          <a:p>
            <a:pPr marL="705485" marR="6985" indent="-228600" algn="just">
              <a:lnSpc>
                <a:spcPct val="103400"/>
              </a:lnSpc>
              <a:spcBef>
                <a:spcPts val="815"/>
              </a:spcBef>
              <a:buChar char="•"/>
              <a:tabLst>
                <a:tab pos="70612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Product managers and </a:t>
            </a:r>
            <a:r>
              <a:rPr sz="1200" dirty="0">
                <a:latin typeface="Times New Roman"/>
                <a:cs typeface="Times New Roman"/>
              </a:rPr>
              <a:t>marketing </a:t>
            </a:r>
            <a:r>
              <a:rPr sz="1200" spc="-15" dirty="0">
                <a:latin typeface="Times New Roman"/>
                <a:cs typeface="Times New Roman"/>
              </a:rPr>
              <a:t>executives </a:t>
            </a:r>
            <a:r>
              <a:rPr sz="1200" spc="-5" dirty="0">
                <a:latin typeface="Times New Roman"/>
                <a:cs typeface="Times New Roman"/>
              </a:rPr>
              <a:t>discuss </a:t>
            </a:r>
            <a:r>
              <a:rPr sz="1200" dirty="0">
                <a:latin typeface="Times New Roman"/>
                <a:cs typeface="Times New Roman"/>
              </a:rPr>
              <a:t>the functionality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need </a:t>
            </a:r>
            <a:r>
              <a:rPr sz="1200" dirty="0">
                <a:latin typeface="Times New Roman"/>
                <a:cs typeface="Times New Roman"/>
              </a:rPr>
              <a:t>with a  </a:t>
            </a:r>
            <a:r>
              <a:rPr sz="1200" spc="-20" dirty="0">
                <a:latin typeface="Times New Roman"/>
                <a:cs typeface="Times New Roman"/>
              </a:rPr>
              <a:t>range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2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product </a:t>
            </a:r>
            <a:r>
              <a:rPr sz="1200" spc="-15" dirty="0">
                <a:latin typeface="Times New Roman"/>
                <a:cs typeface="Times New Roman"/>
              </a:rPr>
              <a:t>users. </a:t>
            </a:r>
            <a:r>
              <a:rPr sz="1200" spc="-25" dirty="0">
                <a:latin typeface="Times New Roman"/>
                <a:cs typeface="Times New Roman"/>
              </a:rPr>
              <a:t>Different </a:t>
            </a:r>
            <a:r>
              <a:rPr sz="1200" spc="-15" dirty="0">
                <a:latin typeface="Times New Roman"/>
                <a:cs typeface="Times New Roman"/>
              </a:rPr>
              <a:t>users </a:t>
            </a:r>
            <a:r>
              <a:rPr sz="1200" spc="-20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slightly </a:t>
            </a:r>
            <a:r>
              <a:rPr sz="1200" spc="-2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needs or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spc="10" dirty="0">
                <a:latin typeface="Times New Roman"/>
                <a:cs typeface="Times New Roman"/>
              </a:rPr>
              <a:t>do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same </a:t>
            </a:r>
            <a:r>
              <a:rPr sz="1200" dirty="0">
                <a:latin typeface="Times New Roman"/>
                <a:cs typeface="Times New Roman"/>
              </a:rPr>
              <a:t>thing but in slightly </a:t>
            </a:r>
            <a:r>
              <a:rPr sz="1200" spc="-20" dirty="0">
                <a:latin typeface="Times New Roman"/>
                <a:cs typeface="Times New Roman"/>
              </a:rPr>
              <a:t>different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ways.</a:t>
            </a:r>
            <a:endParaRPr sz="1200">
              <a:latin typeface="Times New Roman"/>
              <a:cs typeface="Times New Roman"/>
            </a:endParaRPr>
          </a:p>
          <a:p>
            <a:pPr marL="705485" marR="5080" indent="-228600" algn="just">
              <a:lnSpc>
                <a:spcPct val="103299"/>
              </a:lnSpc>
              <a:buChar char="•"/>
              <a:tabLst>
                <a:tab pos="706120" algn="l"/>
              </a:tabLst>
            </a:pPr>
            <a:r>
              <a:rPr sz="1200" dirty="0">
                <a:latin typeface="Times New Roman"/>
                <a:cs typeface="Times New Roman"/>
              </a:rPr>
              <a:t>Competitive </a:t>
            </a:r>
            <a:r>
              <a:rPr sz="1200" spc="-5" dirty="0">
                <a:latin typeface="Times New Roman"/>
                <a:cs typeface="Times New Roman"/>
              </a:rPr>
              <a:t>products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introduced </a:t>
            </a:r>
            <a:r>
              <a:rPr sz="1200" dirty="0">
                <a:latin typeface="Times New Roman"/>
                <a:cs typeface="Times New Roman"/>
              </a:rPr>
              <a:t>with slightly </a:t>
            </a:r>
            <a:r>
              <a:rPr sz="1200" spc="-2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functionality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your  </a:t>
            </a:r>
            <a:r>
              <a:rPr sz="1200" spc="-5" dirty="0">
                <a:latin typeface="Times New Roman"/>
                <a:cs typeface="Times New Roman"/>
              </a:rPr>
              <a:t>product.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There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marketing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pressure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include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comparable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functionality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market  </a:t>
            </a:r>
            <a:r>
              <a:rPr sz="1200" spc="-5" dirty="0">
                <a:latin typeface="Times New Roman"/>
                <a:cs typeface="Times New Roman"/>
              </a:rPr>
              <a:t>share is </a:t>
            </a:r>
            <a:r>
              <a:rPr sz="1200" dirty="0">
                <a:latin typeface="Times New Roman"/>
                <a:cs typeface="Times New Roman"/>
              </a:rPr>
              <a:t>not lost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20" dirty="0">
                <a:latin typeface="Times New Roman"/>
                <a:cs typeface="Times New Roman"/>
              </a:rPr>
              <a:t>competitors. </a:t>
            </a:r>
            <a:r>
              <a:rPr sz="1200" spc="5" dirty="0">
                <a:latin typeface="Times New Roman"/>
                <a:cs typeface="Times New Roman"/>
              </a:rPr>
              <a:t>Thiscan </a:t>
            </a:r>
            <a:r>
              <a:rPr sz="1200" spc="-5" dirty="0">
                <a:latin typeface="Times New Roman"/>
                <a:cs typeface="Times New Roman"/>
              </a:rPr>
              <a:t>lead to </a:t>
            </a:r>
            <a:r>
              <a:rPr sz="1200" spc="-20" dirty="0">
                <a:latin typeface="Times New Roman"/>
                <a:cs typeface="Times New Roman"/>
              </a:rPr>
              <a:t>“feature </a:t>
            </a:r>
            <a:r>
              <a:rPr sz="1200" spc="-35" dirty="0">
                <a:latin typeface="Times New Roman"/>
                <a:cs typeface="Times New Roman"/>
              </a:rPr>
              <a:t>wars,” </a:t>
            </a:r>
            <a:r>
              <a:rPr sz="1200" spc="-5" dirty="0">
                <a:latin typeface="Times New Roman"/>
                <a:cs typeface="Times New Roman"/>
              </a:rPr>
              <a:t>where competing  products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become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bloated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replicate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features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endParaRPr sz="1200">
              <a:latin typeface="Times New Roman"/>
              <a:cs typeface="Times New Roman"/>
            </a:endParaRPr>
          </a:p>
          <a:p>
            <a:pPr marL="705485">
              <a:lnSpc>
                <a:spcPct val="100000"/>
              </a:lnSpc>
              <a:spcBef>
                <a:spcPts val="60"/>
              </a:spcBef>
            </a:pPr>
            <a:r>
              <a:rPr sz="1200" spc="-20" dirty="0">
                <a:latin typeface="Times New Roman"/>
                <a:cs typeface="Times New Roman"/>
              </a:rPr>
              <a:t>competitors.</a:t>
            </a:r>
            <a:endParaRPr sz="1200">
              <a:latin typeface="Times New Roman"/>
              <a:cs typeface="Times New Roman"/>
            </a:endParaRPr>
          </a:p>
          <a:p>
            <a:pPr marL="705485" marR="5715" indent="-228600" algn="just">
              <a:lnSpc>
                <a:spcPct val="103299"/>
              </a:lnSpc>
              <a:buChar char="•"/>
              <a:tabLst>
                <a:tab pos="70612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tries to support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experienced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inexperienced </a:t>
            </a:r>
            <a:r>
              <a:rPr sz="1200" spc="-15" dirty="0">
                <a:latin typeface="Times New Roman"/>
                <a:cs typeface="Times New Roman"/>
              </a:rPr>
              <a:t>users. </a:t>
            </a:r>
            <a:r>
              <a:rPr sz="1200" spc="-25" dirty="0">
                <a:latin typeface="Times New Roman"/>
                <a:cs typeface="Times New Roman"/>
              </a:rPr>
              <a:t>Easy ways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implementing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actions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are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for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inexperienced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users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complex  </a:t>
            </a:r>
            <a:r>
              <a:rPr sz="1200" spc="-20" dirty="0">
                <a:latin typeface="Times New Roman"/>
                <a:cs typeface="Times New Roman"/>
              </a:rPr>
              <a:t>features </a:t>
            </a:r>
            <a:r>
              <a:rPr sz="1200" spc="-5" dirty="0">
                <a:latin typeface="Times New Roman"/>
                <a:cs typeface="Times New Roman"/>
              </a:rPr>
              <a:t>to accomplish the same </a:t>
            </a:r>
            <a:r>
              <a:rPr sz="1200" dirty="0">
                <a:latin typeface="Times New Roman"/>
                <a:cs typeface="Times New Roman"/>
              </a:rPr>
              <a:t>thing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retained because experienced </a:t>
            </a:r>
            <a:r>
              <a:rPr sz="1200" dirty="0">
                <a:latin typeface="Times New Roman"/>
                <a:cs typeface="Times New Roman"/>
              </a:rPr>
              <a:t>users </a:t>
            </a:r>
            <a:r>
              <a:rPr sz="1200" spc="-25" dirty="0">
                <a:latin typeface="Times New Roman"/>
                <a:cs typeface="Times New Roman"/>
              </a:rPr>
              <a:t>prefer </a:t>
            </a:r>
            <a:r>
              <a:rPr sz="1200" spc="-5" dirty="0">
                <a:latin typeface="Times New Roman"/>
                <a:cs typeface="Times New Roman"/>
              </a:rPr>
              <a:t>to  work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way.</a:t>
            </a:r>
            <a:endParaRPr sz="1200">
              <a:latin typeface="Times New Roman"/>
              <a:cs typeface="Times New Roman"/>
            </a:endParaRPr>
          </a:p>
          <a:p>
            <a:pPr marL="705485" marR="7620" indent="-228600" algn="just">
              <a:lnSpc>
                <a:spcPct val="103000"/>
              </a:lnSpc>
              <a:spcBef>
                <a:spcPts val="5"/>
              </a:spcBef>
              <a:buChar char="•"/>
              <a:tabLst>
                <a:tab pos="706120" algn="l"/>
              </a:tabLst>
            </a:pPr>
            <a:r>
              <a:rPr sz="1200" spc="-85" dirty="0">
                <a:latin typeface="Times New Roman"/>
                <a:cs typeface="Times New Roman"/>
              </a:rPr>
              <a:t>Toavoid </a:t>
            </a:r>
            <a:r>
              <a:rPr sz="1200" spc="-25" dirty="0">
                <a:latin typeface="Times New Roman"/>
                <a:cs typeface="Times New Roman"/>
              </a:rPr>
              <a:t>feature </a:t>
            </a:r>
            <a:r>
              <a:rPr sz="1200" spc="-5" dirty="0">
                <a:latin typeface="Times New Roman"/>
                <a:cs typeface="Times New Roman"/>
              </a:rPr>
              <a:t>creep,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product </a:t>
            </a:r>
            <a:r>
              <a:rPr sz="1200" spc="-5" dirty="0">
                <a:latin typeface="Times New Roman"/>
                <a:cs typeface="Times New Roman"/>
              </a:rPr>
              <a:t>manager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development team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15" dirty="0">
                <a:latin typeface="Times New Roman"/>
                <a:cs typeface="Times New Roman"/>
              </a:rPr>
              <a:t>review </a:t>
            </a:r>
            <a:r>
              <a:rPr sz="1200" spc="-5" dirty="0">
                <a:latin typeface="Times New Roman"/>
                <a:cs typeface="Times New Roman"/>
              </a:rPr>
              <a:t>all  </a:t>
            </a:r>
            <a:r>
              <a:rPr sz="1200" spc="-20" dirty="0">
                <a:latin typeface="Times New Roman"/>
                <a:cs typeface="Times New Roman"/>
              </a:rPr>
              <a:t>feature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proposals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compare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new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proposals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features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have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already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accepted  </a:t>
            </a:r>
            <a:r>
              <a:rPr sz="1200" spc="-15" dirty="0">
                <a:latin typeface="Times New Roman"/>
                <a:cs typeface="Times New Roman"/>
              </a:rPr>
              <a:t>for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20</a:t>
            </a:fld>
            <a:endParaRPr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1781301" y="8628126"/>
            <a:ext cx="4530090" cy="13487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just">
              <a:lnSpc>
                <a:spcPts val="1380"/>
              </a:lnSpc>
              <a:spcBef>
                <a:spcPts val="195"/>
              </a:spcBef>
            </a:pPr>
            <a:r>
              <a:rPr sz="1200" spc="-15" dirty="0">
                <a:latin typeface="Times New Roman"/>
                <a:cs typeface="Times New Roman"/>
              </a:rPr>
              <a:t>Feature </a:t>
            </a:r>
            <a:r>
              <a:rPr sz="1200" spc="-5" dirty="0">
                <a:latin typeface="Times New Roman"/>
                <a:cs typeface="Times New Roman"/>
              </a:rPr>
              <a:t>identification </a:t>
            </a:r>
            <a:r>
              <a:rPr sz="1200" dirty="0">
                <a:latin typeface="Times New Roman"/>
                <a:cs typeface="Times New Roman"/>
              </a:rPr>
              <a:t>should be a </a:t>
            </a:r>
            <a:r>
              <a:rPr sz="1200" spc="-5" dirty="0">
                <a:latin typeface="Times New Roman"/>
                <a:cs typeface="Times New Roman"/>
              </a:rPr>
              <a:t>team </a:t>
            </a:r>
            <a:r>
              <a:rPr sz="1200" spc="-20" dirty="0">
                <a:latin typeface="Times New Roman"/>
                <a:cs typeface="Times New Roman"/>
              </a:rPr>
              <a:t>activity, </a:t>
            </a:r>
            <a:r>
              <a:rPr sz="1200" spc="-5" dirty="0">
                <a:latin typeface="Times New Roman"/>
                <a:cs typeface="Times New Roman"/>
              </a:rPr>
              <a:t>and as </a:t>
            </a:r>
            <a:r>
              <a:rPr sz="1200" spc="-20" dirty="0">
                <a:latin typeface="Times New Roman"/>
                <a:cs typeface="Times New Roman"/>
              </a:rPr>
              <a:t>features </a:t>
            </a:r>
            <a:r>
              <a:rPr sz="1200" spc="-5" dirty="0">
                <a:latin typeface="Times New Roman"/>
                <a:cs typeface="Times New Roman"/>
              </a:rPr>
              <a:t>are  identified,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team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discuss </a:t>
            </a:r>
            <a:r>
              <a:rPr sz="1200" dirty="0">
                <a:latin typeface="Times New Roman"/>
                <a:cs typeface="Times New Roman"/>
              </a:rPr>
              <a:t>them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5" dirty="0">
                <a:latin typeface="Times New Roman"/>
                <a:cs typeface="Times New Roman"/>
              </a:rPr>
              <a:t>generate </a:t>
            </a:r>
            <a:r>
              <a:rPr sz="1200" spc="-5" dirty="0">
                <a:latin typeface="Times New Roman"/>
                <a:cs typeface="Times New Roman"/>
              </a:rPr>
              <a:t>ideas about </a:t>
            </a:r>
            <a:r>
              <a:rPr sz="1200" spc="-15" dirty="0">
                <a:latin typeface="Times New Roman"/>
                <a:cs typeface="Times New Roman"/>
              </a:rPr>
              <a:t>related  </a:t>
            </a:r>
            <a:r>
              <a:rPr sz="1200" spc="-20" dirty="0">
                <a:latin typeface="Times New Roman"/>
                <a:cs typeface="Times New Roman"/>
              </a:rPr>
              <a:t>features.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927100" indent="-230504">
              <a:lnSpc>
                <a:spcPct val="100000"/>
              </a:lnSpc>
              <a:buSzPct val="200000"/>
              <a:buFont typeface="Arial"/>
              <a:buChar char="•"/>
              <a:tabLst>
                <a:tab pos="927735" algn="l"/>
              </a:tabLst>
            </a:pPr>
            <a:r>
              <a:rPr sz="1200" spc="-5" dirty="0">
                <a:latin typeface="Times New Roman"/>
                <a:cs typeface="Times New Roman"/>
              </a:rPr>
              <a:t>Collaborative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writing</a:t>
            </a:r>
            <a:endParaRPr sz="1200">
              <a:latin typeface="Times New Roman"/>
              <a:cs typeface="Times New Roman"/>
            </a:endParaRPr>
          </a:p>
          <a:p>
            <a:pPr marL="927100" indent="-230504">
              <a:lnSpc>
                <a:spcPct val="100000"/>
              </a:lnSpc>
              <a:spcBef>
                <a:spcPts val="1525"/>
              </a:spcBef>
              <a:buSzPct val="200000"/>
              <a:buFont typeface="Arial"/>
              <a:buChar char="•"/>
              <a:tabLst>
                <a:tab pos="927735" algn="l"/>
              </a:tabLst>
            </a:pPr>
            <a:r>
              <a:rPr sz="1200" spc="-5" dirty="0">
                <a:latin typeface="Times New Roman"/>
                <a:cs typeface="Times New Roman"/>
              </a:rPr>
              <a:t>Blogs and web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pages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955" cy="554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Feature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List</a:t>
            </a:r>
            <a:endParaRPr sz="1200" dirty="0">
              <a:latin typeface="Times New Roman"/>
              <a:cs typeface="Times New Roman"/>
            </a:endParaRPr>
          </a:p>
          <a:p>
            <a:pPr marL="12700" marR="542290">
              <a:lnSpc>
                <a:spcPct val="102499"/>
              </a:lnSpc>
              <a:spcBef>
                <a:spcPts val="805"/>
              </a:spcBef>
            </a:pPr>
            <a:r>
              <a:rPr sz="1200" dirty="0">
                <a:latin typeface="Times New Roman"/>
                <a:cs typeface="Times New Roman"/>
              </a:rPr>
              <a:t>The output of the </a:t>
            </a:r>
            <a:r>
              <a:rPr sz="1200" spc="-20" dirty="0">
                <a:latin typeface="Times New Roman"/>
                <a:cs typeface="Times New Roman"/>
              </a:rPr>
              <a:t>feature </a:t>
            </a:r>
            <a:r>
              <a:rPr sz="1200" spc="-5" dirty="0">
                <a:latin typeface="Times New Roman"/>
                <a:cs typeface="Times New Roman"/>
              </a:rPr>
              <a:t>identification process </a:t>
            </a:r>
            <a:r>
              <a:rPr sz="1200" dirty="0">
                <a:latin typeface="Times New Roman"/>
                <a:cs typeface="Times New Roman"/>
              </a:rPr>
              <a:t>should be a </a:t>
            </a:r>
            <a:r>
              <a:rPr sz="1200" spc="-10" dirty="0">
                <a:latin typeface="Times New Roman"/>
                <a:cs typeface="Times New Roman"/>
              </a:rPr>
              <a:t>list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25" dirty="0">
                <a:latin typeface="Times New Roman"/>
                <a:cs typeface="Times New Roman"/>
              </a:rPr>
              <a:t>features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2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spc="-2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designing and </a:t>
            </a:r>
            <a:r>
              <a:rPr sz="1200" dirty="0">
                <a:latin typeface="Times New Roman"/>
                <a:cs typeface="Times New Roman"/>
              </a:rPr>
              <a:t>implementing </a:t>
            </a:r>
            <a:r>
              <a:rPr sz="1200" spc="-20" dirty="0">
                <a:latin typeface="Times New Roman"/>
                <a:cs typeface="Times New Roman"/>
              </a:rPr>
              <a:t>your </a:t>
            </a:r>
            <a:r>
              <a:rPr sz="1200" dirty="0">
                <a:latin typeface="Times New Roman"/>
                <a:cs typeface="Times New Roman"/>
              </a:rPr>
              <a:t>product.</a:t>
            </a:r>
          </a:p>
          <a:p>
            <a:pPr marL="1005840" indent="-229235">
              <a:lnSpc>
                <a:spcPct val="100000"/>
              </a:lnSpc>
              <a:spcBef>
                <a:spcPts val="1070"/>
              </a:spcBef>
              <a:buChar char="•"/>
              <a:tabLst>
                <a:tab pos="1005840" algn="l"/>
                <a:tab pos="1006475" algn="l"/>
              </a:tabLst>
            </a:pPr>
            <a:r>
              <a:rPr sz="1200" dirty="0">
                <a:latin typeface="Times New Roman"/>
                <a:cs typeface="Times New Roman"/>
              </a:rPr>
              <a:t>Add </a:t>
            </a:r>
            <a:r>
              <a:rPr sz="1200" spc="-15" dirty="0">
                <a:latin typeface="Times New Roman"/>
                <a:cs typeface="Times New Roman"/>
              </a:rPr>
              <a:t>detail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spc="-25" dirty="0">
                <a:latin typeface="Times New Roman"/>
                <a:cs typeface="Times New Roman"/>
              </a:rPr>
              <a:t>you </a:t>
            </a:r>
            <a:r>
              <a:rPr sz="1200" spc="-15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implementing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feature.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1050" dirty="0">
              <a:latin typeface="Times New Roman"/>
              <a:cs typeface="Times New Roman"/>
            </a:endParaRPr>
          </a:p>
          <a:p>
            <a:pPr marL="1005840" indent="-229235">
              <a:lnSpc>
                <a:spcPct val="100000"/>
              </a:lnSpc>
              <a:buChar char="•"/>
              <a:tabLst>
                <a:tab pos="1005840" algn="l"/>
                <a:tab pos="1006475" algn="l"/>
              </a:tabLst>
            </a:pPr>
            <a:r>
              <a:rPr sz="1200" spc="-55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can describe a </a:t>
            </a:r>
            <a:r>
              <a:rPr sz="1200" spc="-20" dirty="0">
                <a:latin typeface="Times New Roman"/>
                <a:cs typeface="Times New Roman"/>
              </a:rPr>
              <a:t>feature </a:t>
            </a:r>
            <a:r>
              <a:rPr sz="1200" spc="-1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one or </a:t>
            </a:r>
            <a:r>
              <a:rPr sz="1200" spc="-5" dirty="0">
                <a:latin typeface="Times New Roman"/>
                <a:cs typeface="Times New Roman"/>
              </a:rPr>
              <a:t>more </a:t>
            </a:r>
            <a:r>
              <a:rPr sz="1200" dirty="0">
                <a:latin typeface="Times New Roman"/>
                <a:cs typeface="Times New Roman"/>
              </a:rPr>
              <a:t>user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stories.</a:t>
            </a:r>
            <a:endParaRPr sz="1200" dirty="0">
              <a:latin typeface="Times New Roman"/>
              <a:cs typeface="Times New Roman"/>
            </a:endParaRPr>
          </a:p>
          <a:p>
            <a:pPr marL="1005840" marR="886460" indent="-228600">
              <a:lnSpc>
                <a:spcPct val="104200"/>
              </a:lnSpc>
              <a:spcBef>
                <a:spcPts val="1150"/>
              </a:spcBef>
              <a:buChar char="•"/>
              <a:tabLst>
                <a:tab pos="1005840" algn="l"/>
                <a:tab pos="1006475" algn="l"/>
              </a:tabLst>
            </a:pPr>
            <a:r>
              <a:rPr sz="1200" spc="-5" dirty="0">
                <a:latin typeface="Times New Roman"/>
                <a:cs typeface="Times New Roman"/>
              </a:rPr>
              <a:t>Scenarios and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15" dirty="0">
                <a:latin typeface="Times New Roman"/>
                <a:cs typeface="Times New Roman"/>
              </a:rPr>
              <a:t>stories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25" dirty="0">
                <a:latin typeface="Times New Roman"/>
                <a:cs typeface="Times New Roman"/>
              </a:rPr>
              <a:t>always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20" dirty="0">
                <a:latin typeface="Times New Roman"/>
                <a:cs typeface="Times New Roman"/>
              </a:rPr>
              <a:t>your </a:t>
            </a:r>
            <a:r>
              <a:rPr sz="1200" spc="-5" dirty="0">
                <a:latin typeface="Times New Roman"/>
                <a:cs typeface="Times New Roman"/>
              </a:rPr>
              <a:t>starting </a:t>
            </a:r>
            <a:r>
              <a:rPr sz="1200" dirty="0">
                <a:latin typeface="Times New Roman"/>
                <a:cs typeface="Times New Roman"/>
              </a:rPr>
              <a:t>point </a:t>
            </a:r>
            <a:r>
              <a:rPr sz="1200" spc="-20" dirty="0">
                <a:latin typeface="Times New Roman"/>
                <a:cs typeface="Times New Roman"/>
              </a:rPr>
              <a:t>for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identifying </a:t>
            </a:r>
            <a:r>
              <a:rPr sz="1200" spc="-15" dirty="0">
                <a:latin typeface="Times New Roman"/>
                <a:cs typeface="Times New Roman"/>
              </a:rPr>
              <a:t>product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features.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3000"/>
              </a:lnSpc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concepts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within the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context of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engineering, Design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Process, Design concepts, Design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Model.</a:t>
            </a:r>
            <a:endParaRPr sz="1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200"/>
              </a:lnSpc>
              <a:spcBef>
                <a:spcPts val="725"/>
              </a:spcBef>
            </a:pPr>
            <a:r>
              <a:rPr sz="1200" spc="-5" dirty="0">
                <a:latin typeface="Times New Roman"/>
                <a:cs typeface="Times New Roman"/>
              </a:rPr>
              <a:t>Software design encompasses </a:t>
            </a:r>
            <a:r>
              <a:rPr sz="1200" dirty="0">
                <a:latin typeface="Times New Roman"/>
                <a:cs typeface="Times New Roman"/>
              </a:rPr>
              <a:t>the set of principles, </a:t>
            </a:r>
            <a:r>
              <a:rPr sz="1200" spc="-5" dirty="0">
                <a:latin typeface="Times New Roman"/>
                <a:cs typeface="Times New Roman"/>
              </a:rPr>
              <a:t>concepts, and practices </a:t>
            </a:r>
            <a:r>
              <a:rPr sz="1200" dirty="0">
                <a:latin typeface="Times New Roman"/>
                <a:cs typeface="Times New Roman"/>
              </a:rPr>
              <a:t>that lead to the 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of a high-quality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product.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place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creativity rules—where  </a:t>
            </a:r>
            <a:r>
              <a:rPr sz="1200" spc="-5" dirty="0">
                <a:latin typeface="Times New Roman"/>
                <a:cs typeface="Times New Roman"/>
              </a:rPr>
              <a:t>stakeholder </a:t>
            </a:r>
            <a:r>
              <a:rPr sz="1200" dirty="0">
                <a:latin typeface="Times New Roman"/>
                <a:cs typeface="Times New Roman"/>
              </a:rPr>
              <a:t>requirements, </a:t>
            </a:r>
            <a:r>
              <a:rPr sz="1200" spc="-5" dirty="0">
                <a:latin typeface="Times New Roman"/>
                <a:cs typeface="Times New Roman"/>
              </a:rPr>
              <a:t>business needs, and technical considerations all come together </a:t>
            </a:r>
            <a:r>
              <a:rPr sz="1200" dirty="0">
                <a:latin typeface="Times New Roman"/>
                <a:cs typeface="Times New Roman"/>
              </a:rPr>
              <a:t>in  the </a:t>
            </a:r>
            <a:r>
              <a:rPr sz="1200" spc="-5" dirty="0">
                <a:latin typeface="Times New Roman"/>
                <a:cs typeface="Times New Roman"/>
              </a:rPr>
              <a:t>formulation </a:t>
            </a:r>
            <a:r>
              <a:rPr sz="1200" dirty="0">
                <a:latin typeface="Times New Roman"/>
                <a:cs typeface="Times New Roman"/>
              </a:rPr>
              <a:t>of a product or </a:t>
            </a:r>
            <a:r>
              <a:rPr sz="1200" spc="-5" dirty="0">
                <a:latin typeface="Times New Roman"/>
                <a:cs typeface="Times New Roman"/>
              </a:rPr>
              <a:t>system. Design creates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representation </a:t>
            </a:r>
            <a:r>
              <a:rPr sz="1200" dirty="0">
                <a:latin typeface="Times New Roman"/>
                <a:cs typeface="Times New Roman"/>
              </a:rPr>
              <a:t>or model of the </a:t>
            </a:r>
            <a:r>
              <a:rPr sz="1200" spc="-5" dirty="0">
                <a:latin typeface="Times New Roman"/>
                <a:cs typeface="Times New Roman"/>
              </a:rPr>
              <a:t>software,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model provides </a:t>
            </a:r>
            <a:r>
              <a:rPr sz="1200" spc="-5" dirty="0">
                <a:latin typeface="Times New Roman"/>
                <a:cs typeface="Times New Roman"/>
              </a:rPr>
              <a:t>detail about software architecture,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structures, interfaces, and  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necessary to </a:t>
            </a:r>
            <a:r>
              <a:rPr sz="1200" spc="-5" dirty="0">
                <a:latin typeface="Times New Roman"/>
                <a:cs typeface="Times New Roman"/>
              </a:rPr>
              <a:t>implement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WITHIN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CONTEXT OF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ENGINEERING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Software design sits 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technical kernel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software engineering. Beginning once </a:t>
            </a:r>
            <a:r>
              <a:rPr sz="1200" dirty="0">
                <a:latin typeface="Times New Roman"/>
                <a:cs typeface="Times New Roman"/>
              </a:rPr>
              <a:t>software  </a:t>
            </a:r>
            <a:r>
              <a:rPr sz="1200" spc="-5" dirty="0">
                <a:latin typeface="Times New Roman"/>
                <a:cs typeface="Times New Roman"/>
              </a:rPr>
              <a:t>requirements have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analyzed and </a:t>
            </a:r>
            <a:r>
              <a:rPr sz="1200" dirty="0">
                <a:latin typeface="Times New Roman"/>
                <a:cs typeface="Times New Roman"/>
              </a:rPr>
              <a:t>modeled, </a:t>
            </a:r>
            <a:r>
              <a:rPr sz="1200" spc="-5" dirty="0">
                <a:latin typeface="Times New Roman"/>
                <a:cs typeface="Times New Roman"/>
              </a:rPr>
              <a:t>software design is the </a:t>
            </a:r>
            <a:r>
              <a:rPr sz="1200" dirty="0">
                <a:latin typeface="Times New Roman"/>
                <a:cs typeface="Times New Roman"/>
              </a:rPr>
              <a:t>last </a:t>
            </a:r>
            <a:r>
              <a:rPr sz="1200" spc="-5" dirty="0">
                <a:latin typeface="Times New Roman"/>
                <a:cs typeface="Times New Roman"/>
              </a:rPr>
              <a:t>translating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requirements model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9318142"/>
            <a:ext cx="5989320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3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of the elements of 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provides information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necessary to </a:t>
            </a:r>
            <a:r>
              <a:rPr sz="1200" spc="-5" dirty="0">
                <a:latin typeface="Times New Roman"/>
                <a:cs typeface="Times New Roman"/>
              </a:rPr>
              <a:t>create  </a:t>
            </a:r>
            <a:r>
              <a:rPr sz="1200" dirty="0">
                <a:latin typeface="Times New Roman"/>
                <a:cs typeface="Times New Roman"/>
              </a:rPr>
              <a:t>the four design models </a:t>
            </a:r>
            <a:r>
              <a:rPr sz="1200" spc="-5" dirty="0">
                <a:latin typeface="Times New Roman"/>
                <a:cs typeface="Times New Roman"/>
              </a:rPr>
              <a:t>required </a:t>
            </a:r>
            <a:r>
              <a:rPr sz="1200" dirty="0">
                <a:latin typeface="Times New Roman"/>
                <a:cs typeface="Times New Roman"/>
              </a:rPr>
              <a:t>for a </a:t>
            </a:r>
            <a:r>
              <a:rPr sz="1200" spc="-5" dirty="0">
                <a:latin typeface="Times New Roman"/>
                <a:cs typeface="Times New Roman"/>
              </a:rPr>
              <a:t>complete specification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design. </a:t>
            </a:r>
            <a:r>
              <a:rPr sz="1200" dirty="0">
                <a:latin typeface="Times New Roman"/>
                <a:cs typeface="Times New Roman"/>
              </a:rPr>
              <a:t>The flow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information  during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illustrated.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manifested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scenario-based,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class-  based, and behavioral </a:t>
            </a:r>
            <a:r>
              <a:rPr sz="1200" dirty="0">
                <a:latin typeface="Times New Roman"/>
                <a:cs typeface="Times New Roman"/>
              </a:rPr>
              <a:t>elements, </a:t>
            </a:r>
            <a:r>
              <a:rPr sz="1200" spc="-5" dirty="0">
                <a:latin typeface="Times New Roman"/>
                <a:cs typeface="Times New Roman"/>
              </a:rPr>
              <a:t>feed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task.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244" y="6019799"/>
            <a:ext cx="5943600" cy="2938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21</a:t>
            </a:fld>
            <a:endParaRPr spc="-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90590" cy="926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0500"/>
              </a:lnSpc>
              <a:spcBef>
                <a:spcPts val="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data/class design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transforms class </a:t>
            </a:r>
            <a:r>
              <a:rPr sz="1200" dirty="0">
                <a:latin typeface="Times New Roman"/>
                <a:cs typeface="Times New Roman"/>
              </a:rPr>
              <a:t>models into </a:t>
            </a:r>
            <a:r>
              <a:rPr sz="1200" spc="-5" dirty="0">
                <a:latin typeface="Times New Roman"/>
                <a:cs typeface="Times New Roman"/>
              </a:rPr>
              <a:t>design class realizations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requisite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  structures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implement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objects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basis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  activity.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architectural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defines </a:t>
            </a:r>
            <a:r>
              <a:rPr sz="1200" dirty="0">
                <a:latin typeface="Times New Roman"/>
                <a:cs typeface="Times New Roman"/>
              </a:rPr>
              <a:t>the relationship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major </a:t>
            </a:r>
            <a:r>
              <a:rPr sz="1200" spc="-5" dirty="0">
                <a:latin typeface="Times New Roman"/>
                <a:cs typeface="Times New Roman"/>
              </a:rPr>
              <a:t>structural </a:t>
            </a:r>
            <a:r>
              <a:rPr sz="1200" dirty="0">
                <a:latin typeface="Times New Roman"/>
                <a:cs typeface="Times New Roman"/>
              </a:rPr>
              <a:t>elements of the  </a:t>
            </a:r>
            <a:r>
              <a:rPr sz="1200" spc="-5" dirty="0">
                <a:latin typeface="Times New Roman"/>
                <a:cs typeface="Times New Roman"/>
              </a:rPr>
              <a:t>software,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styles and </a:t>
            </a:r>
            <a:r>
              <a:rPr sz="1200" dirty="0">
                <a:latin typeface="Times New Roman"/>
                <a:cs typeface="Times New Roman"/>
              </a:rPr>
              <a:t>patterns. 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representation—the  </a:t>
            </a:r>
            <a:r>
              <a:rPr sz="1200" spc="-5" dirty="0">
                <a:latin typeface="Times New Roman"/>
                <a:cs typeface="Times New Roman"/>
              </a:rPr>
              <a:t>framework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computer-based system—is </a:t>
            </a:r>
            <a:r>
              <a:rPr sz="1200" dirty="0">
                <a:latin typeface="Times New Roman"/>
                <a:cs typeface="Times New Roman"/>
              </a:rPr>
              <a:t>derived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model.</a:t>
            </a:r>
          </a:p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</a:t>
            </a:r>
            <a:r>
              <a:rPr sz="1200" b="1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interoperate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with it,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humans who </a:t>
            </a:r>
            <a:r>
              <a:rPr sz="1200" dirty="0">
                <a:latin typeface="Times New Roman"/>
                <a:cs typeface="Times New Roman"/>
              </a:rPr>
              <a:t>use it. </a:t>
            </a:r>
            <a:r>
              <a:rPr sz="1200" spc="-5" dirty="0">
                <a:latin typeface="Times New Roman"/>
                <a:cs typeface="Times New Roman"/>
              </a:rPr>
              <a:t>An interface implies </a:t>
            </a:r>
            <a:r>
              <a:rPr sz="1200" dirty="0">
                <a:latin typeface="Times New Roman"/>
                <a:cs typeface="Times New Roman"/>
              </a:rPr>
              <a:t>a flow of information </a:t>
            </a:r>
            <a:r>
              <a:rPr sz="1200" spc="-5" dirty="0">
                <a:latin typeface="Times New Roman"/>
                <a:cs typeface="Times New Roman"/>
              </a:rPr>
              <a:t>(e.g., data and/or  control)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specific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type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behavior.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Therefore,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usage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scenarios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behavioral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  much of the </a:t>
            </a:r>
            <a:r>
              <a:rPr sz="1200" spc="-5" dirty="0">
                <a:latin typeface="Times New Roman"/>
                <a:cs typeface="Times New Roman"/>
              </a:rPr>
              <a:t>information required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interface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component-level</a:t>
            </a:r>
            <a:r>
              <a:rPr sz="12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transforms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structural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</a:p>
          <a:p>
            <a:pPr marL="12700" marR="7620" algn="just">
              <a:lnSpc>
                <a:spcPct val="1102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procedural </a:t>
            </a:r>
            <a:r>
              <a:rPr sz="1200" dirty="0">
                <a:latin typeface="Times New Roman"/>
                <a:cs typeface="Times New Roman"/>
              </a:rPr>
              <a:t>description of </a:t>
            </a:r>
            <a:r>
              <a:rPr sz="1200" spc="-5" dirty="0">
                <a:latin typeface="Times New Roman"/>
                <a:cs typeface="Times New Roman"/>
              </a:rPr>
              <a:t>software components. Information obtained from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class-based models  </a:t>
            </a:r>
            <a:r>
              <a:rPr sz="1200" spc="-5" dirty="0">
                <a:latin typeface="Times New Roman"/>
                <a:cs typeface="Times New Roman"/>
              </a:rPr>
              <a:t>and behavioral models </a:t>
            </a:r>
            <a:r>
              <a:rPr sz="1200" dirty="0">
                <a:latin typeface="Times New Roman"/>
                <a:cs typeface="Times New Roman"/>
              </a:rPr>
              <a:t>serve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basis </a:t>
            </a:r>
            <a:r>
              <a:rPr sz="1200" dirty="0">
                <a:latin typeface="Times New Roman"/>
                <a:cs typeface="Times New Roman"/>
              </a:rPr>
              <a:t>for component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229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importance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design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stated </a:t>
            </a:r>
            <a:r>
              <a:rPr sz="1200" dirty="0">
                <a:latin typeface="Times New Roman"/>
                <a:cs typeface="Times New Roman"/>
              </a:rPr>
              <a:t>with 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spc="5" dirty="0">
                <a:latin typeface="Times New Roman"/>
                <a:cs typeface="Times New Roman"/>
              </a:rPr>
              <a:t>word— </a:t>
            </a:r>
            <a:r>
              <a:rPr sz="1200" i="1" dirty="0">
                <a:latin typeface="Times New Roman"/>
                <a:cs typeface="Times New Roman"/>
              </a:rPr>
              <a:t>quality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Design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only  </a:t>
            </a:r>
            <a:r>
              <a:rPr sz="1200" dirty="0">
                <a:latin typeface="Times New Roman"/>
                <a:cs typeface="Times New Roman"/>
              </a:rPr>
              <a:t>way that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accurately </a:t>
            </a:r>
            <a:r>
              <a:rPr sz="1200" spc="-5" dirty="0">
                <a:latin typeface="Times New Roman"/>
                <a:cs typeface="Times New Roman"/>
              </a:rPr>
              <a:t>translate stakeholder’s requirements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finished software </a:t>
            </a:r>
            <a:r>
              <a:rPr sz="1200" dirty="0">
                <a:latin typeface="Times New Roman"/>
                <a:cs typeface="Times New Roman"/>
              </a:rPr>
              <a:t>product  or </a:t>
            </a:r>
            <a:r>
              <a:rPr sz="1200" spc="-5" dirty="0">
                <a:latin typeface="Times New Roman"/>
                <a:cs typeface="Times New Roman"/>
              </a:rPr>
              <a:t>system. Software design serves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foundation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engineering and software  </a:t>
            </a:r>
            <a:r>
              <a:rPr sz="1200" dirty="0">
                <a:latin typeface="Times New Roman"/>
                <a:cs typeface="Times New Roman"/>
              </a:rPr>
              <a:t>support </a:t>
            </a:r>
            <a:r>
              <a:rPr sz="1200" spc="-5" dirty="0">
                <a:latin typeface="Times New Roman"/>
                <a:cs typeface="Times New Roman"/>
              </a:rPr>
              <a:t>activities that</a:t>
            </a:r>
            <a:r>
              <a:rPr sz="1200" dirty="0">
                <a:latin typeface="Times New Roman"/>
                <a:cs typeface="Times New Roman"/>
              </a:rPr>
              <a:t> follow.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PROCESS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9525">
              <a:lnSpc>
                <a:spcPct val="110000"/>
              </a:lnSpc>
            </a:pP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iterative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translated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“blueprint” 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constructing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software. Initially, </a:t>
            </a:r>
            <a:r>
              <a:rPr sz="1200" dirty="0">
                <a:latin typeface="Times New Roman"/>
                <a:cs typeface="Times New Roman"/>
              </a:rPr>
              <a:t>the blueprint </a:t>
            </a:r>
            <a:r>
              <a:rPr sz="1200" spc="-5" dirty="0">
                <a:latin typeface="Times New Roman"/>
                <a:cs typeface="Times New Roman"/>
              </a:rPr>
              <a:t>depicts </a:t>
            </a:r>
            <a:r>
              <a:rPr sz="1200" dirty="0">
                <a:latin typeface="Times New Roman"/>
                <a:cs typeface="Times New Roman"/>
              </a:rPr>
              <a:t>a holistic view 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dirty="0">
                <a:latin typeface="Times New Roman"/>
                <a:cs typeface="Times New Roman"/>
              </a:rPr>
              <a:t>Quality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Guidelines.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following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guidelines:</a:t>
            </a:r>
          </a:p>
          <a:p>
            <a:pPr marL="469900" marR="10160" indent="-228600" algn="just">
              <a:lnSpc>
                <a:spcPct val="110000"/>
              </a:lnSpc>
              <a:spcBef>
                <a:spcPts val="10"/>
              </a:spcBef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design </a:t>
            </a:r>
            <a:r>
              <a:rPr sz="1200" dirty="0">
                <a:latin typeface="Times New Roman"/>
                <a:cs typeface="Times New Roman"/>
              </a:rPr>
              <a:t>should exhibit </a:t>
            </a:r>
            <a:r>
              <a:rPr sz="1200" spc="-5" dirty="0">
                <a:latin typeface="Times New Roman"/>
                <a:cs typeface="Times New Roman"/>
              </a:rPr>
              <a:t>an architecture </a:t>
            </a:r>
            <a:r>
              <a:rPr sz="1200" dirty="0">
                <a:latin typeface="Times New Roman"/>
                <a:cs typeface="Times New Roman"/>
              </a:rPr>
              <a:t>that (1) </a:t>
            </a:r>
            <a:r>
              <a:rPr sz="1200" spc="-5" dirty="0">
                <a:latin typeface="Times New Roman"/>
                <a:cs typeface="Times New Roman"/>
              </a:rPr>
              <a:t>has been </a:t>
            </a:r>
            <a:r>
              <a:rPr sz="1200" dirty="0">
                <a:latin typeface="Times New Roman"/>
                <a:cs typeface="Times New Roman"/>
              </a:rPr>
              <a:t>created using </a:t>
            </a:r>
            <a:r>
              <a:rPr sz="1200" spc="-5" dirty="0">
                <a:latin typeface="Times New Roman"/>
                <a:cs typeface="Times New Roman"/>
              </a:rPr>
              <a:t>recognizable  architectural styles </a:t>
            </a:r>
            <a:r>
              <a:rPr sz="1200" dirty="0">
                <a:latin typeface="Times New Roman"/>
                <a:cs typeface="Times New Roman"/>
              </a:rPr>
              <a:t>or patterns, (2) </a:t>
            </a:r>
            <a:r>
              <a:rPr sz="1200" spc="-5" dirty="0">
                <a:latin typeface="Times New Roman"/>
                <a:cs typeface="Times New Roman"/>
              </a:rPr>
              <a:t>is composed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exhibit good design  characteristics (these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discussed later </a:t>
            </a:r>
            <a:r>
              <a:rPr sz="1200" dirty="0">
                <a:latin typeface="Times New Roman"/>
                <a:cs typeface="Times New Roman"/>
              </a:rPr>
              <a:t>in this </a:t>
            </a:r>
            <a:r>
              <a:rPr sz="1200" spc="-5" dirty="0">
                <a:latin typeface="Times New Roman"/>
                <a:cs typeface="Times New Roman"/>
              </a:rPr>
              <a:t>chapter), and </a:t>
            </a:r>
            <a:r>
              <a:rPr sz="1200" dirty="0">
                <a:latin typeface="Times New Roman"/>
                <a:cs typeface="Times New Roman"/>
              </a:rPr>
              <a:t>(3)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implemented in </a:t>
            </a:r>
            <a:r>
              <a:rPr sz="1200" spc="-5" dirty="0">
                <a:latin typeface="Times New Roman"/>
                <a:cs typeface="Times New Roman"/>
              </a:rPr>
              <a:t>an  </a:t>
            </a:r>
            <a:r>
              <a:rPr sz="1200" dirty="0">
                <a:latin typeface="Times New Roman"/>
                <a:cs typeface="Times New Roman"/>
              </a:rPr>
              <a:t>evolutionary </a:t>
            </a:r>
            <a:r>
              <a:rPr sz="1200" spc="-5" dirty="0">
                <a:latin typeface="Times New Roman"/>
                <a:cs typeface="Times New Roman"/>
              </a:rPr>
              <a:t>fashion, </a:t>
            </a:r>
            <a:r>
              <a:rPr sz="1200" dirty="0">
                <a:latin typeface="Times New Roman"/>
                <a:cs typeface="Times New Roman"/>
              </a:rPr>
              <a:t>thereby </a:t>
            </a:r>
            <a:r>
              <a:rPr sz="1200" spc="-5" dirty="0">
                <a:latin typeface="Times New Roman"/>
                <a:cs typeface="Times New Roman"/>
              </a:rPr>
              <a:t>facilitating </a:t>
            </a:r>
            <a:r>
              <a:rPr sz="1200" dirty="0">
                <a:latin typeface="Times New Roman"/>
                <a:cs typeface="Times New Roman"/>
              </a:rPr>
              <a:t>implementation 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testing.</a:t>
            </a:r>
            <a:endParaRPr sz="1200" dirty="0">
              <a:latin typeface="Times New Roman"/>
              <a:cs typeface="Times New Roman"/>
            </a:endParaRPr>
          </a:p>
          <a:p>
            <a:pPr marL="469900" marR="12065" indent="-228600">
              <a:lnSpc>
                <a:spcPts val="1380"/>
              </a:lnSpc>
              <a:spcBef>
                <a:spcPts val="229"/>
              </a:spcBef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design </a:t>
            </a:r>
            <a:r>
              <a:rPr sz="1200" dirty="0">
                <a:latin typeface="Times New Roman"/>
                <a:cs typeface="Times New Roman"/>
              </a:rPr>
              <a:t>should be modular; that </a:t>
            </a:r>
            <a:r>
              <a:rPr sz="1200" spc="-5" dirty="0">
                <a:latin typeface="Times New Roman"/>
                <a:cs typeface="Times New Roman"/>
              </a:rPr>
              <a:t>is, </a:t>
            </a:r>
            <a:r>
              <a:rPr sz="1200" dirty="0">
                <a:latin typeface="Times New Roman"/>
                <a:cs typeface="Times New Roman"/>
              </a:rPr>
              <a:t>the software should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logically </a:t>
            </a:r>
            <a:r>
              <a:rPr sz="1200" spc="-5" dirty="0">
                <a:latin typeface="Times New Roman"/>
                <a:cs typeface="Times New Roman"/>
              </a:rPr>
              <a:t>partitioned </a:t>
            </a:r>
            <a:r>
              <a:rPr sz="1200" dirty="0">
                <a:latin typeface="Times New Roman"/>
                <a:cs typeface="Times New Roman"/>
              </a:rPr>
              <a:t>into 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subsystems.</a:t>
            </a:r>
            <a:endParaRPr sz="1200" dirty="0">
              <a:latin typeface="Times New Roman"/>
              <a:cs typeface="Times New Roman"/>
            </a:endParaRPr>
          </a:p>
          <a:p>
            <a:pPr marL="469900" marR="6985" indent="-228600">
              <a:lnSpc>
                <a:spcPts val="1380"/>
              </a:lnSpc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design </a:t>
            </a:r>
            <a:r>
              <a:rPr sz="1200" dirty="0">
                <a:latin typeface="Times New Roman"/>
                <a:cs typeface="Times New Roman"/>
              </a:rPr>
              <a:t>should contain distinct </a:t>
            </a:r>
            <a:r>
              <a:rPr sz="1200" spc="-5" dirty="0">
                <a:latin typeface="Times New Roman"/>
                <a:cs typeface="Times New Roman"/>
              </a:rPr>
              <a:t>representations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data, architecture, interfaces, </a:t>
            </a:r>
            <a:r>
              <a:rPr sz="1200" spc="10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components.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355"/>
              </a:lnSpc>
              <a:buAutoNum type="arabicPeriod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lead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classes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</a:p>
          <a:p>
            <a:pPr marL="469900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latin typeface="Times New Roman"/>
                <a:cs typeface="Times New Roman"/>
              </a:rPr>
              <a:t>implemented and </a:t>
            </a:r>
            <a:r>
              <a:rPr sz="1200" dirty="0">
                <a:latin typeface="Times New Roman"/>
                <a:cs typeface="Times New Roman"/>
              </a:rPr>
              <a:t>are drawn </a:t>
            </a:r>
            <a:r>
              <a:rPr sz="1200" spc="-5" dirty="0">
                <a:latin typeface="Times New Roman"/>
                <a:cs typeface="Times New Roman"/>
              </a:rPr>
              <a:t>from recognizable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patterns.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150"/>
              </a:spcBef>
              <a:buAutoNum type="arabicPeriod" startAt="5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design </a:t>
            </a:r>
            <a:r>
              <a:rPr sz="1200" dirty="0">
                <a:latin typeface="Times New Roman"/>
                <a:cs typeface="Times New Roman"/>
              </a:rPr>
              <a:t>should lead to components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exhibit </a:t>
            </a:r>
            <a:r>
              <a:rPr sz="1200" spc="-5" dirty="0">
                <a:latin typeface="Times New Roman"/>
                <a:cs typeface="Times New Roman"/>
              </a:rPr>
              <a:t>independent functional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characteristics.</a:t>
            </a:r>
            <a:endParaRPr sz="1200" dirty="0">
              <a:latin typeface="Times New Roman"/>
              <a:cs typeface="Times New Roman"/>
            </a:endParaRPr>
          </a:p>
          <a:p>
            <a:pPr marL="469900" marR="12065" indent="-228600">
              <a:lnSpc>
                <a:spcPct val="110000"/>
              </a:lnSpc>
              <a:buAutoNum type="arabicPeriod" startAt="5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design </a:t>
            </a:r>
            <a:r>
              <a:rPr sz="1200" dirty="0">
                <a:latin typeface="Times New Roman"/>
                <a:cs typeface="Times New Roman"/>
              </a:rPr>
              <a:t>should lead to </a:t>
            </a:r>
            <a:r>
              <a:rPr sz="1200" spc="-5" dirty="0">
                <a:latin typeface="Times New Roman"/>
                <a:cs typeface="Times New Roman"/>
              </a:rPr>
              <a:t>interfaces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reduce </a:t>
            </a:r>
            <a:r>
              <a:rPr sz="1200" dirty="0">
                <a:latin typeface="Times New Roman"/>
                <a:cs typeface="Times New Roman"/>
              </a:rPr>
              <a:t>the complexity of connections </a:t>
            </a:r>
            <a:r>
              <a:rPr sz="1200" spc="-5" dirty="0">
                <a:latin typeface="Times New Roman"/>
                <a:cs typeface="Times New Roman"/>
              </a:rPr>
              <a:t>between  components and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environment.</a:t>
            </a:r>
            <a:endParaRPr sz="1200" dirty="0">
              <a:latin typeface="Times New Roman"/>
              <a:cs typeface="Times New Roman"/>
            </a:endParaRPr>
          </a:p>
          <a:p>
            <a:pPr marL="469900" marR="12065" indent="-228600">
              <a:lnSpc>
                <a:spcPct val="110000"/>
              </a:lnSpc>
              <a:spcBef>
                <a:spcPts val="10"/>
              </a:spcBef>
              <a:buAutoNum type="arabicPeriod" startAt="5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design </a:t>
            </a:r>
            <a:r>
              <a:rPr sz="1200" dirty="0">
                <a:latin typeface="Times New Roman"/>
                <a:cs typeface="Times New Roman"/>
              </a:rPr>
              <a:t>should be derived using a </a:t>
            </a:r>
            <a:r>
              <a:rPr sz="1200" spc="-5" dirty="0">
                <a:latin typeface="Times New Roman"/>
                <a:cs typeface="Times New Roman"/>
              </a:rPr>
              <a:t>repeatable </a:t>
            </a:r>
            <a:r>
              <a:rPr sz="1200" dirty="0">
                <a:latin typeface="Times New Roman"/>
                <a:cs typeface="Times New Roman"/>
              </a:rPr>
              <a:t>method that </a:t>
            </a:r>
            <a:r>
              <a:rPr sz="1200" spc="-5" dirty="0">
                <a:latin typeface="Times New Roman"/>
                <a:cs typeface="Times New Roman"/>
              </a:rPr>
              <a:t>is driven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information  obtained during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analysis.</a:t>
            </a:r>
          </a:p>
          <a:p>
            <a:pPr marL="469900" indent="-228600">
              <a:lnSpc>
                <a:spcPct val="100000"/>
              </a:lnSpc>
              <a:spcBef>
                <a:spcPts val="145"/>
              </a:spcBef>
              <a:buAutoNum type="arabicPeriod" startAt="5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effectively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meaning.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Assessing Design Quality—the Technical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Review</a:t>
            </a:r>
            <a:endParaRPr sz="12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ts val="1580"/>
              </a:lnSpc>
              <a:spcBef>
                <a:spcPts val="70"/>
              </a:spcBef>
            </a:pPr>
            <a:r>
              <a:rPr sz="1200" spc="-5" dirty="0">
                <a:latin typeface="Times New Roman"/>
                <a:cs typeface="Times New Roman"/>
              </a:rPr>
              <a:t>During design, </a:t>
            </a:r>
            <a:r>
              <a:rPr sz="1200" dirty="0">
                <a:latin typeface="Times New Roman"/>
                <a:cs typeface="Times New Roman"/>
              </a:rPr>
              <a:t>quality </a:t>
            </a:r>
            <a:r>
              <a:rPr sz="1200" spc="-5" dirty="0">
                <a:latin typeface="Times New Roman"/>
                <a:cs typeface="Times New Roman"/>
              </a:rPr>
              <a:t>is assessed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conducting a </a:t>
            </a:r>
            <a:r>
              <a:rPr sz="1200" spc="-5" dirty="0">
                <a:latin typeface="Times New Roman"/>
                <a:cs typeface="Times New Roman"/>
              </a:rPr>
              <a:t>series </a:t>
            </a:r>
            <a:r>
              <a:rPr sz="1200" dirty="0">
                <a:latin typeface="Times New Roman"/>
                <a:cs typeface="Times New Roman"/>
              </a:rPr>
              <a:t>of technical </a:t>
            </a:r>
            <a:r>
              <a:rPr sz="1200" spc="-5" dirty="0">
                <a:latin typeface="Times New Roman"/>
                <a:cs typeface="Times New Roman"/>
              </a:rPr>
              <a:t>reviews (TRs). A technical  review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meeting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conducted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members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team.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Usually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two,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three,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people  participate </a:t>
            </a:r>
            <a:r>
              <a:rPr sz="1200" dirty="0">
                <a:latin typeface="Times New Roman"/>
                <a:cs typeface="Times New Roman"/>
              </a:rPr>
              <a:t>depending on the </a:t>
            </a:r>
            <a:r>
              <a:rPr sz="1200" spc="-5" dirty="0">
                <a:latin typeface="Times New Roman"/>
                <a:cs typeface="Times New Roman"/>
              </a:rPr>
              <a:t>scope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information to 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22</a:t>
            </a:fld>
            <a:endParaRPr spc="-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91225" cy="962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Quality </a:t>
            </a:r>
            <a:r>
              <a:rPr sz="1200" b="1" spc="-5" dirty="0">
                <a:latin typeface="Times New Roman"/>
                <a:cs typeface="Times New Roman"/>
              </a:rPr>
              <a:t>Attributes.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FURPS </a:t>
            </a:r>
            <a:r>
              <a:rPr sz="1200" dirty="0">
                <a:latin typeface="Times New Roman"/>
                <a:cs typeface="Times New Roman"/>
              </a:rPr>
              <a:t>quality </a:t>
            </a:r>
            <a:r>
              <a:rPr sz="1200" spc="-5" dirty="0">
                <a:latin typeface="Times New Roman"/>
                <a:cs typeface="Times New Roman"/>
              </a:rPr>
              <a:t>attributes represent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target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all software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design:</a:t>
            </a:r>
            <a:endParaRPr sz="1200" dirty="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Functionality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s assessed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evaluating the </a:t>
            </a:r>
            <a:r>
              <a:rPr sz="1200" spc="-5" dirty="0">
                <a:latin typeface="Times New Roman"/>
                <a:cs typeface="Times New Roman"/>
              </a:rPr>
              <a:t>feature set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capabilities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program, </a:t>
            </a:r>
            <a:r>
              <a:rPr sz="1200" dirty="0">
                <a:latin typeface="Times New Roman"/>
                <a:cs typeface="Times New Roman"/>
              </a:rPr>
              <a:t>the  generality of the functions that </a:t>
            </a:r>
            <a:r>
              <a:rPr sz="1200" spc="-5" dirty="0">
                <a:latin typeface="Times New Roman"/>
                <a:cs typeface="Times New Roman"/>
              </a:rPr>
              <a:t>are delivered, and </a:t>
            </a:r>
            <a:r>
              <a:rPr sz="1200" dirty="0">
                <a:latin typeface="Times New Roman"/>
                <a:cs typeface="Times New Roman"/>
              </a:rPr>
              <a:t>the security of the overall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Usability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assessed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considering </a:t>
            </a:r>
            <a:r>
              <a:rPr sz="1200" dirty="0">
                <a:latin typeface="Times New Roman"/>
                <a:cs typeface="Times New Roman"/>
              </a:rPr>
              <a:t>human </a:t>
            </a:r>
            <a:r>
              <a:rPr sz="1200" spc="-5" dirty="0">
                <a:latin typeface="Times New Roman"/>
                <a:cs typeface="Times New Roman"/>
              </a:rPr>
              <a:t>factors,overall </a:t>
            </a:r>
            <a:r>
              <a:rPr sz="1200" dirty="0">
                <a:latin typeface="Times New Roman"/>
                <a:cs typeface="Times New Roman"/>
              </a:rPr>
              <a:t>aesthetics, </a:t>
            </a:r>
            <a:r>
              <a:rPr sz="1200" spc="-5" dirty="0">
                <a:latin typeface="Times New Roman"/>
                <a:cs typeface="Times New Roman"/>
              </a:rPr>
              <a:t>consistency, and  documentation.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Reliability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evaluated </a:t>
            </a:r>
            <a:r>
              <a:rPr sz="1200" dirty="0">
                <a:latin typeface="Times New Roman"/>
                <a:cs typeface="Times New Roman"/>
              </a:rPr>
              <a:t>by measuring the </a:t>
            </a:r>
            <a:r>
              <a:rPr sz="1200" spc="-5" dirty="0">
                <a:latin typeface="Times New Roman"/>
                <a:cs typeface="Times New Roman"/>
              </a:rPr>
              <a:t>frequency and </a:t>
            </a:r>
            <a:r>
              <a:rPr sz="1200" dirty="0">
                <a:latin typeface="Times New Roman"/>
                <a:cs typeface="Times New Roman"/>
              </a:rPr>
              <a:t>severity of </a:t>
            </a:r>
            <a:r>
              <a:rPr sz="1200" spc="-5" dirty="0">
                <a:latin typeface="Times New Roman"/>
                <a:cs typeface="Times New Roman"/>
              </a:rPr>
              <a:t>failure, </a:t>
            </a:r>
            <a:r>
              <a:rPr sz="1200" dirty="0">
                <a:latin typeface="Times New Roman"/>
                <a:cs typeface="Times New Roman"/>
              </a:rPr>
              <a:t>the accuracy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results,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mean-time-to-failure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(MTTF),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ability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recover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failure,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 predictability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program.</a:t>
            </a:r>
            <a:endParaRPr sz="1200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Performance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measured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processing </a:t>
            </a:r>
            <a:r>
              <a:rPr sz="1200" dirty="0">
                <a:latin typeface="Times New Roman"/>
                <a:cs typeface="Times New Roman"/>
              </a:rPr>
              <a:t>speed,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dirty="0">
                <a:latin typeface="Times New Roman"/>
                <a:cs typeface="Times New Roman"/>
              </a:rPr>
              <a:t>time, </a:t>
            </a:r>
            <a:r>
              <a:rPr sz="1200" spc="-5" dirty="0">
                <a:latin typeface="Times New Roman"/>
                <a:cs typeface="Times New Roman"/>
              </a:rPr>
              <a:t>resource consumption,  throughput,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efficiency.</a:t>
            </a:r>
            <a:endParaRPr sz="1200" dirty="0">
              <a:latin typeface="Times New Roman"/>
              <a:cs typeface="Times New Roman"/>
            </a:endParaRPr>
          </a:p>
          <a:p>
            <a:pPr marL="469900" marR="698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Supportability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combines extensibility, adaptability,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serviceability. These </a:t>
            </a:r>
            <a:r>
              <a:rPr sz="1200" dirty="0">
                <a:latin typeface="Times New Roman"/>
                <a:cs typeface="Times New Roman"/>
              </a:rPr>
              <a:t>three  </a:t>
            </a:r>
            <a:r>
              <a:rPr sz="1200" spc="-5" dirty="0">
                <a:latin typeface="Times New Roman"/>
                <a:cs typeface="Times New Roman"/>
              </a:rPr>
              <a:t>attributes represent </a:t>
            </a:r>
            <a:r>
              <a:rPr sz="1200" dirty="0">
                <a:latin typeface="Times New Roman"/>
                <a:cs typeface="Times New Roman"/>
              </a:rPr>
              <a:t>a more </a:t>
            </a:r>
            <a:r>
              <a:rPr sz="1200" spc="-5" dirty="0">
                <a:latin typeface="Times New Roman"/>
                <a:cs typeface="Times New Roman"/>
              </a:rPr>
              <a:t>common term, </a:t>
            </a:r>
            <a:r>
              <a:rPr sz="1200" i="1" dirty="0">
                <a:latin typeface="Times New Roman"/>
                <a:cs typeface="Times New Roman"/>
              </a:rPr>
              <a:t>maintainability </a:t>
            </a:r>
            <a:r>
              <a:rPr sz="1200" spc="-5" dirty="0">
                <a:latin typeface="Times New Roman"/>
                <a:cs typeface="Times New Roman"/>
              </a:rPr>
              <a:t>—and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addition, testability,  compatibility, </a:t>
            </a:r>
            <a:r>
              <a:rPr sz="1200" dirty="0">
                <a:latin typeface="Times New Roman"/>
                <a:cs typeface="Times New Roman"/>
              </a:rPr>
              <a:t>configurability (the ability to organize </a:t>
            </a:r>
            <a:r>
              <a:rPr sz="1200" spc="-5" dirty="0">
                <a:latin typeface="Times New Roman"/>
                <a:cs typeface="Times New Roman"/>
              </a:rPr>
              <a:t>and control elements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software  configuration),the ease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can be </a:t>
            </a:r>
            <a:r>
              <a:rPr sz="1200" spc="-5" dirty="0">
                <a:latin typeface="Times New Roman"/>
                <a:cs typeface="Times New Roman"/>
              </a:rPr>
              <a:t>installed, and </a:t>
            </a:r>
            <a:r>
              <a:rPr sz="1200" dirty="0">
                <a:latin typeface="Times New Roman"/>
                <a:cs typeface="Times New Roman"/>
              </a:rPr>
              <a:t>the ease with </a:t>
            </a:r>
            <a:r>
              <a:rPr sz="1200" spc="-5" dirty="0">
                <a:latin typeface="Times New Roman"/>
                <a:cs typeface="Times New Roman"/>
              </a:rPr>
              <a:t>which  problems can </a:t>
            </a:r>
            <a:r>
              <a:rPr sz="1200" dirty="0">
                <a:latin typeface="Times New Roman"/>
                <a:cs typeface="Times New Roman"/>
              </a:rPr>
              <a:t>be localized.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Common</a:t>
            </a:r>
            <a:r>
              <a:rPr sz="1200" spc="-5" dirty="0">
                <a:latin typeface="Times New Roman"/>
                <a:cs typeface="Times New Roman"/>
              </a:rPr>
              <a:t> characteristics:</a:t>
            </a:r>
            <a:endParaRPr sz="1200" dirty="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45"/>
              </a:spcBef>
              <a:buAutoNum type="arabicParenBoth"/>
              <a:tabLst>
                <a:tab pos="227965" algn="l"/>
              </a:tabLst>
            </a:pPr>
            <a:r>
              <a:rPr sz="1200" spc="-5" dirty="0">
                <a:latin typeface="Times New Roman"/>
                <a:cs typeface="Times New Roman"/>
              </a:rPr>
              <a:t>A mechanism for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translation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requirements model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representation,</a:t>
            </a:r>
            <a:endParaRPr sz="1200" dirty="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40"/>
              </a:spcBef>
              <a:buAutoNum type="arabicParenBoth"/>
              <a:tabLst>
                <a:tab pos="227965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notation for </a:t>
            </a:r>
            <a:r>
              <a:rPr sz="1200" spc="-5" dirty="0">
                <a:latin typeface="Times New Roman"/>
                <a:cs typeface="Times New Roman"/>
              </a:rPr>
              <a:t>representing functional </a:t>
            </a:r>
            <a:r>
              <a:rPr sz="1200" dirty="0">
                <a:latin typeface="Times New Roman"/>
                <a:cs typeface="Times New Roman"/>
              </a:rPr>
              <a:t>components and </a:t>
            </a:r>
            <a:r>
              <a:rPr sz="1200" spc="-5" dirty="0">
                <a:latin typeface="Times New Roman"/>
                <a:cs typeface="Times New Roman"/>
              </a:rPr>
              <a:t>their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interfaces,</a:t>
            </a:r>
            <a:endParaRPr sz="1200" dirty="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45"/>
              </a:spcBef>
              <a:buAutoNum type="arabicParenBoth"/>
              <a:tabLst>
                <a:tab pos="227965" algn="l"/>
              </a:tabLst>
            </a:pPr>
            <a:r>
              <a:rPr sz="1200" spc="-5" dirty="0">
                <a:latin typeface="Times New Roman"/>
                <a:cs typeface="Times New Roman"/>
              </a:rPr>
              <a:t>Heuristics </a:t>
            </a:r>
            <a:r>
              <a:rPr sz="1200" dirty="0">
                <a:latin typeface="Times New Roman"/>
                <a:cs typeface="Times New Roman"/>
              </a:rPr>
              <a:t>for refinement </a:t>
            </a:r>
            <a:r>
              <a:rPr sz="1200" spc="-5" dirty="0">
                <a:latin typeface="Times New Roman"/>
                <a:cs typeface="Times New Roman"/>
              </a:rPr>
              <a:t>and partitioning</a:t>
            </a:r>
            <a:endParaRPr sz="1200" dirty="0">
              <a:latin typeface="Times New Roman"/>
              <a:cs typeface="Times New Roman"/>
            </a:endParaRPr>
          </a:p>
          <a:p>
            <a:pPr marL="227329" indent="-215265">
              <a:lnSpc>
                <a:spcPct val="100000"/>
              </a:lnSpc>
              <a:spcBef>
                <a:spcPts val="145"/>
              </a:spcBef>
              <a:buAutoNum type="arabicParenBoth"/>
              <a:tabLst>
                <a:tab pos="227965" algn="l"/>
              </a:tabLst>
            </a:pPr>
            <a:r>
              <a:rPr sz="1200" spc="-5" dirty="0">
                <a:latin typeface="Times New Roman"/>
                <a:cs typeface="Times New Roman"/>
              </a:rPr>
              <a:t>Guidelines </a:t>
            </a:r>
            <a:r>
              <a:rPr sz="1200" dirty="0">
                <a:latin typeface="Times New Roman"/>
                <a:cs typeface="Times New Roman"/>
              </a:rPr>
              <a:t>for quality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assessment.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arenBoth"/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CONCEPTS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Abstraction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lvl="1" indent="-228600">
              <a:lnSpc>
                <a:spcPct val="1100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highest level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abstraction, </a:t>
            </a:r>
            <a:r>
              <a:rPr sz="1200" dirty="0">
                <a:latin typeface="Times New Roman"/>
                <a:cs typeface="Times New Roman"/>
              </a:rPr>
              <a:t>a solution </a:t>
            </a:r>
            <a:r>
              <a:rPr sz="1200" spc="-5" dirty="0">
                <a:latin typeface="Times New Roman"/>
                <a:cs typeface="Times New Roman"/>
              </a:rPr>
              <a:t>is stated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broad terms </a:t>
            </a:r>
            <a:r>
              <a:rPr sz="1200" dirty="0">
                <a:latin typeface="Times New Roman"/>
                <a:cs typeface="Times New Roman"/>
              </a:rPr>
              <a:t>using the </a:t>
            </a:r>
            <a:r>
              <a:rPr sz="1200" spc="-5" dirty="0">
                <a:latin typeface="Times New Roman"/>
                <a:cs typeface="Times New Roman"/>
              </a:rPr>
              <a:t>language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environment.</a:t>
            </a:r>
          </a:p>
          <a:p>
            <a:pPr marL="469900" lvl="1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At lower levels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abstraction, </a:t>
            </a:r>
            <a:r>
              <a:rPr sz="1200" dirty="0">
                <a:latin typeface="Times New Roman"/>
                <a:cs typeface="Times New Roman"/>
              </a:rPr>
              <a:t>a more </a:t>
            </a:r>
            <a:r>
              <a:rPr sz="1200" spc="-5" dirty="0">
                <a:latin typeface="Times New Roman"/>
                <a:cs typeface="Times New Roman"/>
              </a:rPr>
              <a:t>detailed </a:t>
            </a:r>
            <a:r>
              <a:rPr sz="1200" dirty="0">
                <a:latin typeface="Times New Roman"/>
                <a:cs typeface="Times New Roman"/>
              </a:rPr>
              <a:t>description of the solution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provided.</a:t>
            </a:r>
            <a:endParaRPr sz="1200" dirty="0">
              <a:latin typeface="Times New Roman"/>
              <a:cs typeface="Times New Roman"/>
            </a:endParaRPr>
          </a:p>
          <a:p>
            <a:pPr marL="469900" marR="9525" lvl="1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procedural </a:t>
            </a: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abstraction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refers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sequence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instructions </a:t>
            </a:r>
            <a:r>
              <a:rPr sz="1200" dirty="0">
                <a:latin typeface="Times New Roman"/>
                <a:cs typeface="Times New Roman"/>
              </a:rPr>
              <a:t>that have a specific </a:t>
            </a:r>
            <a:r>
              <a:rPr sz="1200" spc="-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limited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procedural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abstraction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implies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specific  </a:t>
            </a:r>
            <a:r>
              <a:rPr sz="1200" spc="-5" dirty="0">
                <a:latin typeface="Times New Roman"/>
                <a:cs typeface="Times New Roman"/>
              </a:rPr>
              <a:t>details are </a:t>
            </a:r>
            <a:r>
              <a:rPr sz="1200" dirty="0">
                <a:latin typeface="Times New Roman"/>
                <a:cs typeface="Times New Roman"/>
              </a:rPr>
              <a:t>suppressed.</a:t>
            </a:r>
          </a:p>
          <a:p>
            <a:pPr marL="469900" marR="7620" indent="456565" algn="just">
              <a:lnSpc>
                <a:spcPct val="1100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example of a </a:t>
            </a:r>
            <a:r>
              <a:rPr sz="1200" spc="-5" dirty="0">
                <a:latin typeface="Times New Roman"/>
                <a:cs typeface="Times New Roman"/>
              </a:rPr>
              <a:t>procedural abstraction </a:t>
            </a:r>
            <a:r>
              <a:rPr sz="1200" dirty="0">
                <a:latin typeface="Times New Roman"/>
                <a:cs typeface="Times New Roman"/>
              </a:rPr>
              <a:t>would be the </a:t>
            </a:r>
            <a:r>
              <a:rPr sz="1200" spc="-5" dirty="0">
                <a:latin typeface="Times New Roman"/>
                <a:cs typeface="Times New Roman"/>
              </a:rPr>
              <a:t>word </a:t>
            </a:r>
            <a:r>
              <a:rPr sz="1200" i="1" spc="-5" dirty="0">
                <a:latin typeface="Times New Roman"/>
                <a:cs typeface="Times New Roman"/>
              </a:rPr>
              <a:t>open </a:t>
            </a:r>
            <a:r>
              <a:rPr sz="1200" dirty="0">
                <a:latin typeface="Times New Roman"/>
                <a:cs typeface="Times New Roman"/>
              </a:rPr>
              <a:t>for a door. </a:t>
            </a:r>
            <a:r>
              <a:rPr sz="1200" i="1" dirty="0">
                <a:latin typeface="Times New Roman"/>
                <a:cs typeface="Times New Roman"/>
              </a:rPr>
              <a:t>Open  </a:t>
            </a:r>
            <a:r>
              <a:rPr sz="1200" spc="-5" dirty="0">
                <a:latin typeface="Times New Roman"/>
                <a:cs typeface="Times New Roman"/>
              </a:rPr>
              <a:t>implies </a:t>
            </a:r>
            <a:r>
              <a:rPr sz="1200" dirty="0">
                <a:latin typeface="Times New Roman"/>
                <a:cs typeface="Times New Roman"/>
              </a:rPr>
              <a:t>a long </a:t>
            </a:r>
            <a:r>
              <a:rPr sz="1200" spc="-5" dirty="0">
                <a:latin typeface="Times New Roman"/>
                <a:cs typeface="Times New Roman"/>
              </a:rPr>
              <a:t>sequence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procedural steps (e.g., walk </a:t>
            </a:r>
            <a:r>
              <a:rPr sz="1200" dirty="0">
                <a:latin typeface="Times New Roman"/>
                <a:cs typeface="Times New Roman"/>
              </a:rPr>
              <a:t>to the door, </a:t>
            </a:r>
            <a:r>
              <a:rPr sz="1200" spc="-5" dirty="0">
                <a:latin typeface="Times New Roman"/>
                <a:cs typeface="Times New Roman"/>
              </a:rPr>
              <a:t>reach </a:t>
            </a:r>
            <a:r>
              <a:rPr sz="1200" dirty="0">
                <a:latin typeface="Times New Roman"/>
                <a:cs typeface="Times New Roman"/>
              </a:rPr>
              <a:t>out </a:t>
            </a:r>
            <a:r>
              <a:rPr sz="1200" spc="-5" dirty="0">
                <a:latin typeface="Times New Roman"/>
                <a:cs typeface="Times New Roman"/>
              </a:rPr>
              <a:t>and grasp  </a:t>
            </a:r>
            <a:r>
              <a:rPr sz="1200" dirty="0">
                <a:latin typeface="Times New Roman"/>
                <a:cs typeface="Times New Roman"/>
              </a:rPr>
              <a:t>knob, turn knob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pull </a:t>
            </a:r>
            <a:r>
              <a:rPr sz="1200" spc="-5" dirty="0">
                <a:latin typeface="Times New Roman"/>
                <a:cs typeface="Times New Roman"/>
              </a:rPr>
              <a:t>door, </a:t>
            </a:r>
            <a:r>
              <a:rPr sz="1200" dirty="0">
                <a:latin typeface="Times New Roman"/>
                <a:cs typeface="Times New Roman"/>
              </a:rPr>
              <a:t>step away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moving </a:t>
            </a:r>
            <a:r>
              <a:rPr sz="1200" spc="-5" dirty="0">
                <a:latin typeface="Times New Roman"/>
                <a:cs typeface="Times New Roman"/>
              </a:rPr>
              <a:t>door, etc.).</a:t>
            </a:r>
            <a:endParaRPr sz="1200" dirty="0">
              <a:latin typeface="Times New Roman"/>
              <a:cs typeface="Times New Roman"/>
            </a:endParaRPr>
          </a:p>
          <a:p>
            <a:pPr marL="469900" marR="5080" lvl="1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508000" algn="l"/>
              </a:tabLst>
            </a:pPr>
            <a:r>
              <a:rPr dirty="0"/>
              <a:t>	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</a:t>
            </a:r>
            <a:r>
              <a:rPr sz="12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abstraction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collection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object.</a:t>
            </a:r>
            <a:r>
              <a:rPr sz="1200" spc="-10" dirty="0">
                <a:latin typeface="Times New Roman"/>
                <a:cs typeface="Times New Roman"/>
              </a:rPr>
              <a:t> 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context  of the </a:t>
            </a:r>
            <a:r>
              <a:rPr sz="1200" spc="-5" dirty="0">
                <a:latin typeface="Times New Roman"/>
                <a:cs typeface="Times New Roman"/>
              </a:rPr>
              <a:t>procedural </a:t>
            </a:r>
            <a:r>
              <a:rPr sz="1200" dirty="0">
                <a:latin typeface="Times New Roman"/>
                <a:cs typeface="Times New Roman"/>
              </a:rPr>
              <a:t>abstraction </a:t>
            </a:r>
            <a:r>
              <a:rPr sz="1200" i="1" spc="-5" dirty="0">
                <a:latin typeface="Times New Roman"/>
                <a:cs typeface="Times New Roman"/>
              </a:rPr>
              <a:t>open, </a:t>
            </a:r>
            <a:r>
              <a:rPr sz="1200" spc="-5" dirty="0">
                <a:latin typeface="Times New Roman"/>
                <a:cs typeface="Times New Roman"/>
              </a:rPr>
              <a:t>we can define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data abstraction called </a:t>
            </a:r>
            <a:r>
              <a:rPr sz="1200" b="1" spc="-5" dirty="0">
                <a:latin typeface="Times New Roman"/>
                <a:cs typeface="Times New Roman"/>
              </a:rPr>
              <a:t>door. </a:t>
            </a:r>
            <a:r>
              <a:rPr sz="1200" spc="-10" dirty="0">
                <a:latin typeface="Times New Roman"/>
                <a:cs typeface="Times New Roman"/>
              </a:rPr>
              <a:t>Like </a:t>
            </a:r>
            <a:r>
              <a:rPr sz="1200" spc="5" dirty="0">
                <a:latin typeface="Times New Roman"/>
                <a:cs typeface="Times New Roman"/>
              </a:rPr>
              <a:t>any  </a:t>
            </a:r>
            <a:r>
              <a:rPr sz="1200" spc="-5" dirty="0">
                <a:latin typeface="Times New Roman"/>
                <a:cs typeface="Times New Roman"/>
              </a:rPr>
              <a:t>data object, </a:t>
            </a:r>
            <a:r>
              <a:rPr sz="1200" dirty="0">
                <a:latin typeface="Times New Roman"/>
                <a:cs typeface="Times New Roman"/>
              </a:rPr>
              <a:t>the data </a:t>
            </a:r>
            <a:r>
              <a:rPr sz="1200" spc="-5" dirty="0">
                <a:latin typeface="Times New Roman"/>
                <a:cs typeface="Times New Roman"/>
              </a:rPr>
              <a:t>abstraction for </a:t>
            </a:r>
            <a:r>
              <a:rPr sz="1200" b="1" dirty="0">
                <a:latin typeface="Times New Roman"/>
                <a:cs typeface="Times New Roman"/>
              </a:rPr>
              <a:t>door </a:t>
            </a:r>
            <a:r>
              <a:rPr sz="1200" dirty="0">
                <a:latin typeface="Times New Roman"/>
                <a:cs typeface="Times New Roman"/>
              </a:rPr>
              <a:t>would encompass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attributes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describe  </a:t>
            </a:r>
            <a:r>
              <a:rPr sz="1200" dirty="0">
                <a:latin typeface="Times New Roman"/>
                <a:cs typeface="Times New Roman"/>
              </a:rPr>
              <a:t>the door </a:t>
            </a:r>
            <a:r>
              <a:rPr sz="1200" spc="-5" dirty="0">
                <a:latin typeface="Times New Roman"/>
                <a:cs typeface="Times New Roman"/>
              </a:rPr>
              <a:t>(e.g., </a:t>
            </a:r>
            <a:r>
              <a:rPr sz="1200" dirty="0">
                <a:latin typeface="Times New Roman"/>
                <a:cs typeface="Times New Roman"/>
              </a:rPr>
              <a:t>door </a:t>
            </a:r>
            <a:r>
              <a:rPr sz="1200" spc="-5" dirty="0">
                <a:latin typeface="Times New Roman"/>
                <a:cs typeface="Times New Roman"/>
              </a:rPr>
              <a:t>type, swing direction, </a:t>
            </a:r>
            <a:r>
              <a:rPr sz="1200" dirty="0">
                <a:latin typeface="Times New Roman"/>
                <a:cs typeface="Times New Roman"/>
              </a:rPr>
              <a:t>opening </a:t>
            </a:r>
            <a:r>
              <a:rPr sz="1200" spc="-5" dirty="0">
                <a:latin typeface="Times New Roman"/>
                <a:cs typeface="Times New Roman"/>
              </a:rPr>
              <a:t>mechanism, weight,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dimensions).</a:t>
            </a:r>
            <a:endParaRPr sz="12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70"/>
              </a:spcBef>
            </a:pPr>
            <a:r>
              <a:rPr sz="1200" b="1" spc="-5" dirty="0">
                <a:latin typeface="Times New Roman"/>
                <a:cs typeface="Times New Roman"/>
              </a:rPr>
              <a:t>Architecture</a:t>
            </a:r>
            <a:endParaRPr sz="120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ts val="1580"/>
              </a:lnSpc>
              <a:spcBef>
                <a:spcPts val="65"/>
              </a:spcBef>
            </a:pPr>
            <a:r>
              <a:rPr sz="1200" b="1" i="1" spc="-5" dirty="0">
                <a:latin typeface="Times New Roman"/>
                <a:cs typeface="Times New Roman"/>
              </a:rPr>
              <a:t>Software architecture </a:t>
            </a:r>
            <a:r>
              <a:rPr sz="1200" dirty="0">
                <a:latin typeface="Times New Roman"/>
                <a:cs typeface="Times New Roman"/>
              </a:rPr>
              <a:t>alludes to “the </a:t>
            </a:r>
            <a:r>
              <a:rPr sz="1200" spc="-5" dirty="0">
                <a:latin typeface="Times New Roman"/>
                <a:cs typeface="Times New Roman"/>
              </a:rPr>
              <a:t>overall </a:t>
            </a:r>
            <a:r>
              <a:rPr sz="1200" dirty="0">
                <a:latin typeface="Times New Roman"/>
                <a:cs typeface="Times New Roman"/>
              </a:rPr>
              <a:t>structure of the software and the </a:t>
            </a:r>
            <a:r>
              <a:rPr sz="1200" spc="-5" dirty="0">
                <a:latin typeface="Times New Roman"/>
                <a:cs typeface="Times New Roman"/>
              </a:rPr>
              <a:t>ways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dirty="0">
                <a:latin typeface="Times New Roman"/>
                <a:cs typeface="Times New Roman"/>
              </a:rPr>
              <a:t>provides conceptual integrity for a </a:t>
            </a:r>
            <a:r>
              <a:rPr sz="1200" spc="-5" dirty="0">
                <a:latin typeface="Times New Roman"/>
                <a:cs typeface="Times New Roman"/>
              </a:rPr>
              <a:t>system”. Architecture is </a:t>
            </a:r>
            <a:r>
              <a:rPr sz="1200" dirty="0">
                <a:latin typeface="Times New Roman"/>
                <a:cs typeface="Times New Roman"/>
              </a:rPr>
              <a:t>the structure or </a:t>
            </a:r>
            <a:r>
              <a:rPr sz="1200" spc="-5" dirty="0">
                <a:latin typeface="Times New Roman"/>
                <a:cs typeface="Times New Roman"/>
              </a:rPr>
              <a:t>organization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program components </a:t>
            </a:r>
            <a:r>
              <a:rPr sz="1200" dirty="0">
                <a:latin typeface="Times New Roman"/>
                <a:cs typeface="Times New Roman"/>
              </a:rPr>
              <a:t>(modules), the manner in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these components </a:t>
            </a:r>
            <a:r>
              <a:rPr sz="1200" spc="-5" dirty="0">
                <a:latin typeface="Times New Roman"/>
                <a:cs typeface="Times New Roman"/>
              </a:rPr>
              <a:t>interact, 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components.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patterns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enables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engineer </a:t>
            </a:r>
            <a:r>
              <a:rPr sz="1200" dirty="0">
                <a:latin typeface="Times New Roman"/>
                <a:cs typeface="Times New Roman"/>
              </a:rPr>
              <a:t>to reuse </a:t>
            </a:r>
            <a:r>
              <a:rPr sz="1200" spc="-5" dirty="0">
                <a:latin typeface="Times New Roman"/>
                <a:cs typeface="Times New Roman"/>
              </a:rPr>
              <a:t>design-level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concepts.</a:t>
            </a:r>
            <a:endParaRPr sz="120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10000"/>
              </a:lnSpc>
            </a:pPr>
            <a:r>
              <a:rPr sz="1200" spc="-5" dirty="0">
                <a:latin typeface="Times New Roman"/>
                <a:cs typeface="Times New Roman"/>
              </a:rPr>
              <a:t>Shaw and Garlan </a:t>
            </a:r>
            <a:r>
              <a:rPr sz="1200" dirty="0">
                <a:latin typeface="Times New Roman"/>
                <a:cs typeface="Times New Roman"/>
              </a:rPr>
              <a:t>describe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dirty="0">
                <a:latin typeface="Times New Roman"/>
                <a:cs typeface="Times New Roman"/>
              </a:rPr>
              <a:t>that should be </a:t>
            </a:r>
            <a:r>
              <a:rPr sz="1200" spc="-5" dirty="0">
                <a:latin typeface="Times New Roman"/>
                <a:cs typeface="Times New Roman"/>
              </a:rPr>
              <a:t>specified as part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 architectural  design.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23</a:t>
            </a:fld>
            <a:endParaRPr spc="-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955" cy="992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469900" marR="8890" indent="-228600" algn="just">
              <a:lnSpc>
                <a:spcPct val="110100"/>
              </a:lnSpc>
              <a:buFont typeface="Wingdings"/>
              <a:buChar char=""/>
              <a:tabLst>
                <a:tab pos="4699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Structural properties </a:t>
            </a:r>
            <a:r>
              <a:rPr sz="1200" dirty="0">
                <a:latin typeface="Times New Roman"/>
                <a:cs typeface="Times New Roman"/>
              </a:rPr>
              <a:t>define </a:t>
            </a:r>
            <a:r>
              <a:rPr sz="1200" spc="-5" dirty="0">
                <a:latin typeface="Times New Roman"/>
                <a:cs typeface="Times New Roman"/>
              </a:rPr>
              <a:t>“the components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system (e.g., modules, </a:t>
            </a:r>
            <a:r>
              <a:rPr sz="1200" dirty="0">
                <a:latin typeface="Times New Roman"/>
                <a:cs typeface="Times New Roman"/>
              </a:rPr>
              <a:t>objects, </a:t>
            </a:r>
            <a:r>
              <a:rPr sz="1200" spc="-5" dirty="0">
                <a:latin typeface="Times New Roman"/>
                <a:cs typeface="Times New Roman"/>
              </a:rPr>
              <a:t>filters) 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manner </a:t>
            </a:r>
            <a:r>
              <a:rPr sz="1200" dirty="0">
                <a:latin typeface="Times New Roman"/>
                <a:cs typeface="Times New Roman"/>
              </a:rPr>
              <a:t>in which those </a:t>
            </a:r>
            <a:r>
              <a:rPr sz="1200" spc="-5" dirty="0">
                <a:latin typeface="Times New Roman"/>
                <a:cs typeface="Times New Roman"/>
              </a:rPr>
              <a:t>components are packaged and interact with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another.”.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4699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Extra-functional properties </a:t>
            </a:r>
            <a:r>
              <a:rPr sz="1200" spc="-5" dirty="0">
                <a:latin typeface="Times New Roman"/>
                <a:cs typeface="Times New Roman"/>
              </a:rPr>
              <a:t>address </a:t>
            </a:r>
            <a:r>
              <a:rPr sz="1200" b="1" dirty="0">
                <a:latin typeface="Times New Roman"/>
                <a:cs typeface="Times New Roman"/>
              </a:rPr>
              <a:t>“</a:t>
            </a:r>
            <a:r>
              <a:rPr sz="1200" dirty="0">
                <a:latin typeface="Times New Roman"/>
                <a:cs typeface="Times New Roman"/>
              </a:rPr>
              <a:t>how the </a:t>
            </a:r>
            <a:r>
              <a:rPr sz="1200" spc="-5" dirty="0">
                <a:latin typeface="Times New Roman"/>
                <a:cs typeface="Times New Roman"/>
              </a:rPr>
              <a:t>design architecture </a:t>
            </a:r>
            <a:r>
              <a:rPr sz="1200" dirty="0">
                <a:latin typeface="Times New Roman"/>
                <a:cs typeface="Times New Roman"/>
              </a:rPr>
              <a:t>achieves </a:t>
            </a:r>
            <a:r>
              <a:rPr sz="1200" spc="-5" dirty="0">
                <a:latin typeface="Times New Roman"/>
                <a:cs typeface="Times New Roman"/>
              </a:rPr>
              <a:t>requirements 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performance, capacity, reliability, security, adaptability, and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system  characteristics.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Families</a:t>
            </a:r>
            <a:r>
              <a:rPr sz="1200" b="1" i="1" spc="-6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of</a:t>
            </a:r>
            <a:r>
              <a:rPr sz="1200" b="1" i="1" spc="-7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related</a:t>
            </a:r>
            <a:r>
              <a:rPr sz="1200" b="1" i="1" spc="-6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systems</a:t>
            </a:r>
            <a:r>
              <a:rPr sz="1200" b="1" i="1" spc="-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“</a:t>
            </a:r>
            <a:r>
              <a:rPr sz="1200" spc="-5" dirty="0">
                <a:latin typeface="Times New Roman"/>
                <a:cs typeface="Times New Roman"/>
              </a:rPr>
              <a:t>draw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upon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repeatable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patterns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commonly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encountered 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families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similar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systems.”</a:t>
            </a:r>
            <a:endParaRPr sz="1200">
              <a:latin typeface="Times New Roman"/>
              <a:cs typeface="Times New Roman"/>
            </a:endParaRPr>
          </a:p>
          <a:p>
            <a:pPr marL="12700" marR="11430" algn="just">
              <a:lnSpc>
                <a:spcPct val="1100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Given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properties,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using one  or </a:t>
            </a:r>
            <a:r>
              <a:rPr sz="1200" spc="-5" dirty="0">
                <a:latin typeface="Times New Roman"/>
                <a:cs typeface="Times New Roman"/>
              </a:rPr>
              <a:t>more </a:t>
            </a:r>
            <a:r>
              <a:rPr sz="1200" dirty="0">
                <a:latin typeface="Times New Roman"/>
                <a:cs typeface="Times New Roman"/>
              </a:rPr>
              <a:t>of a number of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models.</a:t>
            </a:r>
            <a:endParaRPr sz="1200">
              <a:latin typeface="Times New Roman"/>
              <a:cs typeface="Times New Roman"/>
            </a:endParaRPr>
          </a:p>
          <a:p>
            <a:pPr marL="507365" marR="5080" indent="-228600" algn="just">
              <a:lnSpc>
                <a:spcPct val="110000"/>
              </a:lnSpc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Structural </a:t>
            </a:r>
            <a:r>
              <a:rPr sz="1200" b="1" i="1" dirty="0">
                <a:latin typeface="Times New Roman"/>
                <a:cs typeface="Times New Roman"/>
              </a:rPr>
              <a:t>models </a:t>
            </a:r>
            <a:r>
              <a:rPr sz="1200" spc="-5" dirty="0">
                <a:latin typeface="Times New Roman"/>
                <a:cs typeface="Times New Roman"/>
              </a:rPr>
              <a:t>represent architecture as </a:t>
            </a:r>
            <a:r>
              <a:rPr sz="1200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organized collection </a:t>
            </a:r>
            <a:r>
              <a:rPr sz="1200" dirty="0">
                <a:latin typeface="Times New Roman"/>
                <a:cs typeface="Times New Roman"/>
              </a:rPr>
              <a:t>of program  </a:t>
            </a:r>
            <a:r>
              <a:rPr sz="1200" spc="-5" dirty="0"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  <a:p>
            <a:pPr marL="507365" marR="5080" indent="-228600" algn="just">
              <a:lnSpc>
                <a:spcPct val="110100"/>
              </a:lnSpc>
              <a:spcBef>
                <a:spcPts val="10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Framework </a:t>
            </a:r>
            <a:r>
              <a:rPr sz="1200" b="1" i="1" dirty="0">
                <a:latin typeface="Times New Roman"/>
                <a:cs typeface="Times New Roman"/>
              </a:rPr>
              <a:t>models </a:t>
            </a:r>
            <a:r>
              <a:rPr sz="1200" spc="-5" dirty="0">
                <a:latin typeface="Times New Roman"/>
                <a:cs typeface="Times New Roman"/>
              </a:rPr>
              <a:t>increase </a:t>
            </a:r>
            <a:r>
              <a:rPr sz="1200" dirty="0">
                <a:latin typeface="Times New Roman"/>
                <a:cs typeface="Times New Roman"/>
              </a:rPr>
              <a:t>the level of </a:t>
            </a:r>
            <a:r>
              <a:rPr sz="1200" spc="-5" dirty="0">
                <a:latin typeface="Times New Roman"/>
                <a:cs typeface="Times New Roman"/>
              </a:rPr>
              <a:t>design abstraction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attempting </a:t>
            </a:r>
            <a:r>
              <a:rPr sz="1200" dirty="0">
                <a:latin typeface="Times New Roman"/>
                <a:cs typeface="Times New Roman"/>
              </a:rPr>
              <a:t>to identify  </a:t>
            </a:r>
            <a:r>
              <a:rPr sz="1200" spc="-5" dirty="0">
                <a:latin typeface="Times New Roman"/>
                <a:cs typeface="Times New Roman"/>
              </a:rPr>
              <a:t>repeatable architectural design </a:t>
            </a:r>
            <a:r>
              <a:rPr sz="1200" dirty="0">
                <a:latin typeface="Times New Roman"/>
                <a:cs typeface="Times New Roman"/>
              </a:rPr>
              <a:t>frameworks </a:t>
            </a:r>
            <a:r>
              <a:rPr sz="1200" spc="-5" dirty="0">
                <a:latin typeface="Times New Roman"/>
                <a:cs typeface="Times New Roman"/>
              </a:rPr>
              <a:t>(patterns)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encountered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similar types 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applications.</a:t>
            </a:r>
            <a:endParaRPr sz="1200">
              <a:latin typeface="Times New Roman"/>
              <a:cs typeface="Times New Roman"/>
            </a:endParaRPr>
          </a:p>
          <a:p>
            <a:pPr marL="507365" marR="6985" indent="-228600" algn="just">
              <a:lnSpc>
                <a:spcPts val="1600"/>
              </a:lnSpc>
              <a:spcBef>
                <a:spcPts val="60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Dynamic </a:t>
            </a:r>
            <a:r>
              <a:rPr sz="1200" b="1" i="1" dirty="0">
                <a:latin typeface="Times New Roman"/>
                <a:cs typeface="Times New Roman"/>
              </a:rPr>
              <a:t>models </a:t>
            </a:r>
            <a:r>
              <a:rPr sz="1200" spc="-5" dirty="0">
                <a:latin typeface="Times New Roman"/>
                <a:cs typeface="Times New Roman"/>
              </a:rPr>
              <a:t>address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behavioral </a:t>
            </a:r>
            <a:r>
              <a:rPr sz="1200" dirty="0">
                <a:latin typeface="Times New Roman"/>
                <a:cs typeface="Times New Roman"/>
              </a:rPr>
              <a:t>aspects of the </a:t>
            </a:r>
            <a:r>
              <a:rPr sz="1200" spc="-5" dirty="0">
                <a:latin typeface="Times New Roman"/>
                <a:cs typeface="Times New Roman"/>
              </a:rPr>
              <a:t>program architecture, </a:t>
            </a:r>
            <a:r>
              <a:rPr sz="1200" dirty="0">
                <a:latin typeface="Times New Roman"/>
                <a:cs typeface="Times New Roman"/>
              </a:rPr>
              <a:t>indicating  how the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system configuration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change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events.</a:t>
            </a:r>
            <a:endParaRPr sz="1200">
              <a:latin typeface="Times New Roman"/>
              <a:cs typeface="Times New Roman"/>
            </a:endParaRPr>
          </a:p>
          <a:p>
            <a:pPr marL="507365" indent="-228600" algn="just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Process</a:t>
            </a:r>
            <a:r>
              <a:rPr sz="1200" b="1" i="1" spc="8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models</a:t>
            </a:r>
            <a:r>
              <a:rPr sz="1200" b="1" i="1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focus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business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technical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507365" algn="just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must</a:t>
            </a:r>
            <a:r>
              <a:rPr sz="1200" spc="-5" dirty="0">
                <a:latin typeface="Times New Roman"/>
                <a:cs typeface="Times New Roman"/>
              </a:rPr>
              <a:t> accommodate.</a:t>
            </a:r>
            <a:endParaRPr sz="1200">
              <a:latin typeface="Times New Roman"/>
              <a:cs typeface="Times New Roman"/>
            </a:endParaRPr>
          </a:p>
          <a:p>
            <a:pPr marL="507365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F</a:t>
            </a:r>
            <a:r>
              <a:rPr sz="1200" b="1" i="1" spc="-5" dirty="0">
                <a:latin typeface="Times New Roman"/>
                <a:cs typeface="Times New Roman"/>
              </a:rPr>
              <a:t>unctional </a:t>
            </a:r>
            <a:r>
              <a:rPr sz="1200" b="1" i="1" dirty="0">
                <a:latin typeface="Times New Roman"/>
                <a:cs typeface="Times New Roman"/>
              </a:rPr>
              <a:t>models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represent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functional </a:t>
            </a:r>
            <a:r>
              <a:rPr sz="1200" dirty="0">
                <a:latin typeface="Times New Roman"/>
                <a:cs typeface="Times New Roman"/>
              </a:rPr>
              <a:t>hierarchy of 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Patterns</a:t>
            </a:r>
            <a:endParaRPr sz="1200">
              <a:latin typeface="Times New Roman"/>
              <a:cs typeface="Times New Roman"/>
            </a:endParaRPr>
          </a:p>
          <a:p>
            <a:pPr marL="469900" marR="10160" indent="-228600" algn="just">
              <a:lnSpc>
                <a:spcPct val="11000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i="1" dirty="0">
                <a:latin typeface="Times New Roman"/>
                <a:cs typeface="Times New Roman"/>
              </a:rPr>
              <a:t>“A </a:t>
            </a:r>
            <a:r>
              <a:rPr sz="1200" spc="-5" dirty="0">
                <a:latin typeface="Times New Roman"/>
                <a:cs typeface="Times New Roman"/>
              </a:rPr>
              <a:t>pattern is </a:t>
            </a:r>
            <a:r>
              <a:rPr sz="1200" dirty="0">
                <a:latin typeface="Times New Roman"/>
                <a:cs typeface="Times New Roman"/>
              </a:rPr>
              <a:t>a named </a:t>
            </a:r>
            <a:r>
              <a:rPr sz="1200" spc="-5" dirty="0">
                <a:latin typeface="Times New Roman"/>
                <a:cs typeface="Times New Roman"/>
              </a:rPr>
              <a:t>nugget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insight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conveys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essence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proven solution to  a </a:t>
            </a:r>
            <a:r>
              <a:rPr sz="1200" spc="-5" dirty="0">
                <a:latin typeface="Times New Roman"/>
                <a:cs typeface="Times New Roman"/>
              </a:rPr>
              <a:t>recurring problem within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certain </a:t>
            </a:r>
            <a:r>
              <a:rPr sz="1200" dirty="0">
                <a:latin typeface="Times New Roman"/>
                <a:cs typeface="Times New Roman"/>
              </a:rPr>
              <a:t>context amidst </a:t>
            </a:r>
            <a:r>
              <a:rPr sz="1200" spc="-5" dirty="0">
                <a:latin typeface="Times New Roman"/>
                <a:cs typeface="Times New Roman"/>
              </a:rPr>
              <a:t>competing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concerns”.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pattern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describes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solves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particular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problem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  a </a:t>
            </a:r>
            <a:r>
              <a:rPr sz="1200" spc="-5" dirty="0">
                <a:latin typeface="Times New Roman"/>
                <a:cs typeface="Times New Roman"/>
              </a:rPr>
              <a:t>specific </a:t>
            </a:r>
            <a:r>
              <a:rPr sz="1200" dirty="0">
                <a:latin typeface="Times New Roman"/>
                <a:cs typeface="Times New Roman"/>
              </a:rPr>
              <a:t>context </a:t>
            </a:r>
            <a:r>
              <a:rPr sz="1200" spc="-5" dirty="0">
                <a:latin typeface="Times New Roman"/>
                <a:cs typeface="Times New Roman"/>
              </a:rPr>
              <a:t>and amid “forces”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an impact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manner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pattern is applied and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design </a:t>
            </a:r>
            <a:r>
              <a:rPr sz="1200" spc="-5" dirty="0">
                <a:latin typeface="Times New Roman"/>
                <a:cs typeface="Times New Roman"/>
              </a:rPr>
              <a:t>pattern is </a:t>
            </a:r>
            <a:r>
              <a:rPr sz="1200" dirty="0">
                <a:latin typeface="Times New Roman"/>
                <a:cs typeface="Times New Roman"/>
              </a:rPr>
              <a:t>to provide a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spc="5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enables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designer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determine</a:t>
            </a:r>
            <a:endParaRPr sz="1200">
              <a:latin typeface="Times New Roman"/>
              <a:cs typeface="Times New Roman"/>
            </a:endParaRPr>
          </a:p>
          <a:p>
            <a:pPr marL="684530" lvl="1" indent="-215265">
              <a:lnSpc>
                <a:spcPct val="100000"/>
              </a:lnSpc>
              <a:spcBef>
                <a:spcPts val="140"/>
              </a:spcBef>
              <a:buAutoNum type="arabicParenBoth"/>
              <a:tabLst>
                <a:tab pos="685165" algn="l"/>
              </a:tabLst>
            </a:pPr>
            <a:r>
              <a:rPr sz="1200" dirty="0">
                <a:latin typeface="Times New Roman"/>
                <a:cs typeface="Times New Roman"/>
              </a:rPr>
              <a:t>Whether the </a:t>
            </a:r>
            <a:r>
              <a:rPr sz="1200" spc="-5" dirty="0">
                <a:latin typeface="Times New Roman"/>
                <a:cs typeface="Times New Roman"/>
              </a:rPr>
              <a:t>pattern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applicable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current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work,</a:t>
            </a:r>
            <a:endParaRPr sz="1200">
              <a:latin typeface="Times New Roman"/>
              <a:cs typeface="Times New Roman"/>
            </a:endParaRPr>
          </a:p>
          <a:p>
            <a:pPr marL="722630" lvl="1" indent="-215900">
              <a:lnSpc>
                <a:spcPct val="100000"/>
              </a:lnSpc>
              <a:spcBef>
                <a:spcPts val="160"/>
              </a:spcBef>
              <a:buAutoNum type="arabicParenBoth"/>
              <a:tabLst>
                <a:tab pos="723265" algn="l"/>
              </a:tabLst>
            </a:pPr>
            <a:r>
              <a:rPr sz="1200" dirty="0">
                <a:latin typeface="Times New Roman"/>
                <a:cs typeface="Times New Roman"/>
              </a:rPr>
              <a:t>Whether the </a:t>
            </a:r>
            <a:r>
              <a:rPr sz="1200" spc="-5" dirty="0">
                <a:latin typeface="Times New Roman"/>
                <a:cs typeface="Times New Roman"/>
              </a:rPr>
              <a:t>pattern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reused </a:t>
            </a:r>
            <a:r>
              <a:rPr sz="1200" dirty="0">
                <a:latin typeface="Times New Roman"/>
                <a:cs typeface="Times New Roman"/>
              </a:rPr>
              <a:t>(hence, saving </a:t>
            </a:r>
            <a:r>
              <a:rPr sz="1200" spc="-5" dirty="0">
                <a:latin typeface="Times New Roman"/>
                <a:cs typeface="Times New Roman"/>
              </a:rPr>
              <a:t>design time),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469900" marR="5080" lvl="1" indent="37465">
              <a:lnSpc>
                <a:spcPct val="110000"/>
              </a:lnSpc>
              <a:buAutoNum type="arabicParenBoth"/>
              <a:tabLst>
                <a:tab pos="727710" algn="l"/>
              </a:tabLst>
            </a:pPr>
            <a:r>
              <a:rPr sz="1200" dirty="0">
                <a:latin typeface="Times New Roman"/>
                <a:cs typeface="Times New Roman"/>
              </a:rPr>
              <a:t>Whether the pattern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serve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guide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developing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similar, </a:t>
            </a:r>
            <a:r>
              <a:rPr sz="1200" dirty="0">
                <a:latin typeface="Times New Roman"/>
                <a:cs typeface="Times New Roman"/>
              </a:rPr>
              <a:t>but functionally </a:t>
            </a:r>
            <a:r>
              <a:rPr sz="1200" spc="25" dirty="0">
                <a:latin typeface="Times New Roman"/>
                <a:cs typeface="Times New Roman"/>
              </a:rPr>
              <a:t>or  </a:t>
            </a:r>
            <a:r>
              <a:rPr sz="1200" dirty="0">
                <a:latin typeface="Times New Roman"/>
                <a:cs typeface="Times New Roman"/>
              </a:rPr>
              <a:t>structurally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pattern.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Times New Roman"/>
              <a:buAutoNum type="arabicParenBoth"/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Separation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Concerns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Separation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concerns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design concept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suggests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5" dirty="0">
                <a:latin typeface="Times New Roman"/>
                <a:cs typeface="Times New Roman"/>
              </a:rPr>
              <a:t>any </a:t>
            </a:r>
            <a:r>
              <a:rPr sz="1200" spc="-5" dirty="0">
                <a:latin typeface="Times New Roman"/>
                <a:cs typeface="Times New Roman"/>
              </a:rPr>
              <a:t>complex problem can </a:t>
            </a:r>
            <a:r>
              <a:rPr sz="1200" dirty="0">
                <a:latin typeface="Times New Roman"/>
                <a:cs typeface="Times New Roman"/>
              </a:rPr>
              <a:t>be more  easily handled if 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subdivided into </a:t>
            </a:r>
            <a:r>
              <a:rPr sz="1200" spc="-5" dirty="0">
                <a:latin typeface="Times New Roman"/>
                <a:cs typeface="Times New Roman"/>
              </a:rPr>
              <a:t>pieces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each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solved </a:t>
            </a:r>
            <a:r>
              <a:rPr sz="1200" spc="-5" dirty="0">
                <a:latin typeface="Times New Roman"/>
                <a:cs typeface="Times New Roman"/>
              </a:rPr>
              <a:t>and/or </a:t>
            </a:r>
            <a:r>
              <a:rPr sz="1200" dirty="0">
                <a:latin typeface="Times New Roman"/>
                <a:cs typeface="Times New Roman"/>
              </a:rPr>
              <a:t>optimized  </a:t>
            </a:r>
            <a:r>
              <a:rPr sz="1200" spc="-5" dirty="0">
                <a:latin typeface="Times New Roman"/>
                <a:cs typeface="Times New Roman"/>
              </a:rPr>
              <a:t>independently.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concern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feature </a:t>
            </a:r>
            <a:r>
              <a:rPr sz="1200" dirty="0">
                <a:latin typeface="Times New Roman"/>
                <a:cs typeface="Times New Roman"/>
              </a:rPr>
              <a:t>or behavior 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specified </a:t>
            </a:r>
            <a:r>
              <a:rPr sz="1200" spc="-5" dirty="0">
                <a:latin typeface="Times New Roman"/>
                <a:cs typeface="Times New Roman"/>
              </a:rPr>
              <a:t>as part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model for the  </a:t>
            </a:r>
            <a:r>
              <a:rPr sz="1200" spc="-5" dirty="0">
                <a:latin typeface="Times New Roman"/>
                <a:cs typeface="Times New Roman"/>
              </a:rPr>
              <a:t>software.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separating </a:t>
            </a:r>
            <a:r>
              <a:rPr sz="1200" spc="-5" dirty="0">
                <a:latin typeface="Times New Roman"/>
                <a:cs typeface="Times New Roman"/>
              </a:rPr>
              <a:t>concerns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smaller,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therefore </a:t>
            </a:r>
            <a:r>
              <a:rPr sz="120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manageable pieces, </a:t>
            </a:r>
            <a:r>
              <a:rPr sz="1200" dirty="0">
                <a:latin typeface="Times New Roman"/>
                <a:cs typeface="Times New Roman"/>
              </a:rPr>
              <a:t>a problem  </a:t>
            </a:r>
            <a:r>
              <a:rPr sz="1200" spc="-5" dirty="0">
                <a:latin typeface="Times New Roman"/>
                <a:cs typeface="Times New Roman"/>
              </a:rPr>
              <a:t>takes less effort and </a:t>
            </a:r>
            <a:r>
              <a:rPr sz="1200" dirty="0">
                <a:latin typeface="Times New Roman"/>
                <a:cs typeface="Times New Roman"/>
              </a:rPr>
              <a:t>time to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solve.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Modularity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500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Modularity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most </a:t>
            </a:r>
            <a:r>
              <a:rPr sz="1200" spc="-5" dirty="0">
                <a:latin typeface="Times New Roman"/>
                <a:cs typeface="Times New Roman"/>
              </a:rPr>
              <a:t>common manifestation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separation </a:t>
            </a:r>
            <a:r>
              <a:rPr sz="1200" dirty="0">
                <a:latin typeface="Times New Roman"/>
                <a:cs typeface="Times New Roman"/>
              </a:rPr>
              <a:t>of concerns. </a:t>
            </a:r>
            <a:r>
              <a:rPr sz="1200" spc="-5" dirty="0">
                <a:latin typeface="Times New Roman"/>
                <a:cs typeface="Times New Roman"/>
              </a:rPr>
              <a:t>Software is  divided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separately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addressable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components,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sometimes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modules</a:t>
            </a:r>
            <a:r>
              <a:rPr sz="1200" i="1" spc="-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are integrated </a:t>
            </a:r>
            <a:r>
              <a:rPr sz="1200" dirty="0">
                <a:latin typeface="Times New Roman"/>
                <a:cs typeface="Times New Roman"/>
              </a:rPr>
              <a:t>to satisfy problem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8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“Modularity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single </a:t>
            </a:r>
            <a:r>
              <a:rPr sz="1200" spc="-5" dirty="0">
                <a:latin typeface="Times New Roman"/>
                <a:cs typeface="Times New Roman"/>
              </a:rPr>
              <a:t>attribute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spc="5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allows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program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intellectually  manageable”.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24</a:t>
            </a:fld>
            <a:endParaRPr spc="-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992" y="281431"/>
            <a:ext cx="597027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2829" algn="l"/>
                <a:tab pos="4675505" algn="l"/>
                <a:tab pos="526224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451484" marR="5080" indent="-228600" algn="just">
              <a:lnSpc>
                <a:spcPct val="110300"/>
              </a:lnSpc>
              <a:buFont typeface="Symbol"/>
              <a:buChar char=""/>
              <a:tabLst>
                <a:tab pos="452120" algn="l"/>
              </a:tabLst>
            </a:pPr>
            <a:r>
              <a:rPr sz="1200" dirty="0">
                <a:latin typeface="Times New Roman"/>
                <a:cs typeface="Times New Roman"/>
              </a:rPr>
              <a:t>Monolithic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(i.e., a </a:t>
            </a:r>
            <a:r>
              <a:rPr sz="1200" spc="-5" dirty="0">
                <a:latin typeface="Times New Roman"/>
                <a:cs typeface="Times New Roman"/>
              </a:rPr>
              <a:t>large program composed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single module) </a:t>
            </a:r>
            <a:r>
              <a:rPr sz="1200" dirty="0">
                <a:latin typeface="Times New Roman"/>
                <a:cs typeface="Times New Roman"/>
              </a:rPr>
              <a:t>cannot be easily  </a:t>
            </a:r>
            <a:r>
              <a:rPr sz="1200" spc="-5" dirty="0">
                <a:latin typeface="Times New Roman"/>
                <a:cs typeface="Times New Roman"/>
              </a:rPr>
              <a:t>grasped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engineer.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paths,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span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reference,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variables, and </a:t>
            </a:r>
            <a:r>
              <a:rPr sz="1200" dirty="0">
                <a:latin typeface="Times New Roman"/>
                <a:cs typeface="Times New Roman"/>
              </a:rPr>
              <a:t>overall complexity would make understanding </a:t>
            </a:r>
            <a:r>
              <a:rPr sz="1200" spc="-5" dirty="0">
                <a:latin typeface="Times New Roman"/>
                <a:cs typeface="Times New Roman"/>
              </a:rPr>
              <a:t>close </a:t>
            </a:r>
            <a:r>
              <a:rPr sz="1200" dirty="0">
                <a:latin typeface="Times New Roman"/>
                <a:cs typeface="Times New Roman"/>
              </a:rPr>
              <a:t>to impossible.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Figure,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effort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(cost)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individual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module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decrease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total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3395599"/>
            <a:ext cx="5991860" cy="640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2190" indent="457200" algn="just">
              <a:lnSpc>
                <a:spcPct val="1108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number of  </a:t>
            </a:r>
            <a:r>
              <a:rPr sz="1200" spc="-5" dirty="0">
                <a:latin typeface="Times New Roman"/>
                <a:cs typeface="Times New Roman"/>
              </a:rPr>
              <a:t>modules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increases.</a:t>
            </a:r>
            <a:endParaRPr sz="1200">
              <a:latin typeface="Times New Roman"/>
              <a:cs typeface="Times New Roman"/>
            </a:endParaRPr>
          </a:p>
          <a:p>
            <a:pPr marL="516890" marR="6985" indent="-228600" algn="just">
              <a:lnSpc>
                <a:spcPct val="110200"/>
              </a:lnSpc>
              <a:spcBef>
                <a:spcPts val="80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-5" dirty="0">
                <a:latin typeface="Times New Roman"/>
                <a:cs typeface="Times New Roman"/>
              </a:rPr>
              <a:t>Given </a:t>
            </a:r>
            <a:r>
              <a:rPr sz="1200" dirty="0">
                <a:latin typeface="Times New Roman"/>
                <a:cs typeface="Times New Roman"/>
              </a:rPr>
              <a:t>the same set of </a:t>
            </a:r>
            <a:r>
              <a:rPr sz="1200" spc="-5" dirty="0">
                <a:latin typeface="Times New Roman"/>
                <a:cs typeface="Times New Roman"/>
              </a:rPr>
              <a:t>requirements, </a:t>
            </a:r>
            <a:r>
              <a:rPr sz="1200" dirty="0">
                <a:latin typeface="Times New Roman"/>
                <a:cs typeface="Times New Roman"/>
              </a:rPr>
              <a:t>more modules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smaller individual size.  </a:t>
            </a:r>
            <a:r>
              <a:rPr sz="1200" spc="-5" dirty="0">
                <a:latin typeface="Times New Roman"/>
                <a:cs typeface="Times New Roman"/>
              </a:rPr>
              <a:t>However, as </a:t>
            </a:r>
            <a:r>
              <a:rPr sz="1200" dirty="0">
                <a:latin typeface="Times New Roman"/>
                <a:cs typeface="Times New Roman"/>
              </a:rPr>
              <a:t>the number of </a:t>
            </a:r>
            <a:r>
              <a:rPr sz="1200" spc="-5" dirty="0">
                <a:latin typeface="Times New Roman"/>
                <a:cs typeface="Times New Roman"/>
              </a:rPr>
              <a:t>modules grows,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effort (cost) associated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integrating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modules also grows. These characteristics </a:t>
            </a:r>
            <a:r>
              <a:rPr sz="1200" dirty="0">
                <a:latin typeface="Times New Roman"/>
                <a:cs typeface="Times New Roman"/>
              </a:rPr>
              <a:t>lead to a </a:t>
            </a:r>
            <a:r>
              <a:rPr sz="1200" spc="-5" dirty="0">
                <a:latin typeface="Times New Roman"/>
                <a:cs typeface="Times New Roman"/>
              </a:rPr>
              <a:t>total cost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effort curve shown </a:t>
            </a:r>
            <a:r>
              <a:rPr sz="1200" dirty="0">
                <a:latin typeface="Times New Roman"/>
                <a:cs typeface="Times New Roman"/>
              </a:rPr>
              <a:t>in  the </a:t>
            </a:r>
            <a:r>
              <a:rPr sz="1200" spc="-5" dirty="0">
                <a:latin typeface="Times New Roman"/>
                <a:cs typeface="Times New Roman"/>
              </a:rPr>
              <a:t>figure.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number, </a:t>
            </a:r>
            <a:r>
              <a:rPr sz="1200" i="1" spc="-5" dirty="0">
                <a:latin typeface="Times New Roman"/>
                <a:cs typeface="Times New Roman"/>
              </a:rPr>
              <a:t>M,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modules </a:t>
            </a:r>
            <a:r>
              <a:rPr sz="1200" dirty="0">
                <a:latin typeface="Times New Roman"/>
                <a:cs typeface="Times New Roman"/>
              </a:rPr>
              <a:t>that would result </a:t>
            </a:r>
            <a:r>
              <a:rPr sz="1200" spc="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minimum </a:t>
            </a:r>
            <a:r>
              <a:rPr sz="1200" spc="-5" dirty="0">
                <a:latin typeface="Times New Roman"/>
                <a:cs typeface="Times New Roman"/>
              </a:rPr>
              <a:t>development  cost,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dirty="0">
                <a:latin typeface="Times New Roman"/>
                <a:cs typeface="Times New Roman"/>
              </a:rPr>
              <a:t>do not have the necessary </a:t>
            </a:r>
            <a:r>
              <a:rPr sz="1200" spc="-5" dirty="0">
                <a:latin typeface="Times New Roman"/>
                <a:cs typeface="Times New Roman"/>
              </a:rPr>
              <a:t>sophistication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predict </a:t>
            </a:r>
            <a:r>
              <a:rPr sz="1200" i="1" dirty="0">
                <a:latin typeface="Times New Roman"/>
                <a:cs typeface="Times New Roman"/>
              </a:rPr>
              <a:t>M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assurance.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Information </a:t>
            </a:r>
            <a:r>
              <a:rPr sz="1200" b="1" dirty="0">
                <a:latin typeface="Times New Roman"/>
                <a:cs typeface="Times New Roman"/>
              </a:rPr>
              <a:t>Hiding</a:t>
            </a:r>
            <a:endParaRPr sz="1200">
              <a:latin typeface="Times New Roman"/>
              <a:cs typeface="Times New Roman"/>
            </a:endParaRPr>
          </a:p>
          <a:p>
            <a:pPr marL="469900" marR="10795" indent="-228600" algn="just">
              <a:lnSpc>
                <a:spcPct val="110800"/>
              </a:lnSpc>
              <a:spcBef>
                <a:spcPts val="5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principle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i="1" dirty="0">
                <a:latin typeface="Times New Roman"/>
                <a:cs typeface="Times New Roman"/>
              </a:rPr>
              <a:t>information hiding </a:t>
            </a:r>
            <a:r>
              <a:rPr sz="1200" spc="-5" dirty="0">
                <a:latin typeface="Times New Roman"/>
                <a:cs typeface="Times New Roman"/>
              </a:rPr>
              <a:t>suggests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modules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“characterized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design  </a:t>
            </a:r>
            <a:r>
              <a:rPr sz="1200" spc="-5" dirty="0">
                <a:latin typeface="Times New Roman"/>
                <a:cs typeface="Times New Roman"/>
              </a:rPr>
              <a:t>decisions that (each) </a:t>
            </a:r>
            <a:r>
              <a:rPr sz="1200" dirty="0">
                <a:latin typeface="Times New Roman"/>
                <a:cs typeface="Times New Roman"/>
              </a:rPr>
              <a:t>hides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all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others.”</a:t>
            </a:r>
            <a:endParaRPr sz="1200">
              <a:latin typeface="Times New Roman"/>
              <a:cs typeface="Times New Roman"/>
            </a:endParaRPr>
          </a:p>
          <a:p>
            <a:pPr marL="469900" marR="1143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Hiding </a:t>
            </a:r>
            <a:r>
              <a:rPr sz="1200" spc="-5" dirty="0">
                <a:latin typeface="Times New Roman"/>
                <a:cs typeface="Times New Roman"/>
              </a:rPr>
              <a:t>implies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effective </a:t>
            </a:r>
            <a:r>
              <a:rPr sz="1200" dirty="0">
                <a:latin typeface="Times New Roman"/>
                <a:cs typeface="Times New Roman"/>
              </a:rPr>
              <a:t>modularity can be </a:t>
            </a:r>
            <a:r>
              <a:rPr sz="1200" spc="-5" dirty="0">
                <a:latin typeface="Times New Roman"/>
                <a:cs typeface="Times New Roman"/>
              </a:rPr>
              <a:t>achieved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defining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independent  modules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communicate </a:t>
            </a:r>
            <a:r>
              <a:rPr sz="1200" dirty="0">
                <a:latin typeface="Times New Roman"/>
                <a:cs typeface="Times New Roman"/>
              </a:rPr>
              <a:t>with one </a:t>
            </a:r>
            <a:r>
              <a:rPr sz="1200" spc="-5" dirty="0">
                <a:latin typeface="Times New Roman"/>
                <a:cs typeface="Times New Roman"/>
              </a:rPr>
              <a:t>another </a:t>
            </a:r>
            <a:r>
              <a:rPr sz="1200" dirty="0">
                <a:latin typeface="Times New Roman"/>
                <a:cs typeface="Times New Roman"/>
              </a:rPr>
              <a:t>only that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necessary to </a:t>
            </a:r>
            <a:r>
              <a:rPr sz="1200" spc="-5" dirty="0">
                <a:latin typeface="Times New Roman"/>
                <a:cs typeface="Times New Roman"/>
              </a:rPr>
              <a:t>achieve  software function.</a:t>
            </a:r>
            <a:endParaRPr sz="12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180"/>
              </a:spcBef>
            </a:pPr>
            <a:r>
              <a:rPr sz="1200" b="1" spc="-5" dirty="0">
                <a:latin typeface="Times New Roman"/>
                <a:cs typeface="Times New Roman"/>
              </a:rPr>
              <a:t>Functional Independence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00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Functional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independence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achieved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developing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modules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“single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minded”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  and an “aversion”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excessive interaction </a:t>
            </a:r>
            <a:r>
              <a:rPr sz="1200" dirty="0">
                <a:latin typeface="Times New Roman"/>
                <a:cs typeface="Times New Roman"/>
              </a:rPr>
              <a:t>with other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modules.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Functional </a:t>
            </a:r>
            <a:r>
              <a:rPr sz="1200" dirty="0">
                <a:latin typeface="Times New Roman"/>
                <a:cs typeface="Times New Roman"/>
              </a:rPr>
              <a:t>independence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key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good design, and design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key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software quality.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5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Independence is assessed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two </a:t>
            </a:r>
            <a:r>
              <a:rPr sz="1200" dirty="0">
                <a:latin typeface="Times New Roman"/>
                <a:cs typeface="Times New Roman"/>
              </a:rPr>
              <a:t>qualitative </a:t>
            </a:r>
            <a:r>
              <a:rPr sz="1200" spc="-5" dirty="0">
                <a:latin typeface="Times New Roman"/>
                <a:cs typeface="Times New Roman"/>
              </a:rPr>
              <a:t>criteria: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cohesion and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coupling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b="1" i="1" spc="-5" dirty="0">
                <a:latin typeface="Times New Roman"/>
                <a:cs typeface="Times New Roman"/>
              </a:rPr>
              <a:t>Cohesion  </a:t>
            </a:r>
            <a:r>
              <a:rPr sz="1200" spc="-5" dirty="0">
                <a:latin typeface="Times New Roman"/>
                <a:cs typeface="Times New Roman"/>
              </a:rPr>
              <a:t>is an indication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relative functional strength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module. </a:t>
            </a:r>
            <a:r>
              <a:rPr sz="1200" b="1" i="1" spc="-5" dirty="0">
                <a:latin typeface="Times New Roman"/>
                <a:cs typeface="Times New Roman"/>
              </a:rPr>
              <a:t>Couplin</a:t>
            </a:r>
            <a:r>
              <a:rPr sz="1200" i="1" spc="-5" dirty="0">
                <a:latin typeface="Times New Roman"/>
                <a:cs typeface="Times New Roman"/>
              </a:rPr>
              <a:t>g </a:t>
            </a:r>
            <a:r>
              <a:rPr sz="1200" spc="-5" dirty="0">
                <a:latin typeface="Times New Roman"/>
                <a:cs typeface="Times New Roman"/>
              </a:rPr>
              <a:t>is an indication</a:t>
            </a:r>
            <a:r>
              <a:rPr sz="1200" spc="-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 the </a:t>
            </a:r>
            <a:r>
              <a:rPr sz="1200" spc="-5" dirty="0">
                <a:latin typeface="Times New Roman"/>
                <a:cs typeface="Times New Roman"/>
              </a:rPr>
              <a:t>relative interdependence </a:t>
            </a:r>
            <a:r>
              <a:rPr sz="1200" dirty="0">
                <a:latin typeface="Times New Roman"/>
                <a:cs typeface="Times New Roman"/>
              </a:rPr>
              <a:t>among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modules.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cohesive </a:t>
            </a:r>
            <a:r>
              <a:rPr sz="1200" dirty="0">
                <a:latin typeface="Times New Roman"/>
                <a:cs typeface="Times New Roman"/>
              </a:rPr>
              <a:t>module </a:t>
            </a:r>
            <a:r>
              <a:rPr sz="1200" spc="-5" dirty="0">
                <a:latin typeface="Times New Roman"/>
                <a:cs typeface="Times New Roman"/>
              </a:rPr>
              <a:t>performs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dirty="0">
                <a:latin typeface="Times New Roman"/>
                <a:cs typeface="Times New Roman"/>
              </a:rPr>
              <a:t>task, requiring little </a:t>
            </a:r>
            <a:r>
              <a:rPr sz="1200" spc="-5" dirty="0">
                <a:latin typeface="Times New Roman"/>
                <a:cs typeface="Times New Roman"/>
              </a:rPr>
              <a:t>interaction </a:t>
            </a:r>
            <a:r>
              <a:rPr sz="1200" spc="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other 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dirty="0">
                <a:latin typeface="Times New Roman"/>
                <a:cs typeface="Times New Roman"/>
              </a:rPr>
              <a:t>in other parts of 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dirty="0">
                <a:latin typeface="Times New Roman"/>
                <a:cs typeface="Times New Roman"/>
              </a:rPr>
              <a:t>Coupling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indication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interconnection </a:t>
            </a:r>
            <a:r>
              <a:rPr sz="1200" dirty="0">
                <a:latin typeface="Times New Roman"/>
                <a:cs typeface="Times New Roman"/>
              </a:rPr>
              <a:t>among </a:t>
            </a:r>
            <a:r>
              <a:rPr sz="1200" spc="-5" dirty="0">
                <a:latin typeface="Times New Roman"/>
                <a:cs typeface="Times New Roman"/>
              </a:rPr>
              <a:t>modules </a:t>
            </a:r>
            <a:r>
              <a:rPr sz="1200" dirty="0">
                <a:latin typeface="Times New Roman"/>
                <a:cs typeface="Times New Roman"/>
              </a:rPr>
              <a:t>in a software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structure.</a:t>
            </a:r>
            <a:endParaRPr sz="120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508000" algn="l"/>
              </a:tabLst>
            </a:pPr>
            <a:r>
              <a:rPr dirty="0"/>
              <a:t>	</a:t>
            </a:r>
            <a:r>
              <a:rPr sz="1200" dirty="0">
                <a:latin typeface="Times New Roman"/>
                <a:cs typeface="Times New Roman"/>
              </a:rPr>
              <a:t>Coupling </a:t>
            </a:r>
            <a:r>
              <a:rPr sz="1200" spc="-5" dirty="0">
                <a:latin typeface="Times New Roman"/>
                <a:cs typeface="Times New Roman"/>
              </a:rPr>
              <a:t>depends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interface </a:t>
            </a:r>
            <a:r>
              <a:rPr sz="1200" dirty="0">
                <a:latin typeface="Times New Roman"/>
                <a:cs typeface="Times New Roman"/>
              </a:rPr>
              <a:t>complexity </a:t>
            </a:r>
            <a:r>
              <a:rPr sz="1200" spc="-5" dirty="0">
                <a:latin typeface="Times New Roman"/>
                <a:cs typeface="Times New Roman"/>
              </a:rPr>
              <a:t>between modules, </a:t>
            </a:r>
            <a:r>
              <a:rPr sz="1200" dirty="0">
                <a:latin typeface="Times New Roman"/>
                <a:cs typeface="Times New Roman"/>
              </a:rPr>
              <a:t>the point </a:t>
            </a:r>
            <a:r>
              <a:rPr sz="1200" spc="-5" dirty="0">
                <a:latin typeface="Times New Roman"/>
                <a:cs typeface="Times New Roman"/>
              </a:rPr>
              <a:t>at which </a:t>
            </a:r>
            <a:r>
              <a:rPr sz="1200" dirty="0">
                <a:latin typeface="Times New Roman"/>
                <a:cs typeface="Times New Roman"/>
              </a:rPr>
              <a:t>entry  or </a:t>
            </a:r>
            <a:r>
              <a:rPr sz="1200" spc="-5" dirty="0">
                <a:latin typeface="Times New Roman"/>
                <a:cs typeface="Times New Roman"/>
              </a:rPr>
              <a:t>reference is made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module,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data pass </a:t>
            </a:r>
            <a:r>
              <a:rPr sz="1200" spc="-5" dirty="0">
                <a:latin typeface="Times New Roman"/>
                <a:cs typeface="Times New Roman"/>
              </a:rPr>
              <a:t>across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cohesion and </a:t>
            </a:r>
            <a:r>
              <a:rPr sz="1200" spc="-5" dirty="0">
                <a:latin typeface="Times New Roman"/>
                <a:cs typeface="Times New Roman"/>
              </a:rPr>
              <a:t>low </a:t>
            </a:r>
            <a:r>
              <a:rPr sz="1200" dirty="0">
                <a:latin typeface="Times New Roman"/>
                <a:cs typeface="Times New Roman"/>
              </a:rPr>
              <a:t>coupling make the module to be effectively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design.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Refinement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i="1" dirty="0">
                <a:latin typeface="Times New Roman"/>
                <a:cs typeface="Times New Roman"/>
              </a:rPr>
              <a:t>Stepwise </a:t>
            </a:r>
            <a:r>
              <a:rPr sz="1200" b="1" i="1" spc="-5" dirty="0">
                <a:latin typeface="Times New Roman"/>
                <a:cs typeface="Times New Roman"/>
              </a:rPr>
              <a:t>refinement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top-down design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strategy.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An application is developed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successively </a:t>
            </a:r>
            <a:r>
              <a:rPr sz="1200" spc="-5" dirty="0">
                <a:latin typeface="Times New Roman"/>
                <a:cs typeface="Times New Roman"/>
              </a:rPr>
              <a:t>refining levels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procedural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detail.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6523" y="1572767"/>
            <a:ext cx="3874008" cy="201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25</a:t>
            </a:fld>
            <a:endParaRPr spc="-2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955" cy="9999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105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hierarchy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developed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decomposing a </a:t>
            </a:r>
            <a:r>
              <a:rPr sz="1200" spc="-5" dirty="0">
                <a:latin typeface="Times New Roman"/>
                <a:cs typeface="Times New Roman"/>
              </a:rPr>
              <a:t>macroscopic </a:t>
            </a:r>
            <a:r>
              <a:rPr sz="1200" dirty="0">
                <a:latin typeface="Times New Roman"/>
                <a:cs typeface="Times New Roman"/>
              </a:rPr>
              <a:t>statement of </a:t>
            </a: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(a  </a:t>
            </a:r>
            <a:r>
              <a:rPr sz="1200" spc="-5" dirty="0">
                <a:latin typeface="Times New Roman"/>
                <a:cs typeface="Times New Roman"/>
              </a:rPr>
              <a:t>procedural abstraction)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stepwise fashion </a:t>
            </a:r>
            <a:r>
              <a:rPr sz="1200" dirty="0">
                <a:latin typeface="Times New Roman"/>
                <a:cs typeface="Times New Roman"/>
              </a:rPr>
              <a:t>until </a:t>
            </a:r>
            <a:r>
              <a:rPr sz="1200" spc="-5" dirty="0">
                <a:latin typeface="Times New Roman"/>
                <a:cs typeface="Times New Roman"/>
              </a:rPr>
              <a:t>programming language statements </a:t>
            </a:r>
            <a:r>
              <a:rPr sz="120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reached.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Refinement is </a:t>
            </a:r>
            <a:r>
              <a:rPr sz="1200" dirty="0">
                <a:latin typeface="Times New Roman"/>
                <a:cs typeface="Times New Roman"/>
              </a:rPr>
              <a:t>actually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process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i="1" dirty="0">
                <a:latin typeface="Times New Roman"/>
                <a:cs typeface="Times New Roman"/>
              </a:rPr>
              <a:t>elaboration</a:t>
            </a:r>
            <a:r>
              <a:rPr sz="1200" i="1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begin </a:t>
            </a:r>
            <a:r>
              <a:rPr sz="1200" dirty="0">
                <a:latin typeface="Times New Roman"/>
                <a:cs typeface="Times New Roman"/>
              </a:rPr>
              <a:t>with a statement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function  </a:t>
            </a:r>
            <a:r>
              <a:rPr sz="1200" dirty="0">
                <a:latin typeface="Times New Roman"/>
                <a:cs typeface="Times New Roman"/>
              </a:rPr>
              <a:t>(or description of </a:t>
            </a:r>
            <a:r>
              <a:rPr sz="1200" spc="-5" dirty="0">
                <a:latin typeface="Times New Roman"/>
                <a:cs typeface="Times New Roman"/>
              </a:rPr>
              <a:t>information) that is defined 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high level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abstraction.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Abstraction and refinement are complementary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concepts.</a:t>
            </a:r>
            <a:endParaRPr sz="1200">
              <a:latin typeface="Times New Roman"/>
              <a:cs typeface="Times New Roman"/>
            </a:endParaRPr>
          </a:p>
          <a:p>
            <a:pPr marL="469900" marR="10160" indent="-228600">
              <a:lnSpc>
                <a:spcPct val="1100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Abstraction enables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specify procedure </a:t>
            </a:r>
            <a:r>
              <a:rPr sz="1200" spc="-5" dirty="0">
                <a:latin typeface="Times New Roman"/>
                <a:cs typeface="Times New Roman"/>
              </a:rPr>
              <a:t>and data </a:t>
            </a:r>
            <a:r>
              <a:rPr sz="1200" dirty="0">
                <a:latin typeface="Times New Roman"/>
                <a:cs typeface="Times New Roman"/>
              </a:rPr>
              <a:t>internally but suppress the </a:t>
            </a:r>
            <a:r>
              <a:rPr sz="1200" spc="-5" dirty="0">
                <a:latin typeface="Times New Roman"/>
                <a:cs typeface="Times New Roman"/>
              </a:rPr>
              <a:t>need </a:t>
            </a:r>
            <a:r>
              <a:rPr sz="120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“outsiders” </a:t>
            </a:r>
            <a:r>
              <a:rPr sz="1200" dirty="0">
                <a:latin typeface="Times New Roman"/>
                <a:cs typeface="Times New Roman"/>
              </a:rPr>
              <a:t>to have knowledge of </a:t>
            </a:r>
            <a:r>
              <a:rPr sz="1200" spc="-5" dirty="0">
                <a:latin typeface="Times New Roman"/>
                <a:cs typeface="Times New Roman"/>
              </a:rPr>
              <a:t>low-level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details.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Refinement helps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reveal </a:t>
            </a:r>
            <a:r>
              <a:rPr sz="1200" dirty="0">
                <a:latin typeface="Times New Roman"/>
                <a:cs typeface="Times New Roman"/>
              </a:rPr>
              <a:t>low-level </a:t>
            </a:r>
            <a:r>
              <a:rPr sz="1200" spc="-5" dirty="0">
                <a:latin typeface="Times New Roman"/>
                <a:cs typeface="Times New Roman"/>
              </a:rPr>
              <a:t>details </a:t>
            </a:r>
            <a:r>
              <a:rPr sz="120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progresses.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Both concepts </a:t>
            </a:r>
            <a:r>
              <a:rPr sz="1200" dirty="0">
                <a:latin typeface="Times New Roman"/>
                <a:cs typeface="Times New Roman"/>
              </a:rPr>
              <a:t>allow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create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complete design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evolves.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Aspects</a:t>
            </a:r>
            <a:endParaRPr sz="1200">
              <a:latin typeface="Times New Roman"/>
              <a:cs typeface="Times New Roman"/>
            </a:endParaRPr>
          </a:p>
          <a:p>
            <a:pPr marL="12700" marR="6985">
              <a:lnSpc>
                <a:spcPts val="1580"/>
              </a:lnSpc>
              <a:spcBef>
                <a:spcPts val="60"/>
              </a:spcBef>
            </a:pP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aspect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separate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module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(component)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rather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fragments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are “scattered”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“tangled” </a:t>
            </a:r>
            <a:r>
              <a:rPr sz="1200" dirty="0">
                <a:latin typeface="Times New Roman"/>
                <a:cs typeface="Times New Roman"/>
              </a:rPr>
              <a:t>throughout many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Refactoring</a:t>
            </a:r>
            <a:endParaRPr sz="1200">
              <a:latin typeface="Times New Roman"/>
              <a:cs typeface="Times New Roman"/>
            </a:endParaRPr>
          </a:p>
          <a:p>
            <a:pPr marL="469900" marR="10160" indent="-228600" algn="just">
              <a:lnSpc>
                <a:spcPct val="1100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i="1" spc="-5" dirty="0">
                <a:latin typeface="Times New Roman"/>
                <a:cs typeface="Times New Roman"/>
              </a:rPr>
              <a:t>efactoring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reorganization technique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simplifies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(or code)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component </a:t>
            </a:r>
            <a:r>
              <a:rPr sz="1200" dirty="0">
                <a:latin typeface="Times New Roman"/>
                <a:cs typeface="Times New Roman"/>
              </a:rPr>
              <a:t>without </a:t>
            </a:r>
            <a:r>
              <a:rPr sz="1200" spc="-5" dirty="0">
                <a:latin typeface="Times New Roman"/>
                <a:cs typeface="Times New Roman"/>
              </a:rPr>
              <a:t>changing its function </a:t>
            </a:r>
            <a:r>
              <a:rPr sz="1200" dirty="0">
                <a:latin typeface="Times New Roman"/>
                <a:cs typeface="Times New Roman"/>
              </a:rPr>
              <a:t>or behavior.</a:t>
            </a:r>
            <a:endParaRPr sz="1200">
              <a:latin typeface="Times New Roman"/>
              <a:cs typeface="Times New Roman"/>
            </a:endParaRPr>
          </a:p>
          <a:p>
            <a:pPr marL="469900" marR="12700" indent="-228600" algn="just">
              <a:lnSpc>
                <a:spcPct val="11080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“Refactoring is </a:t>
            </a:r>
            <a:r>
              <a:rPr sz="1200" dirty="0">
                <a:latin typeface="Times New Roman"/>
                <a:cs typeface="Times New Roman"/>
              </a:rPr>
              <a:t>the process of changing a software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such </a:t>
            </a:r>
            <a:r>
              <a:rPr sz="1200" dirty="0">
                <a:latin typeface="Times New Roman"/>
                <a:cs typeface="Times New Roman"/>
              </a:rPr>
              <a:t>a way that it </a:t>
            </a:r>
            <a:r>
              <a:rPr sz="1200" spc="-5" dirty="0">
                <a:latin typeface="Times New Roman"/>
                <a:cs typeface="Times New Roman"/>
              </a:rPr>
              <a:t>does </a:t>
            </a:r>
            <a:r>
              <a:rPr sz="1200" dirty="0">
                <a:latin typeface="Times New Roman"/>
                <a:cs typeface="Times New Roman"/>
              </a:rPr>
              <a:t>not  </a:t>
            </a:r>
            <a:r>
              <a:rPr sz="1200" spc="-5" dirty="0">
                <a:latin typeface="Times New Roman"/>
                <a:cs typeface="Times New Roman"/>
              </a:rPr>
              <a:t>alter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external </a:t>
            </a:r>
            <a:r>
              <a:rPr sz="1200" dirty="0">
                <a:latin typeface="Times New Roman"/>
                <a:cs typeface="Times New Roman"/>
              </a:rPr>
              <a:t>behavior of the code </a:t>
            </a:r>
            <a:r>
              <a:rPr sz="1200" spc="-5" dirty="0">
                <a:latin typeface="Times New Roman"/>
                <a:cs typeface="Times New Roman"/>
              </a:rPr>
              <a:t>[design] </a:t>
            </a:r>
            <a:r>
              <a:rPr sz="1200" spc="-10" dirty="0">
                <a:latin typeface="Times New Roman"/>
                <a:cs typeface="Times New Roman"/>
              </a:rPr>
              <a:t>yet </a:t>
            </a:r>
            <a:r>
              <a:rPr sz="1200" spc="-5" dirty="0">
                <a:latin typeface="Times New Roman"/>
                <a:cs typeface="Times New Roman"/>
              </a:rPr>
              <a:t>improves </a:t>
            </a:r>
            <a:r>
              <a:rPr sz="120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internal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structure.”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5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software is refactored, </a:t>
            </a:r>
            <a:r>
              <a:rPr sz="1200" dirty="0">
                <a:latin typeface="Times New Roman"/>
                <a:cs typeface="Times New Roman"/>
              </a:rPr>
              <a:t>the existing </a:t>
            </a:r>
            <a:r>
              <a:rPr sz="1200" spc="-5" dirty="0">
                <a:latin typeface="Times New Roman"/>
                <a:cs typeface="Times New Roman"/>
              </a:rPr>
              <a:t>design is examined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redundancy, </a:t>
            </a:r>
            <a:r>
              <a:rPr sz="1200" dirty="0">
                <a:latin typeface="Times New Roman"/>
                <a:cs typeface="Times New Roman"/>
              </a:rPr>
              <a:t>unused 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inefficient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unnecessary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algorithms,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poorly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constructed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inappropriate  data structures,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any other </a:t>
            </a:r>
            <a:r>
              <a:rPr sz="1200" spc="-5" dirty="0">
                <a:latin typeface="Times New Roman"/>
                <a:cs typeface="Times New Roman"/>
              </a:rPr>
              <a:t>design failure </a:t>
            </a:r>
            <a:r>
              <a:rPr sz="1200" dirty="0">
                <a:latin typeface="Times New Roman"/>
                <a:cs typeface="Times New Roman"/>
              </a:rPr>
              <a:t>that can be </a:t>
            </a:r>
            <a:r>
              <a:rPr sz="1200" spc="-5" dirty="0">
                <a:latin typeface="Times New Roman"/>
                <a:cs typeface="Times New Roman"/>
              </a:rPr>
              <a:t>corrected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yield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better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65"/>
              </a:spcBef>
            </a:pPr>
            <a:r>
              <a:rPr sz="1200" b="1" spc="-5" dirty="0">
                <a:latin typeface="Times New Roman"/>
                <a:cs typeface="Times New Roman"/>
              </a:rPr>
              <a:t>Object-Oriented Design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Concepts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ts val="1580"/>
              </a:lnSpc>
              <a:spcBef>
                <a:spcPts val="5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object-oriented (OO) paradigm is </a:t>
            </a:r>
            <a:r>
              <a:rPr sz="1200" dirty="0">
                <a:latin typeface="Times New Roman"/>
                <a:cs typeface="Times New Roman"/>
              </a:rPr>
              <a:t>widely used in </a:t>
            </a:r>
            <a:r>
              <a:rPr sz="1200" spc="-5" dirty="0">
                <a:latin typeface="Times New Roman"/>
                <a:cs typeface="Times New Roman"/>
              </a:rPr>
              <a:t>modern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engineering. OO design  concepts such as classes and objects, inheritance, messages, and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polymorphism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200" b="1" spc="-5" dirty="0">
                <a:latin typeface="Times New Roman"/>
                <a:cs typeface="Times New Roman"/>
              </a:rPr>
              <a:t>Design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Classes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ts val="1580"/>
              </a:lnSpc>
              <a:spcBef>
                <a:spcPts val="5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analysis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defines </a:t>
            </a:r>
            <a:r>
              <a:rPr sz="1200" dirty="0">
                <a:latin typeface="Times New Roman"/>
                <a:cs typeface="Times New Roman"/>
              </a:rPr>
              <a:t>a set of </a:t>
            </a:r>
            <a:r>
              <a:rPr sz="1200" spc="-5" dirty="0">
                <a:latin typeface="Times New Roman"/>
                <a:cs typeface="Times New Roman"/>
              </a:rPr>
              <a:t>analysis classes 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Five </a:t>
            </a:r>
            <a:r>
              <a:rPr sz="1200" dirty="0">
                <a:latin typeface="Times New Roman"/>
                <a:cs typeface="Times New Roman"/>
              </a:rPr>
              <a:t>different </a:t>
            </a:r>
            <a:r>
              <a:rPr sz="1200" spc="-5" dirty="0">
                <a:latin typeface="Times New Roman"/>
                <a:cs typeface="Times New Roman"/>
              </a:rPr>
              <a:t>types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design classes, </a:t>
            </a:r>
            <a:r>
              <a:rPr sz="1200" dirty="0">
                <a:latin typeface="Times New Roman"/>
                <a:cs typeface="Times New Roman"/>
              </a:rPr>
              <a:t>each  </a:t>
            </a:r>
            <a:r>
              <a:rPr sz="1200" spc="-5" dirty="0">
                <a:latin typeface="Times New Roman"/>
                <a:cs typeface="Times New Roman"/>
              </a:rPr>
              <a:t>representing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layer of the </a:t>
            </a:r>
            <a:r>
              <a:rPr sz="1200" spc="-5" dirty="0">
                <a:latin typeface="Times New Roman"/>
                <a:cs typeface="Times New Roman"/>
              </a:rPr>
              <a:t>design architecture, </a:t>
            </a:r>
            <a:r>
              <a:rPr sz="1200" dirty="0">
                <a:latin typeface="Times New Roman"/>
                <a:cs typeface="Times New Roman"/>
              </a:rPr>
              <a:t>can be developed</a:t>
            </a:r>
            <a:endParaRPr sz="1200">
              <a:latin typeface="Times New Roman"/>
              <a:cs typeface="Times New Roman"/>
            </a:endParaRPr>
          </a:p>
          <a:p>
            <a:pPr marL="507365" indent="-228600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User interface classes </a:t>
            </a:r>
            <a:r>
              <a:rPr sz="1200" spc="-5" dirty="0">
                <a:latin typeface="Times New Roman"/>
                <a:cs typeface="Times New Roman"/>
              </a:rPr>
              <a:t>define all abstractions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necessary for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human-computer</a:t>
            </a:r>
            <a:endParaRPr sz="1200">
              <a:latin typeface="Times New Roman"/>
              <a:cs typeface="Times New Roman"/>
            </a:endParaRPr>
          </a:p>
          <a:p>
            <a:pPr marL="507365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latin typeface="Times New Roman"/>
                <a:cs typeface="Times New Roman"/>
              </a:rPr>
              <a:t>interaction (HCI) and </a:t>
            </a:r>
            <a:r>
              <a:rPr sz="1200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implement </a:t>
            </a:r>
            <a:r>
              <a:rPr sz="1200" dirty="0">
                <a:latin typeface="Times New Roman"/>
                <a:cs typeface="Times New Roman"/>
              </a:rPr>
              <a:t>the HCI in the context of 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metaphor.</a:t>
            </a:r>
            <a:endParaRPr sz="1200">
              <a:latin typeface="Times New Roman"/>
              <a:cs typeface="Times New Roman"/>
            </a:endParaRPr>
          </a:p>
          <a:p>
            <a:pPr marL="507365" marR="8255" indent="-228600">
              <a:lnSpc>
                <a:spcPct val="110000"/>
              </a:lnSpc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Business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domain</a:t>
            </a:r>
            <a:r>
              <a:rPr sz="1200" b="1" i="1" spc="-2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classes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attributes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(methods)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implement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business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domain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defined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 marL="50736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Times New Roman"/>
                <a:cs typeface="Times New Roman"/>
              </a:rPr>
              <a:t>classes.</a:t>
            </a:r>
            <a:endParaRPr sz="1200">
              <a:latin typeface="Times New Roman"/>
              <a:cs typeface="Times New Roman"/>
            </a:endParaRPr>
          </a:p>
          <a:p>
            <a:pPr marL="507365" marR="8255" indent="-228600">
              <a:lnSpc>
                <a:spcPct val="110000"/>
              </a:lnSpc>
              <a:spcBef>
                <a:spcPts val="15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Process classes </a:t>
            </a:r>
            <a:r>
              <a:rPr sz="1200" spc="-5" dirty="0">
                <a:latin typeface="Times New Roman"/>
                <a:cs typeface="Times New Roman"/>
              </a:rPr>
              <a:t>implement lower-level business abstractions required </a:t>
            </a:r>
            <a:r>
              <a:rPr sz="1200" dirty="0">
                <a:latin typeface="Times New Roman"/>
                <a:cs typeface="Times New Roman"/>
              </a:rPr>
              <a:t>to fully </a:t>
            </a:r>
            <a:r>
              <a:rPr sz="1200" spc="-5" dirty="0">
                <a:latin typeface="Times New Roman"/>
                <a:cs typeface="Times New Roman"/>
              </a:rPr>
              <a:t>manage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business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classes.</a:t>
            </a:r>
            <a:endParaRPr sz="1200">
              <a:latin typeface="Times New Roman"/>
              <a:cs typeface="Times New Roman"/>
            </a:endParaRPr>
          </a:p>
          <a:p>
            <a:pPr marL="507365" marR="7620" indent="-228600">
              <a:lnSpc>
                <a:spcPct val="110000"/>
              </a:lnSpc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Persistent classes </a:t>
            </a:r>
            <a:r>
              <a:rPr sz="1200" spc="-5" dirty="0">
                <a:latin typeface="Times New Roman"/>
                <a:cs typeface="Times New Roman"/>
              </a:rPr>
              <a:t>represent data stores (e.g.,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database) </a:t>
            </a:r>
            <a:r>
              <a:rPr sz="1200" dirty="0">
                <a:latin typeface="Times New Roman"/>
                <a:cs typeface="Times New Roman"/>
              </a:rPr>
              <a:t>that will </a:t>
            </a:r>
            <a:r>
              <a:rPr sz="1200" spc="-5" dirty="0">
                <a:latin typeface="Times New Roman"/>
                <a:cs typeface="Times New Roman"/>
              </a:rPr>
              <a:t>persist beyond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execution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5" dirty="0">
                <a:latin typeface="Times New Roman"/>
                <a:cs typeface="Times New Roman"/>
              </a:rPr>
              <a:t> software.</a:t>
            </a:r>
            <a:endParaRPr sz="1200">
              <a:latin typeface="Times New Roman"/>
              <a:cs typeface="Times New Roman"/>
            </a:endParaRPr>
          </a:p>
          <a:p>
            <a:pPr marL="507365" indent="-228600">
              <a:lnSpc>
                <a:spcPct val="100000"/>
              </a:lnSpc>
              <a:spcBef>
                <a:spcPts val="140"/>
              </a:spcBef>
              <a:buFont typeface="Wingdings"/>
              <a:buChar char=""/>
              <a:tabLst>
                <a:tab pos="5080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System</a:t>
            </a:r>
            <a:r>
              <a:rPr sz="1200" b="1" i="1" spc="20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classes</a:t>
            </a:r>
            <a:r>
              <a:rPr sz="1200" b="1" i="1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management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functions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enable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507365" marR="5080">
              <a:lnSpc>
                <a:spcPct val="1100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computing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environment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outside  </a:t>
            </a:r>
            <a:r>
              <a:rPr sz="1200" spc="-5" dirty="0">
                <a:latin typeface="Times New Roman"/>
                <a:cs typeface="Times New Roman"/>
              </a:rPr>
              <a:t>world.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sz="1200" b="1" dirty="0">
                <a:latin typeface="Times New Roman"/>
                <a:cs typeface="Times New Roman"/>
              </a:rPr>
              <a:t>High </a:t>
            </a:r>
            <a:r>
              <a:rPr sz="1200" b="1" spc="-5" dirty="0">
                <a:latin typeface="Times New Roman"/>
                <a:cs typeface="Times New Roman"/>
              </a:rPr>
              <a:t>cohesion. </a:t>
            </a:r>
            <a:r>
              <a:rPr sz="1200" spc="-5" dirty="0">
                <a:latin typeface="Times New Roman"/>
                <a:cs typeface="Times New Roman"/>
              </a:rPr>
              <a:t>A cohesive design class has </a:t>
            </a:r>
            <a:r>
              <a:rPr sz="1200" dirty="0">
                <a:latin typeface="Times New Roman"/>
                <a:cs typeface="Times New Roman"/>
              </a:rPr>
              <a:t>a small, </a:t>
            </a:r>
            <a:r>
              <a:rPr sz="1200" spc="-5" dirty="0">
                <a:latin typeface="Times New Roman"/>
                <a:cs typeface="Times New Roman"/>
              </a:rPr>
              <a:t>focused 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responsibilities and </a:t>
            </a:r>
            <a:r>
              <a:rPr sz="1200" dirty="0">
                <a:latin typeface="Times New Roman"/>
                <a:cs typeface="Times New Roman"/>
              </a:rPr>
              <a:t>single-  mindedly </a:t>
            </a:r>
            <a:r>
              <a:rPr sz="1200" spc="-5" dirty="0">
                <a:latin typeface="Times New Roman"/>
                <a:cs typeface="Times New Roman"/>
              </a:rPr>
              <a:t>applies </a:t>
            </a:r>
            <a:r>
              <a:rPr sz="1200" dirty="0">
                <a:latin typeface="Times New Roman"/>
                <a:cs typeface="Times New Roman"/>
              </a:rPr>
              <a:t>attributes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methods to </a:t>
            </a:r>
            <a:r>
              <a:rPr sz="1200" spc="-5" dirty="0">
                <a:latin typeface="Times New Roman"/>
                <a:cs typeface="Times New Roman"/>
              </a:rPr>
              <a:t>implement </a:t>
            </a:r>
            <a:r>
              <a:rPr sz="1200" dirty="0">
                <a:latin typeface="Times New Roman"/>
                <a:cs typeface="Times New Roman"/>
              </a:rPr>
              <a:t>those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responsibilities.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15"/>
              </a:spcBef>
            </a:pPr>
            <a:r>
              <a:rPr sz="1200" b="1" spc="-5" dirty="0">
                <a:latin typeface="Times New Roman"/>
                <a:cs typeface="Times New Roman"/>
              </a:rPr>
              <a:t>Low coupling. </a:t>
            </a:r>
            <a:r>
              <a:rPr sz="1200" spc="-5" dirty="0">
                <a:latin typeface="Times New Roman"/>
                <a:cs typeface="Times New Roman"/>
              </a:rPr>
              <a:t>Within the design </a:t>
            </a:r>
            <a:r>
              <a:rPr sz="1200" dirty="0">
                <a:latin typeface="Times New Roman"/>
                <a:cs typeface="Times New Roman"/>
              </a:rPr>
              <a:t>model, 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necessary for </a:t>
            </a:r>
            <a:r>
              <a:rPr sz="1200" spc="-5" dirty="0">
                <a:latin typeface="Times New Roman"/>
                <a:cs typeface="Times New Roman"/>
              </a:rPr>
              <a:t>design classes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collaborate </a:t>
            </a:r>
            <a:r>
              <a:rPr sz="1200" dirty="0">
                <a:latin typeface="Times New Roman"/>
                <a:cs typeface="Times New Roman"/>
              </a:rPr>
              <a:t>with one  </a:t>
            </a:r>
            <a:r>
              <a:rPr sz="1200" spc="-5" dirty="0">
                <a:latin typeface="Times New Roman"/>
                <a:cs typeface="Times New Roman"/>
              </a:rPr>
              <a:t>another. However, collaboration </a:t>
            </a:r>
            <a:r>
              <a:rPr sz="1200" dirty="0">
                <a:latin typeface="Times New Roman"/>
                <a:cs typeface="Times New Roman"/>
              </a:rPr>
              <a:t>should be kept to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acceptable minimum.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highly coupled (all design </a:t>
            </a:r>
            <a:r>
              <a:rPr sz="1200" spc="-5" dirty="0">
                <a:latin typeface="Times New Roman"/>
                <a:cs typeface="Times New Roman"/>
              </a:rPr>
              <a:t>classes collaborate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classes),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spc="1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difficult  to </a:t>
            </a:r>
            <a:r>
              <a:rPr sz="1200" spc="-5" dirty="0">
                <a:latin typeface="Times New Roman"/>
                <a:cs typeface="Times New Roman"/>
              </a:rPr>
              <a:t>implement, </a:t>
            </a:r>
            <a:r>
              <a:rPr sz="1200" dirty="0">
                <a:latin typeface="Times New Roman"/>
                <a:cs typeface="Times New Roman"/>
              </a:rPr>
              <a:t>to test, and to maintain </a:t>
            </a:r>
            <a:r>
              <a:rPr sz="1200" spc="-5" dirty="0">
                <a:latin typeface="Times New Roman"/>
                <a:cs typeface="Times New Roman"/>
              </a:rPr>
              <a:t>over </a:t>
            </a:r>
            <a:r>
              <a:rPr sz="1200" dirty="0">
                <a:latin typeface="Times New Roman"/>
                <a:cs typeface="Times New Roman"/>
              </a:rPr>
              <a:t>time.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general, design classes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 a subsystem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26</a:t>
            </a:fld>
            <a:endParaRPr spc="-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32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only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limited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knowledge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classes.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restriction,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Law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of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Demeter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00" spc="-5" dirty="0">
                <a:latin typeface="Times New Roman"/>
                <a:cs typeface="Times New Roman"/>
              </a:rPr>
              <a:t>suggests </a:t>
            </a:r>
            <a:r>
              <a:rPr sz="1200" dirty="0">
                <a:latin typeface="Times New Roman"/>
                <a:cs typeface="Times New Roman"/>
              </a:rPr>
              <a:t>that a method should only </a:t>
            </a:r>
            <a:r>
              <a:rPr sz="1200" spc="-5" dirty="0">
                <a:latin typeface="Times New Roman"/>
                <a:cs typeface="Times New Roman"/>
              </a:rPr>
              <a:t>send messages </a:t>
            </a:r>
            <a:r>
              <a:rPr sz="1200" dirty="0">
                <a:latin typeface="Times New Roman"/>
                <a:cs typeface="Times New Roman"/>
              </a:rPr>
              <a:t>to methods in </a:t>
            </a:r>
            <a:r>
              <a:rPr sz="1200" spc="-5" dirty="0">
                <a:latin typeface="Times New Roman"/>
                <a:cs typeface="Times New Roman"/>
              </a:rPr>
              <a:t>neighboring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classes.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4370958"/>
            <a:ext cx="5989320" cy="526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Design class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Floor </a:t>
            </a:r>
            <a:r>
              <a:rPr sz="1200" b="1" dirty="0">
                <a:latin typeface="Times New Roman"/>
                <a:cs typeface="Times New Roman"/>
              </a:rPr>
              <a:t>Plan </a:t>
            </a:r>
            <a:r>
              <a:rPr sz="1200" b="1" spc="-5" dirty="0">
                <a:latin typeface="Times New Roman"/>
                <a:cs typeface="Times New Roman"/>
              </a:rPr>
              <a:t>and composite </a:t>
            </a:r>
            <a:r>
              <a:rPr sz="1200" b="1" dirty="0">
                <a:latin typeface="Times New Roman"/>
                <a:cs typeface="Times New Roman"/>
              </a:rPr>
              <a:t>aggregation for the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class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Dependency Inversion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90"/>
              </a:lnSpc>
              <a:spcBef>
                <a:spcPts val="50"/>
              </a:spcBef>
            </a:pPr>
            <a:r>
              <a:rPr sz="1200" i="1" spc="-5" dirty="0">
                <a:latin typeface="Times New Roman"/>
                <a:cs typeface="Times New Roman"/>
              </a:rPr>
              <a:t>Dependency </a:t>
            </a:r>
            <a:r>
              <a:rPr sz="1200" i="1" dirty="0">
                <a:latin typeface="Times New Roman"/>
                <a:cs typeface="Times New Roman"/>
              </a:rPr>
              <a:t>inversion principle </a:t>
            </a:r>
            <a:r>
              <a:rPr sz="1200" spc="-5" dirty="0">
                <a:latin typeface="Times New Roman"/>
                <a:cs typeface="Times New Roman"/>
              </a:rPr>
              <a:t>which states: </a:t>
            </a:r>
            <a:r>
              <a:rPr sz="1200" i="1" spc="-5" dirty="0">
                <a:latin typeface="Times New Roman"/>
                <a:cs typeface="Times New Roman"/>
              </a:rPr>
              <a:t>High-level modules(classes) </a:t>
            </a:r>
            <a:r>
              <a:rPr sz="1200" i="1" dirty="0">
                <a:latin typeface="Times New Roman"/>
                <a:cs typeface="Times New Roman"/>
              </a:rPr>
              <a:t>should not depend  </a:t>
            </a:r>
            <a:r>
              <a:rPr sz="1200" i="1" spc="-5" dirty="0">
                <a:latin typeface="Times New Roman"/>
                <a:cs typeface="Times New Roman"/>
              </a:rPr>
              <a:t>[directly] </a:t>
            </a:r>
            <a:r>
              <a:rPr sz="1200" i="1" dirty="0">
                <a:latin typeface="Times New Roman"/>
                <a:cs typeface="Times New Roman"/>
              </a:rPr>
              <a:t>upon </a:t>
            </a:r>
            <a:r>
              <a:rPr sz="1200" i="1" spc="-5" dirty="0">
                <a:latin typeface="Times New Roman"/>
                <a:cs typeface="Times New Roman"/>
              </a:rPr>
              <a:t>low-level modules. </a:t>
            </a:r>
            <a:r>
              <a:rPr sz="1200" i="1" dirty="0">
                <a:latin typeface="Times New Roman"/>
                <a:cs typeface="Times New Roman"/>
              </a:rPr>
              <a:t>Both should </a:t>
            </a:r>
            <a:r>
              <a:rPr sz="1200" i="1" spc="-5" dirty="0">
                <a:latin typeface="Times New Roman"/>
                <a:cs typeface="Times New Roman"/>
              </a:rPr>
              <a:t>depend </a:t>
            </a:r>
            <a:r>
              <a:rPr sz="1200" i="1" dirty="0">
                <a:latin typeface="Times New Roman"/>
                <a:cs typeface="Times New Roman"/>
              </a:rPr>
              <a:t>on </a:t>
            </a:r>
            <a:r>
              <a:rPr sz="1200" i="1" spc="-5" dirty="0">
                <a:latin typeface="Times New Roman"/>
                <a:cs typeface="Times New Roman"/>
              </a:rPr>
              <a:t>abstractions. Abstractions </a:t>
            </a:r>
            <a:r>
              <a:rPr sz="1200" i="1" dirty="0">
                <a:latin typeface="Times New Roman"/>
                <a:cs typeface="Times New Roman"/>
              </a:rPr>
              <a:t>should not  </a:t>
            </a:r>
            <a:r>
              <a:rPr sz="1200" i="1" spc="-5" dirty="0">
                <a:latin typeface="Times New Roman"/>
                <a:cs typeface="Times New Roman"/>
              </a:rPr>
              <a:t>depend </a:t>
            </a:r>
            <a:r>
              <a:rPr sz="1200" i="1" dirty="0">
                <a:latin typeface="Times New Roman"/>
                <a:cs typeface="Times New Roman"/>
              </a:rPr>
              <a:t>on </a:t>
            </a:r>
            <a:r>
              <a:rPr sz="1200" i="1" spc="-5" dirty="0">
                <a:latin typeface="Times New Roman"/>
                <a:cs typeface="Times New Roman"/>
              </a:rPr>
              <a:t>details. Details </a:t>
            </a:r>
            <a:r>
              <a:rPr sz="1200" i="1" dirty="0">
                <a:latin typeface="Times New Roman"/>
                <a:cs typeface="Times New Roman"/>
              </a:rPr>
              <a:t>should </a:t>
            </a:r>
            <a:r>
              <a:rPr sz="1200" i="1" spc="-5" dirty="0">
                <a:latin typeface="Times New Roman"/>
                <a:cs typeface="Times New Roman"/>
              </a:rPr>
              <a:t>depend </a:t>
            </a:r>
            <a:r>
              <a:rPr sz="1200" i="1" dirty="0">
                <a:latin typeface="Times New Roman"/>
                <a:cs typeface="Times New Roman"/>
              </a:rPr>
              <a:t>on</a:t>
            </a:r>
            <a:r>
              <a:rPr sz="1200" i="1" spc="3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abstractions.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Design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Test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5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There is an </a:t>
            </a:r>
            <a:r>
              <a:rPr sz="1200" dirty="0">
                <a:latin typeface="Times New Roman"/>
                <a:cs typeface="Times New Roman"/>
              </a:rPr>
              <a:t>ongoing debate </a:t>
            </a:r>
            <a:r>
              <a:rPr sz="1200" spc="-5" dirty="0">
                <a:latin typeface="Times New Roman"/>
                <a:cs typeface="Times New Roman"/>
              </a:rPr>
              <a:t>about whether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or test </a:t>
            </a:r>
            <a:r>
              <a:rPr sz="1200" spc="-5" dirty="0">
                <a:latin typeface="Times New Roman"/>
                <a:cs typeface="Times New Roman"/>
              </a:rPr>
              <a:t>case design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come </a:t>
            </a:r>
            <a:r>
              <a:rPr sz="1200" dirty="0">
                <a:latin typeface="Times New Roman"/>
                <a:cs typeface="Times New Roman"/>
              </a:rPr>
              <a:t>first.  </a:t>
            </a:r>
            <a:r>
              <a:rPr sz="1200" spc="-5" dirty="0">
                <a:latin typeface="Times New Roman"/>
                <a:cs typeface="Times New Roman"/>
              </a:rPr>
              <a:t>Test-driven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(TDD)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write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before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any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code.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take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heart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Tom </a:t>
            </a:r>
            <a:r>
              <a:rPr sz="1200" spc="-5" dirty="0">
                <a:latin typeface="Times New Roman"/>
                <a:cs typeface="Times New Roman"/>
              </a:rPr>
              <a:t>Peters’ credo, “Test fast, </a:t>
            </a:r>
            <a:r>
              <a:rPr sz="1200" dirty="0">
                <a:latin typeface="Times New Roman"/>
                <a:cs typeface="Times New Roman"/>
              </a:rPr>
              <a:t>fail </a:t>
            </a:r>
            <a:r>
              <a:rPr sz="1200" spc="-5" dirty="0">
                <a:latin typeface="Times New Roman"/>
                <a:cs typeface="Times New Roman"/>
              </a:rPr>
              <a:t>fast, and </a:t>
            </a:r>
            <a:r>
              <a:rPr sz="1200" dirty="0">
                <a:latin typeface="Times New Roman"/>
                <a:cs typeface="Times New Roman"/>
              </a:rPr>
              <a:t>adjust </a:t>
            </a:r>
            <a:r>
              <a:rPr sz="1200" spc="-5" dirty="0">
                <a:latin typeface="Times New Roman"/>
                <a:cs typeface="Times New Roman"/>
              </a:rPr>
              <a:t>fast.” Testing guides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design as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 </a:t>
            </a:r>
            <a:r>
              <a:rPr sz="1200" dirty="0">
                <a:latin typeface="Times New Roman"/>
                <a:cs typeface="Times New Roman"/>
              </a:rPr>
              <a:t>in short, rapid-fi re </a:t>
            </a:r>
            <a:r>
              <a:rPr sz="1200" spc="-5" dirty="0">
                <a:latin typeface="Times New Roman"/>
                <a:cs typeface="Times New Roman"/>
              </a:rPr>
              <a:t>“write </a:t>
            </a:r>
            <a:r>
              <a:rPr sz="1200" dirty="0">
                <a:latin typeface="Times New Roman"/>
                <a:cs typeface="Times New Roman"/>
              </a:rPr>
              <a:t>test code—fail the test—write </a:t>
            </a:r>
            <a:r>
              <a:rPr sz="1200" spc="-5" dirty="0">
                <a:latin typeface="Times New Roman"/>
                <a:cs typeface="Times New Roman"/>
              </a:rPr>
              <a:t>enough code </a:t>
            </a:r>
            <a:r>
              <a:rPr sz="1200" dirty="0">
                <a:latin typeface="Times New Roman"/>
                <a:cs typeface="Times New Roman"/>
              </a:rPr>
              <a:t>to pass—then  </a:t>
            </a:r>
            <a:r>
              <a:rPr sz="1200" spc="-5" dirty="0">
                <a:latin typeface="Times New Roman"/>
                <a:cs typeface="Times New Roman"/>
              </a:rPr>
              <a:t>pass </a:t>
            </a:r>
            <a:r>
              <a:rPr sz="1200" dirty="0">
                <a:latin typeface="Times New Roman"/>
                <a:cs typeface="Times New Roman"/>
              </a:rPr>
              <a:t>the test”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cycles.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MODEL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viewed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two different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dimensions.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process </a:t>
            </a:r>
            <a:r>
              <a:rPr sz="1200" b="1" i="1" dirty="0">
                <a:latin typeface="Times New Roman"/>
                <a:cs typeface="Times New Roman"/>
              </a:rPr>
              <a:t>dimension </a:t>
            </a:r>
            <a:r>
              <a:rPr sz="1200" spc="-5" dirty="0">
                <a:latin typeface="Times New Roman"/>
                <a:cs typeface="Times New Roman"/>
              </a:rPr>
              <a:t>indicates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evolution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as design </a:t>
            </a:r>
            <a:r>
              <a:rPr sz="1200" dirty="0">
                <a:latin typeface="Times New Roman"/>
                <a:cs typeface="Times New Roman"/>
              </a:rPr>
              <a:t>tasks are  </a:t>
            </a:r>
            <a:r>
              <a:rPr sz="1200" spc="-5" dirty="0">
                <a:latin typeface="Times New Roman"/>
                <a:cs typeface="Times New Roman"/>
              </a:rPr>
              <a:t>executed </a:t>
            </a:r>
            <a:r>
              <a:rPr sz="1200" spc="-1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abstraction dimension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the level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detail as each element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analysis 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is transformed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equivalent and then </a:t>
            </a:r>
            <a:r>
              <a:rPr sz="1200" spc="-5" dirty="0">
                <a:latin typeface="Times New Roman"/>
                <a:cs typeface="Times New Roman"/>
              </a:rPr>
              <a:t>refined iteratively.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dashed </a:t>
            </a:r>
            <a:r>
              <a:rPr sz="1200" dirty="0">
                <a:latin typeface="Times New Roman"/>
                <a:cs typeface="Times New Roman"/>
              </a:rPr>
              <a:t>line  </a:t>
            </a:r>
            <a:r>
              <a:rPr sz="1200" spc="-5" dirty="0">
                <a:latin typeface="Times New Roman"/>
                <a:cs typeface="Times New Roman"/>
              </a:rPr>
              <a:t>indicates </a:t>
            </a:r>
            <a:r>
              <a:rPr sz="1200" dirty="0">
                <a:latin typeface="Times New Roman"/>
                <a:cs typeface="Times New Roman"/>
              </a:rPr>
              <a:t>the boundary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analysis and design</a:t>
            </a:r>
            <a:r>
              <a:rPr sz="1200" dirty="0">
                <a:latin typeface="Times New Roman"/>
                <a:cs typeface="Times New Roman"/>
              </a:rPr>
              <a:t> models.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However,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indicated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along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horizontal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axis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always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developed 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sequential fashion.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cases preliminary architectural design sets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stage and is  followed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interface design and </a:t>
            </a:r>
            <a:r>
              <a:rPr sz="1200" dirty="0">
                <a:latin typeface="Times New Roman"/>
                <a:cs typeface="Times New Roman"/>
              </a:rPr>
              <a:t>component-level </a:t>
            </a:r>
            <a:r>
              <a:rPr sz="1200" spc="-5" dirty="0">
                <a:latin typeface="Times New Roman"/>
                <a:cs typeface="Times New Roman"/>
              </a:rPr>
              <a:t>design, which often occur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parallel.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deployment model is </a:t>
            </a:r>
            <a:r>
              <a:rPr sz="1200" dirty="0">
                <a:latin typeface="Times New Roman"/>
                <a:cs typeface="Times New Roman"/>
              </a:rPr>
              <a:t>usually </a:t>
            </a:r>
            <a:r>
              <a:rPr sz="1200" spc="-5" dirty="0">
                <a:latin typeface="Times New Roman"/>
                <a:cs typeface="Times New Roman"/>
              </a:rPr>
              <a:t>delayed </a:t>
            </a:r>
            <a:r>
              <a:rPr sz="1200" dirty="0">
                <a:latin typeface="Times New Roman"/>
                <a:cs typeface="Times New Roman"/>
              </a:rPr>
              <a:t>until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dirty="0">
                <a:latin typeface="Times New Roman"/>
                <a:cs typeface="Times New Roman"/>
              </a:rPr>
              <a:t>fully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developed.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7844" y="1335023"/>
            <a:ext cx="5486400" cy="3034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27</a:t>
            </a:fld>
            <a:endParaRPr spc="-2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4930266"/>
            <a:ext cx="5991225" cy="478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1 . </a:t>
            </a:r>
            <a:r>
              <a:rPr sz="1200" b="1" spc="-5" dirty="0">
                <a:latin typeface="Times New Roman"/>
                <a:cs typeface="Times New Roman"/>
              </a:rPr>
              <a:t>Data Design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Elements</a:t>
            </a:r>
            <a:endParaRPr sz="1200" dirty="0">
              <a:latin typeface="Times New Roman"/>
              <a:cs typeface="Times New Roman"/>
            </a:endParaRPr>
          </a:p>
          <a:p>
            <a:pPr marL="469900" marR="6985" indent="-228600" algn="just">
              <a:lnSpc>
                <a:spcPct val="110300"/>
              </a:lnSpc>
              <a:spcBef>
                <a:spcPts val="869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Data design (sometimes referred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i="1" dirty="0">
                <a:latin typeface="Times New Roman"/>
                <a:cs typeface="Times New Roman"/>
              </a:rPr>
              <a:t>data </a:t>
            </a:r>
            <a:r>
              <a:rPr sz="1200" i="1" spc="-5" dirty="0">
                <a:latin typeface="Times New Roman"/>
                <a:cs typeface="Times New Roman"/>
              </a:rPr>
              <a:t>architecting</a:t>
            </a:r>
            <a:r>
              <a:rPr sz="1200" spc="-5" dirty="0">
                <a:latin typeface="Times New Roman"/>
                <a:cs typeface="Times New Roman"/>
              </a:rPr>
              <a:t>) creates </a:t>
            </a:r>
            <a:r>
              <a:rPr sz="1200" dirty="0">
                <a:latin typeface="Times New Roman"/>
                <a:cs typeface="Times New Roman"/>
              </a:rPr>
              <a:t>a model of </a:t>
            </a:r>
            <a:r>
              <a:rPr sz="1200" spc="-5" dirty="0">
                <a:latin typeface="Times New Roman"/>
                <a:cs typeface="Times New Roman"/>
              </a:rPr>
              <a:t>data and/or  information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represented 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high level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abstraction </a:t>
            </a:r>
            <a:r>
              <a:rPr sz="1200" dirty="0">
                <a:latin typeface="Times New Roman"/>
                <a:cs typeface="Times New Roman"/>
              </a:rPr>
              <a:t>(the </a:t>
            </a:r>
            <a:r>
              <a:rPr sz="1200" spc="-5" dirty="0">
                <a:latin typeface="Times New Roman"/>
                <a:cs typeface="Times New Roman"/>
              </a:rPr>
              <a:t>customer/user’s </a:t>
            </a:r>
            <a:r>
              <a:rPr sz="1200" dirty="0">
                <a:latin typeface="Times New Roman"/>
                <a:cs typeface="Times New Roman"/>
              </a:rPr>
              <a:t>view of  </a:t>
            </a:r>
            <a:r>
              <a:rPr sz="1200" spc="-5" dirty="0">
                <a:latin typeface="Times New Roman"/>
                <a:cs typeface="Times New Roman"/>
              </a:rPr>
              <a:t>data).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model is then </a:t>
            </a:r>
            <a:r>
              <a:rPr sz="1200" spc="-5" dirty="0">
                <a:latin typeface="Times New Roman"/>
                <a:cs typeface="Times New Roman"/>
              </a:rPr>
              <a:t>refined </a:t>
            </a:r>
            <a:r>
              <a:rPr sz="1200" dirty="0">
                <a:latin typeface="Times New Roman"/>
                <a:cs typeface="Times New Roman"/>
              </a:rPr>
              <a:t>into progressively more implementation-specific  </a:t>
            </a:r>
            <a:r>
              <a:rPr sz="1200" spc="-5" dirty="0">
                <a:latin typeface="Times New Roman"/>
                <a:cs typeface="Times New Roman"/>
              </a:rPr>
              <a:t>representations that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processed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computer-based system.</a:t>
            </a:r>
            <a:endParaRPr sz="1200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structure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always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been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program-  component level,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data structures </a:t>
            </a:r>
            <a:r>
              <a:rPr sz="1200" dirty="0">
                <a:latin typeface="Times New Roman"/>
                <a:cs typeface="Times New Roman"/>
              </a:rPr>
              <a:t>and the </a:t>
            </a:r>
            <a:r>
              <a:rPr sz="1200" spc="-5" dirty="0">
                <a:latin typeface="Times New Roman"/>
                <a:cs typeface="Times New Roman"/>
              </a:rPr>
              <a:t>associated </a:t>
            </a:r>
            <a:r>
              <a:rPr sz="1200" dirty="0">
                <a:latin typeface="Times New Roman"/>
                <a:cs typeface="Times New Roman"/>
              </a:rPr>
              <a:t>algorithms </a:t>
            </a:r>
            <a:r>
              <a:rPr sz="1200" spc="-5" dirty="0">
                <a:latin typeface="Times New Roman"/>
                <a:cs typeface="Times New Roman"/>
              </a:rPr>
              <a:t>required </a:t>
            </a:r>
            <a:r>
              <a:rPr sz="1200" dirty="0">
                <a:latin typeface="Times New Roman"/>
                <a:cs typeface="Times New Roman"/>
              </a:rPr>
              <a:t>to  manipulate them </a:t>
            </a:r>
            <a:r>
              <a:rPr sz="1200" spc="-5" dirty="0">
                <a:latin typeface="Times New Roman"/>
                <a:cs typeface="Times New Roman"/>
              </a:rPr>
              <a:t>is essential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creation </a:t>
            </a:r>
            <a:r>
              <a:rPr sz="1200" dirty="0">
                <a:latin typeface="Times New Roman"/>
                <a:cs typeface="Times New Roman"/>
              </a:rPr>
              <a:t>of high-quality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endParaRPr sz="1200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application level,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translation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(derived as </a:t>
            </a:r>
            <a:r>
              <a:rPr sz="1200" dirty="0">
                <a:latin typeface="Times New Roman"/>
                <a:cs typeface="Times New Roman"/>
              </a:rPr>
              <a:t>part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requirements  engineering) </a:t>
            </a:r>
            <a:r>
              <a:rPr sz="1200" dirty="0">
                <a:latin typeface="Times New Roman"/>
                <a:cs typeface="Times New Roman"/>
              </a:rPr>
              <a:t>into a database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pivotal to achieving the </a:t>
            </a:r>
            <a:r>
              <a:rPr sz="1200" spc="-5" dirty="0">
                <a:latin typeface="Times New Roman"/>
                <a:cs typeface="Times New Roman"/>
              </a:rPr>
              <a:t>business objectives </a:t>
            </a:r>
            <a:r>
              <a:rPr sz="1200" dirty="0">
                <a:latin typeface="Times New Roman"/>
                <a:cs typeface="Times New Roman"/>
              </a:rPr>
              <a:t>of 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5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business level, the collection </a:t>
            </a:r>
            <a:r>
              <a:rPr sz="1200" dirty="0">
                <a:latin typeface="Times New Roman"/>
                <a:cs typeface="Times New Roman"/>
              </a:rPr>
              <a:t>of information </a:t>
            </a:r>
            <a:r>
              <a:rPr sz="1200" spc="-5" dirty="0">
                <a:latin typeface="Times New Roman"/>
                <a:cs typeface="Times New Roman"/>
              </a:rPr>
              <a:t>stored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disparate databases and  reorganized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“data warehouse” enables data </a:t>
            </a:r>
            <a:r>
              <a:rPr sz="1200" dirty="0">
                <a:latin typeface="Times New Roman"/>
                <a:cs typeface="Times New Roman"/>
              </a:rPr>
              <a:t>mining or knowledge discovery that </a:t>
            </a:r>
            <a:r>
              <a:rPr sz="1200" spc="-5" dirty="0">
                <a:latin typeface="Times New Roman"/>
                <a:cs typeface="Times New Roman"/>
              </a:rPr>
              <a:t>can  have an </a:t>
            </a:r>
            <a:r>
              <a:rPr sz="1200" dirty="0">
                <a:latin typeface="Times New Roman"/>
                <a:cs typeface="Times New Roman"/>
              </a:rPr>
              <a:t>impact on the </a:t>
            </a:r>
            <a:r>
              <a:rPr sz="1200" spc="-5" dirty="0">
                <a:latin typeface="Times New Roman"/>
                <a:cs typeface="Times New Roman"/>
              </a:rPr>
              <a:t>success </a:t>
            </a:r>
            <a:r>
              <a:rPr sz="1200" dirty="0">
                <a:latin typeface="Times New Roman"/>
                <a:cs typeface="Times New Roman"/>
              </a:rPr>
              <a:t>of the business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itself.</a:t>
            </a: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1200" b="1" dirty="0">
                <a:latin typeface="Times New Roman"/>
                <a:cs typeface="Times New Roman"/>
              </a:rPr>
              <a:t>2. </a:t>
            </a:r>
            <a:r>
              <a:rPr sz="1200" b="1" spc="-5" dirty="0">
                <a:latin typeface="Times New Roman"/>
                <a:cs typeface="Times New Roman"/>
              </a:rPr>
              <a:t>Architectural Design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Elements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5080">
              <a:lnSpc>
                <a:spcPct val="110100"/>
              </a:lnSpc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for software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equivalent to the floor </a:t>
            </a:r>
            <a:r>
              <a:rPr sz="1200" spc="-5" dirty="0">
                <a:latin typeface="Times New Roman"/>
                <a:cs typeface="Times New Roman"/>
              </a:rPr>
              <a:t>plan </a:t>
            </a:r>
            <a:r>
              <a:rPr sz="1200" dirty="0">
                <a:latin typeface="Times New Roman"/>
                <a:cs typeface="Times New Roman"/>
              </a:rPr>
              <a:t>of a house. The floor plan  </a:t>
            </a:r>
            <a:r>
              <a:rPr sz="1200" spc="-5" dirty="0">
                <a:latin typeface="Times New Roman"/>
                <a:cs typeface="Times New Roman"/>
              </a:rPr>
              <a:t>depicts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layout </a:t>
            </a:r>
            <a:r>
              <a:rPr sz="1200" dirty="0">
                <a:latin typeface="Times New Roman"/>
                <a:cs typeface="Times New Roman"/>
              </a:rPr>
              <a:t>of the rooms; their size, </a:t>
            </a:r>
            <a:r>
              <a:rPr sz="1200" spc="-5" dirty="0">
                <a:latin typeface="Times New Roman"/>
                <a:cs typeface="Times New Roman"/>
              </a:rPr>
              <a:t>shape, and </a:t>
            </a:r>
            <a:r>
              <a:rPr sz="1200" dirty="0">
                <a:latin typeface="Times New Roman"/>
                <a:cs typeface="Times New Roman"/>
              </a:rPr>
              <a:t>relationship to one </a:t>
            </a:r>
            <a:r>
              <a:rPr sz="1200" spc="-5" dirty="0">
                <a:latin typeface="Times New Roman"/>
                <a:cs typeface="Times New Roman"/>
              </a:rPr>
              <a:t>another; and </a:t>
            </a:r>
            <a:r>
              <a:rPr sz="1200" dirty="0">
                <a:latin typeface="Times New Roman"/>
                <a:cs typeface="Times New Roman"/>
              </a:rPr>
              <a:t>the  doors </a:t>
            </a:r>
            <a:r>
              <a:rPr sz="1200" spc="-5" dirty="0">
                <a:latin typeface="Times New Roman"/>
                <a:cs typeface="Times New Roman"/>
              </a:rPr>
              <a:t>and windows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allow movement </a:t>
            </a:r>
            <a:r>
              <a:rPr sz="1200" dirty="0">
                <a:latin typeface="Times New Roman"/>
                <a:cs typeface="Times New Roman"/>
              </a:rPr>
              <a:t>into and out of the rooms. The floor plan </a:t>
            </a:r>
            <a:r>
              <a:rPr sz="1200" spc="-5" dirty="0">
                <a:latin typeface="Times New Roman"/>
                <a:cs typeface="Times New Roman"/>
              </a:rPr>
              <a:t>gives us an  overall view </a:t>
            </a:r>
            <a:r>
              <a:rPr sz="1200" dirty="0">
                <a:latin typeface="Times New Roman"/>
                <a:cs typeface="Times New Roman"/>
              </a:rPr>
              <a:t>of the house.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elements </a:t>
            </a:r>
            <a:r>
              <a:rPr sz="1200" spc="-5" dirty="0">
                <a:latin typeface="Times New Roman"/>
                <a:cs typeface="Times New Roman"/>
              </a:rPr>
              <a:t>give us an overall </a:t>
            </a:r>
            <a:r>
              <a:rPr sz="1200" dirty="0">
                <a:latin typeface="Times New Roman"/>
                <a:cs typeface="Times New Roman"/>
              </a:rPr>
              <a:t>view of the </a:t>
            </a:r>
            <a:r>
              <a:rPr sz="1200" spc="-5" dirty="0">
                <a:latin typeface="Times New Roman"/>
                <a:cs typeface="Times New Roman"/>
              </a:rPr>
              <a:t>software.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is derived </a:t>
            </a:r>
            <a:r>
              <a:rPr sz="120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three sources: </a:t>
            </a:r>
            <a:r>
              <a:rPr sz="1200" dirty="0">
                <a:latin typeface="Times New Roman"/>
                <a:cs typeface="Times New Roman"/>
              </a:rPr>
              <a:t>(1) </a:t>
            </a:r>
            <a:r>
              <a:rPr sz="1200" spc="-5" dirty="0">
                <a:latin typeface="Times New Roman"/>
                <a:cs typeface="Times New Roman"/>
              </a:rPr>
              <a:t>information about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application 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to be built; (2) </a:t>
            </a:r>
            <a:r>
              <a:rPr sz="1200" spc="-5" dirty="0">
                <a:latin typeface="Times New Roman"/>
                <a:cs typeface="Times New Roman"/>
              </a:rPr>
              <a:t>specific requirements </a:t>
            </a:r>
            <a:r>
              <a:rPr sz="1200" dirty="0">
                <a:latin typeface="Times New Roman"/>
                <a:cs typeface="Times New Roman"/>
              </a:rPr>
              <a:t>model elements </a:t>
            </a:r>
            <a:r>
              <a:rPr sz="1200" spc="-5" dirty="0">
                <a:latin typeface="Times New Roman"/>
                <a:cs typeface="Times New Roman"/>
              </a:rPr>
              <a:t>such as use cases </a:t>
            </a:r>
            <a:r>
              <a:rPr sz="1200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analysis classes, </a:t>
            </a:r>
            <a:r>
              <a:rPr sz="1200" dirty="0">
                <a:latin typeface="Times New Roman"/>
                <a:cs typeface="Times New Roman"/>
              </a:rPr>
              <a:t>their relationships </a:t>
            </a:r>
            <a:r>
              <a:rPr sz="1200" spc="-5" dirty="0">
                <a:latin typeface="Times New Roman"/>
                <a:cs typeface="Times New Roman"/>
              </a:rPr>
              <a:t>and collaborations </a:t>
            </a:r>
            <a:r>
              <a:rPr sz="1200" dirty="0">
                <a:latin typeface="Times New Roman"/>
                <a:cs typeface="Times New Roman"/>
              </a:rPr>
              <a:t>for the problem </a:t>
            </a:r>
            <a:r>
              <a:rPr sz="1200" spc="-5" dirty="0">
                <a:latin typeface="Times New Roman"/>
                <a:cs typeface="Times New Roman"/>
              </a:rPr>
              <a:t>at hand; and </a:t>
            </a:r>
            <a:r>
              <a:rPr sz="1200" dirty="0">
                <a:latin typeface="Times New Roman"/>
                <a:cs typeface="Times New Roman"/>
              </a:rPr>
              <a:t>(3) the  availability of </a:t>
            </a:r>
            <a:r>
              <a:rPr sz="1200" spc="-5" dirty="0">
                <a:latin typeface="Times New Roman"/>
                <a:cs typeface="Times New Roman"/>
              </a:rPr>
              <a:t>architectural styles 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patterns.</a:t>
            </a:r>
          </a:p>
        </p:txBody>
      </p:sp>
      <p:sp>
        <p:nvSpPr>
          <p:cNvPr id="8" name="object 8"/>
          <p:cNvSpPr/>
          <p:nvPr/>
        </p:nvSpPr>
        <p:spPr>
          <a:xfrm>
            <a:off x="1391411" y="755903"/>
            <a:ext cx="4776216" cy="417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28</a:t>
            </a:fld>
            <a:endParaRPr spc="-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06374"/>
            <a:ext cx="5989955" cy="30867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65100" indent="-152400" algn="just">
              <a:lnSpc>
                <a:spcPct val="100000"/>
              </a:lnSpc>
              <a:spcBef>
                <a:spcPts val="305"/>
              </a:spcBef>
              <a:buAutoNum type="arabicPeriod" startAt="3"/>
              <a:tabLst>
                <a:tab pos="1651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Interface Design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Elements</a:t>
            </a:r>
            <a:endParaRPr sz="1200">
              <a:latin typeface="Times New Roman"/>
              <a:cs typeface="Times New Roman"/>
            </a:endParaRPr>
          </a:p>
          <a:p>
            <a:pPr marL="469900" marR="5080" lvl="1" indent="-228600" algn="just">
              <a:lnSpc>
                <a:spcPct val="110200"/>
              </a:lnSpc>
              <a:spcBef>
                <a:spcPts val="6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interface design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software is analogous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detailed drawings (and  specifications) </a:t>
            </a:r>
            <a:r>
              <a:rPr sz="1200" dirty="0">
                <a:latin typeface="Times New Roman"/>
                <a:cs typeface="Times New Roman"/>
              </a:rPr>
              <a:t>for the doors, </a:t>
            </a:r>
            <a:r>
              <a:rPr sz="1200" spc="-5" dirty="0">
                <a:latin typeface="Times New Roman"/>
                <a:cs typeface="Times New Roman"/>
              </a:rPr>
              <a:t>windows, and </a:t>
            </a:r>
            <a:r>
              <a:rPr sz="1200" dirty="0">
                <a:latin typeface="Times New Roman"/>
                <a:cs typeface="Times New Roman"/>
              </a:rPr>
              <a:t>external utilities of a </a:t>
            </a:r>
            <a:r>
              <a:rPr sz="1200" spc="-5" dirty="0">
                <a:latin typeface="Times New Roman"/>
                <a:cs typeface="Times New Roman"/>
              </a:rPr>
              <a:t>house.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essence,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detailed drawings (and </a:t>
            </a:r>
            <a:r>
              <a:rPr sz="1200" dirty="0">
                <a:latin typeface="Times New Roman"/>
                <a:cs typeface="Times New Roman"/>
              </a:rPr>
              <a:t>specifications) for the doors, </a:t>
            </a:r>
            <a:r>
              <a:rPr sz="1200" spc="-5" dirty="0">
                <a:latin typeface="Times New Roman"/>
                <a:cs typeface="Times New Roman"/>
              </a:rPr>
              <a:t>windows, and external utilities </a:t>
            </a:r>
            <a:r>
              <a:rPr sz="1200" dirty="0">
                <a:latin typeface="Times New Roman"/>
                <a:cs typeface="Times New Roman"/>
              </a:rPr>
              <a:t>tell us  </a:t>
            </a:r>
            <a:r>
              <a:rPr sz="1200" spc="-5" dirty="0">
                <a:latin typeface="Times New Roman"/>
                <a:cs typeface="Times New Roman"/>
              </a:rPr>
              <a:t>how things and </a:t>
            </a:r>
            <a:r>
              <a:rPr sz="1200" dirty="0">
                <a:latin typeface="Times New Roman"/>
                <a:cs typeface="Times New Roman"/>
              </a:rPr>
              <a:t>information flow into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out of the house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within the rooms that are 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floor </a:t>
            </a:r>
            <a:r>
              <a:rPr sz="1200" dirty="0">
                <a:latin typeface="Times New Roman"/>
                <a:cs typeface="Times New Roman"/>
              </a:rPr>
              <a:t>plan.</a:t>
            </a:r>
            <a:endParaRPr sz="1200">
              <a:latin typeface="Times New Roman"/>
              <a:cs typeface="Times New Roman"/>
            </a:endParaRPr>
          </a:p>
          <a:p>
            <a:pPr marL="469900" marR="6350" lvl="1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508000" algn="l"/>
              </a:tabLst>
            </a:pPr>
            <a:r>
              <a:rPr dirty="0"/>
              <a:t>	</a:t>
            </a:r>
            <a:r>
              <a:rPr sz="1200" dirty="0">
                <a:latin typeface="Times New Roman"/>
                <a:cs typeface="Times New Roman"/>
              </a:rPr>
              <a:t>The interface </a:t>
            </a:r>
            <a:r>
              <a:rPr sz="1200" spc="-5" dirty="0">
                <a:latin typeface="Times New Roman"/>
                <a:cs typeface="Times New Roman"/>
              </a:rPr>
              <a:t>design elements </a:t>
            </a:r>
            <a:r>
              <a:rPr sz="1200" dirty="0">
                <a:latin typeface="Times New Roman"/>
                <a:cs typeface="Times New Roman"/>
              </a:rPr>
              <a:t>for software depict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flows into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out of a  </a:t>
            </a:r>
            <a:r>
              <a:rPr sz="1200" spc="-5" dirty="0">
                <a:latin typeface="Times New Roman"/>
                <a:cs typeface="Times New Roman"/>
              </a:rPr>
              <a:t>system and </a:t>
            </a:r>
            <a:r>
              <a:rPr sz="1200" dirty="0">
                <a:latin typeface="Times New Roman"/>
                <a:cs typeface="Times New Roman"/>
              </a:rPr>
              <a:t>how it </a:t>
            </a:r>
            <a:r>
              <a:rPr sz="1200" spc="-5" dirty="0">
                <a:latin typeface="Times New Roman"/>
                <a:cs typeface="Times New Roman"/>
              </a:rPr>
              <a:t>is communicated </a:t>
            </a:r>
            <a:r>
              <a:rPr sz="1200" dirty="0">
                <a:latin typeface="Times New Roman"/>
                <a:cs typeface="Times New Roman"/>
              </a:rPr>
              <a:t>among the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dirty="0">
                <a:latin typeface="Times New Roman"/>
                <a:cs typeface="Times New Roman"/>
              </a:rPr>
              <a:t>defined </a:t>
            </a:r>
            <a:r>
              <a:rPr sz="1200" spc="-5" dirty="0">
                <a:latin typeface="Times New Roman"/>
                <a:cs typeface="Times New Roman"/>
              </a:rPr>
              <a:t>as part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architecture.</a:t>
            </a:r>
            <a:endParaRPr sz="1200">
              <a:latin typeface="Times New Roman"/>
              <a:cs typeface="Times New Roman"/>
            </a:endParaRPr>
          </a:p>
          <a:p>
            <a:pPr marL="469900" marR="5715" lvl="1" indent="-228600" algn="just">
              <a:lnSpc>
                <a:spcPct val="1102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There are </a:t>
            </a:r>
            <a:r>
              <a:rPr sz="1200" dirty="0">
                <a:latin typeface="Times New Roman"/>
                <a:cs typeface="Times New Roman"/>
              </a:rPr>
              <a:t>three important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interface design: </a:t>
            </a:r>
            <a:r>
              <a:rPr sz="1200" dirty="0">
                <a:latin typeface="Times New Roman"/>
                <a:cs typeface="Times New Roman"/>
              </a:rPr>
              <a:t>(1) the user interface </a:t>
            </a:r>
            <a:r>
              <a:rPr sz="1200" spc="-5" dirty="0">
                <a:latin typeface="Times New Roman"/>
                <a:cs typeface="Times New Roman"/>
              </a:rPr>
              <a:t>(UI), </a:t>
            </a:r>
            <a:r>
              <a:rPr sz="1200" dirty="0">
                <a:latin typeface="Times New Roman"/>
                <a:cs typeface="Times New Roman"/>
              </a:rPr>
              <a:t>(2)  </a:t>
            </a:r>
            <a:r>
              <a:rPr sz="1200" spc="-5" dirty="0">
                <a:latin typeface="Times New Roman"/>
                <a:cs typeface="Times New Roman"/>
              </a:rPr>
              <a:t>external interfaces </a:t>
            </a:r>
            <a:r>
              <a:rPr sz="1200" dirty="0">
                <a:latin typeface="Times New Roman"/>
                <a:cs typeface="Times New Roman"/>
              </a:rPr>
              <a:t>to other </a:t>
            </a:r>
            <a:r>
              <a:rPr sz="1200" spc="-5" dirty="0">
                <a:latin typeface="Times New Roman"/>
                <a:cs typeface="Times New Roman"/>
              </a:rPr>
              <a:t>systems, devices, networks, </a:t>
            </a:r>
            <a:r>
              <a:rPr sz="1200" dirty="0">
                <a:latin typeface="Times New Roman"/>
                <a:cs typeface="Times New Roman"/>
              </a:rPr>
              <a:t>or other </a:t>
            </a:r>
            <a:r>
              <a:rPr sz="1200" spc="-5" dirty="0">
                <a:latin typeface="Times New Roman"/>
                <a:cs typeface="Times New Roman"/>
              </a:rPr>
              <a:t>producers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consumers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information, and </a:t>
            </a:r>
            <a:r>
              <a:rPr sz="1200" dirty="0">
                <a:latin typeface="Times New Roman"/>
                <a:cs typeface="Times New Roman"/>
              </a:rPr>
              <a:t>(3) internal </a:t>
            </a:r>
            <a:r>
              <a:rPr sz="1200" spc="-5" dirty="0">
                <a:latin typeface="Times New Roman"/>
                <a:cs typeface="Times New Roman"/>
              </a:rPr>
              <a:t>interfaces </a:t>
            </a:r>
            <a:r>
              <a:rPr sz="1200" dirty="0">
                <a:latin typeface="Times New Roman"/>
                <a:cs typeface="Times New Roman"/>
              </a:rPr>
              <a:t>between </a:t>
            </a:r>
            <a:r>
              <a:rPr sz="1200" spc="-5" dirty="0">
                <a:latin typeface="Times New Roman"/>
                <a:cs typeface="Times New Roman"/>
              </a:rPr>
              <a:t>various design </a:t>
            </a:r>
            <a:r>
              <a:rPr sz="1200" dirty="0">
                <a:latin typeface="Times New Roman"/>
                <a:cs typeface="Times New Roman"/>
              </a:rPr>
              <a:t>components. </a:t>
            </a:r>
            <a:r>
              <a:rPr sz="1200" spc="-5" dirty="0">
                <a:latin typeface="Times New Roman"/>
                <a:cs typeface="Times New Roman"/>
              </a:rPr>
              <a:t>These  interface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elements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allow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externally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enable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internal  communication and collaboration </a:t>
            </a:r>
            <a:r>
              <a:rPr sz="1200" dirty="0">
                <a:latin typeface="Times New Roman"/>
                <a:cs typeface="Times New Roman"/>
              </a:rPr>
              <a:t>among the components that populate the software  </a:t>
            </a:r>
            <a:r>
              <a:rPr sz="1200" spc="-5" dirty="0">
                <a:latin typeface="Times New Roman"/>
                <a:cs typeface="Times New Roman"/>
              </a:rPr>
              <a:t>architecture.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6113144"/>
            <a:ext cx="5990590" cy="212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5930">
              <a:lnSpc>
                <a:spcPts val="142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Interface representation For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ControlPanel</a:t>
            </a:r>
            <a:endParaRPr sz="1200">
              <a:latin typeface="Times New Roman"/>
              <a:cs typeface="Times New Roman"/>
            </a:endParaRPr>
          </a:p>
          <a:p>
            <a:pPr marL="203200" indent="-190500">
              <a:lnSpc>
                <a:spcPts val="1420"/>
              </a:lnSpc>
              <a:buAutoNum type="arabicPeriod" startAt="4"/>
              <a:tabLst>
                <a:tab pos="2032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Component-Level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Elements</a:t>
            </a:r>
            <a:endParaRPr sz="1200">
              <a:latin typeface="Times New Roman"/>
              <a:cs typeface="Times New Roman"/>
            </a:endParaRPr>
          </a:p>
          <a:p>
            <a:pPr marL="469900" marR="5080" lvl="1" indent="-228600" algn="just">
              <a:lnSpc>
                <a:spcPct val="110300"/>
              </a:lnSpc>
              <a:spcBef>
                <a:spcPts val="869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component-level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equivalent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drawings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(and  </a:t>
            </a:r>
            <a:r>
              <a:rPr sz="1200" spc="-5" dirty="0">
                <a:latin typeface="Times New Roman"/>
                <a:cs typeface="Times New Roman"/>
              </a:rPr>
              <a:t>specifications)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room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house.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drawings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depict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wiring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plumbing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 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room, the </a:t>
            </a:r>
            <a:r>
              <a:rPr sz="1200" spc="-5" dirty="0">
                <a:latin typeface="Times New Roman"/>
                <a:cs typeface="Times New Roman"/>
              </a:rPr>
              <a:t>location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electrical receptacles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wall switches, </a:t>
            </a:r>
            <a:r>
              <a:rPr sz="1200" dirty="0">
                <a:latin typeface="Times New Roman"/>
                <a:cs typeface="Times New Roman"/>
              </a:rPr>
              <a:t>faucets, </a:t>
            </a:r>
            <a:r>
              <a:rPr sz="1200" spc="-5" dirty="0">
                <a:latin typeface="Times New Roman"/>
                <a:cs typeface="Times New Roman"/>
              </a:rPr>
              <a:t>sinks,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showers,  tubs, drains, cabinets,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closets, </a:t>
            </a:r>
            <a:r>
              <a:rPr sz="1200" dirty="0">
                <a:latin typeface="Times New Roman"/>
                <a:cs typeface="Times New Roman"/>
              </a:rPr>
              <a:t>and every other </a:t>
            </a:r>
            <a:r>
              <a:rPr sz="1200" spc="-5" dirty="0">
                <a:latin typeface="Times New Roman"/>
                <a:cs typeface="Times New Roman"/>
              </a:rPr>
              <a:t>detail associated </a:t>
            </a:r>
            <a:r>
              <a:rPr sz="1200" dirty="0">
                <a:latin typeface="Times New Roman"/>
                <a:cs typeface="Times New Roman"/>
              </a:rPr>
              <a:t>with 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room.</a:t>
            </a:r>
            <a:endParaRPr sz="1200">
              <a:latin typeface="Times New Roman"/>
              <a:cs typeface="Times New Roman"/>
            </a:endParaRPr>
          </a:p>
          <a:p>
            <a:pPr marL="469900" marR="6985" lvl="1" indent="-228600" algn="just">
              <a:lnSpc>
                <a:spcPct val="1103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component-level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fully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describes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internal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  </a:t>
            </a:r>
            <a:r>
              <a:rPr sz="1200" spc="-5" dirty="0">
                <a:latin typeface="Times New Roman"/>
                <a:cs typeface="Times New Roman"/>
              </a:rPr>
              <a:t>component.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accomplish </a:t>
            </a:r>
            <a:r>
              <a:rPr sz="1200" dirty="0">
                <a:latin typeface="Times New Roman"/>
                <a:cs typeface="Times New Roman"/>
              </a:rPr>
              <a:t>this, the component-level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defines </a:t>
            </a:r>
            <a:r>
              <a:rPr sz="1200" spc="-5" dirty="0">
                <a:latin typeface="Times New Roman"/>
                <a:cs typeface="Times New Roman"/>
              </a:rPr>
              <a:t>data structures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all  local data </a:t>
            </a:r>
            <a:r>
              <a:rPr sz="1200" dirty="0">
                <a:latin typeface="Times New Roman"/>
                <a:cs typeface="Times New Roman"/>
              </a:rPr>
              <a:t>objects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algorithmic </a:t>
            </a:r>
            <a:r>
              <a:rPr sz="1200" spc="-5" dirty="0">
                <a:latin typeface="Times New Roman"/>
                <a:cs typeface="Times New Roman"/>
              </a:rPr>
              <a:t>detail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processing that occurs within a component  </a:t>
            </a:r>
            <a:r>
              <a:rPr sz="1200" spc="-5" dirty="0">
                <a:latin typeface="Times New Roman"/>
                <a:cs typeface="Times New Roman"/>
              </a:rPr>
              <a:t>and an interface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allows access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component </a:t>
            </a:r>
            <a:r>
              <a:rPr sz="1200" spc="-5" dirty="0">
                <a:latin typeface="Times New Roman"/>
                <a:cs typeface="Times New Roman"/>
              </a:rPr>
              <a:t>operations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(behaviors).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298" y="9731755"/>
            <a:ext cx="1763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UML </a:t>
            </a:r>
            <a:r>
              <a:rPr sz="1200" spc="-5" dirty="0">
                <a:latin typeface="Times New Roman"/>
                <a:cs typeface="Times New Roman"/>
              </a:rPr>
              <a:t>component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diagram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7300" y="4012691"/>
            <a:ext cx="4494276" cy="1810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060" y="8423862"/>
            <a:ext cx="3734122" cy="1076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29</a:t>
            </a:fld>
            <a:endParaRPr spc="-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72175" cy="454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161290" algn="just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Non-functional requirements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affect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architecture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system rather </a:t>
            </a:r>
            <a:r>
              <a:rPr sz="1200" dirty="0">
                <a:latin typeface="Times New Roman"/>
                <a:cs typeface="Times New Roman"/>
              </a:rPr>
              <a:t>than the  individual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Non-functional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classifications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05"/>
              </a:lnSpc>
              <a:spcBef>
                <a:spcPts val="8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Product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Requirements which </a:t>
            </a:r>
            <a:r>
              <a:rPr sz="1200" dirty="0">
                <a:latin typeface="Times New Roman"/>
                <a:cs typeface="Times New Roman"/>
              </a:rPr>
              <a:t>specify that the </a:t>
            </a:r>
            <a:r>
              <a:rPr sz="1200" spc="-5" dirty="0">
                <a:latin typeface="Times New Roman"/>
                <a:cs typeface="Times New Roman"/>
              </a:rPr>
              <a:t>delivered </a:t>
            </a:r>
            <a:r>
              <a:rPr sz="1200" dirty="0">
                <a:latin typeface="Times New Roman"/>
                <a:cs typeface="Times New Roman"/>
              </a:rPr>
              <a:t>product must </a:t>
            </a:r>
            <a:r>
              <a:rPr sz="1200" spc="-5" dirty="0">
                <a:latin typeface="Times New Roman"/>
                <a:cs typeface="Times New Roman"/>
              </a:rPr>
              <a:t>behave </a:t>
            </a:r>
            <a:r>
              <a:rPr sz="1200" dirty="0">
                <a:latin typeface="Times New Roman"/>
                <a:cs typeface="Times New Roman"/>
              </a:rPr>
              <a:t>in a particular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way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e.g. execution speed, reliability,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etc.</a:t>
            </a:r>
          </a:p>
          <a:p>
            <a:pPr marL="469900" indent="-228600">
              <a:lnSpc>
                <a:spcPts val="1405"/>
              </a:lnSpc>
              <a:spcBef>
                <a:spcPts val="9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dirty="0">
                <a:latin typeface="Times New Roman"/>
                <a:cs typeface="Times New Roman"/>
              </a:rPr>
              <a:t>Organisational</a:t>
            </a:r>
            <a:r>
              <a:rPr sz="1200" b="1" spc="-5" dirty="0">
                <a:latin typeface="Times New Roman"/>
                <a:cs typeface="Times New Roman"/>
              </a:rPr>
              <a:t> requirements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Requirements which </a:t>
            </a:r>
            <a:r>
              <a:rPr sz="1200" dirty="0">
                <a:latin typeface="Times New Roman"/>
                <a:cs typeface="Times New Roman"/>
              </a:rPr>
              <a:t>are a consequence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organisational </a:t>
            </a:r>
            <a:r>
              <a:rPr sz="1200" spc="-5" dirty="0">
                <a:latin typeface="Times New Roman"/>
                <a:cs typeface="Times New Roman"/>
              </a:rPr>
              <a:t>policies and procedures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e.g.</a:t>
            </a: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standards </a:t>
            </a:r>
            <a:r>
              <a:rPr sz="1200" spc="-5" dirty="0">
                <a:latin typeface="Times New Roman"/>
                <a:cs typeface="Times New Roman"/>
              </a:rPr>
              <a:t>used, </a:t>
            </a:r>
            <a:r>
              <a:rPr sz="1200" dirty="0">
                <a:latin typeface="Times New Roman"/>
                <a:cs typeface="Times New Roman"/>
              </a:rPr>
              <a:t>implementation </a:t>
            </a:r>
            <a:r>
              <a:rPr sz="1200" spc="-5" dirty="0">
                <a:latin typeface="Times New Roman"/>
                <a:cs typeface="Times New Roman"/>
              </a:rPr>
              <a:t>requirements,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ts val="1405"/>
              </a:lnSpc>
              <a:spcBef>
                <a:spcPts val="9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External requirements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arise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factors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endParaRPr sz="1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</a:pPr>
            <a:r>
              <a:rPr sz="1200" spc="-5" dirty="0">
                <a:latin typeface="Times New Roman"/>
                <a:cs typeface="Times New Roman"/>
              </a:rPr>
              <a:t>process e.g. </a:t>
            </a:r>
            <a:r>
              <a:rPr sz="1200" dirty="0">
                <a:latin typeface="Times New Roman"/>
                <a:cs typeface="Times New Roman"/>
              </a:rPr>
              <a:t>interoperability </a:t>
            </a:r>
            <a:r>
              <a:rPr sz="1200" spc="-5" dirty="0">
                <a:latin typeface="Times New Roman"/>
                <a:cs typeface="Times New Roman"/>
              </a:rPr>
              <a:t>requirements, legislative requirements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etc.</a:t>
            </a:r>
            <a:endParaRPr sz="1200" dirty="0">
              <a:latin typeface="Times New Roman"/>
              <a:cs typeface="Times New Roman"/>
            </a:endParaRPr>
          </a:p>
          <a:p>
            <a:pPr marL="926465" lvl="1" indent="-229235" algn="just">
              <a:lnSpc>
                <a:spcPts val="1400"/>
              </a:lnSpc>
              <a:spcBef>
                <a:spcPts val="96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Usability requirements</a:t>
            </a:r>
            <a:endParaRPr sz="1200" dirty="0">
              <a:latin typeface="Times New Roman"/>
              <a:cs typeface="Times New Roman"/>
            </a:endParaRPr>
          </a:p>
          <a:p>
            <a:pPr marL="12700" marR="159385" algn="just">
              <a:lnSpc>
                <a:spcPts val="1380"/>
              </a:lnSpc>
              <a:spcBef>
                <a:spcPts val="5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5" dirty="0">
                <a:latin typeface="Times New Roman"/>
                <a:cs typeface="Times New Roman"/>
              </a:rPr>
              <a:t>easy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medical </a:t>
            </a:r>
            <a:r>
              <a:rPr sz="1200" dirty="0">
                <a:latin typeface="Times New Roman"/>
                <a:cs typeface="Times New Roman"/>
              </a:rPr>
              <a:t>staff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organized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such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way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user errors </a:t>
            </a:r>
            <a:r>
              <a:rPr sz="1200" dirty="0">
                <a:latin typeface="Times New Roman"/>
                <a:cs typeface="Times New Roman"/>
              </a:rPr>
              <a:t>are minimized. </a:t>
            </a:r>
            <a:r>
              <a:rPr sz="1200" spc="-5" dirty="0">
                <a:latin typeface="Times New Roman"/>
                <a:cs typeface="Times New Roman"/>
              </a:rPr>
              <a:t>(Goal). Medical </a:t>
            </a:r>
            <a:r>
              <a:rPr sz="1200" spc="5" dirty="0">
                <a:latin typeface="Times New Roman"/>
                <a:cs typeface="Times New Roman"/>
              </a:rPr>
              <a:t>staff </a:t>
            </a:r>
            <a:r>
              <a:rPr sz="1200" spc="-5" dirty="0">
                <a:latin typeface="Times New Roman"/>
                <a:cs typeface="Times New Roman"/>
              </a:rPr>
              <a:t>shall </a:t>
            </a:r>
            <a:r>
              <a:rPr sz="1200" dirty="0">
                <a:latin typeface="Times New Roman"/>
                <a:cs typeface="Times New Roman"/>
              </a:rPr>
              <a:t>be able to use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functions 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four hours of training. </a:t>
            </a:r>
            <a:r>
              <a:rPr sz="1200" spc="-5" dirty="0">
                <a:latin typeface="Times New Roman"/>
                <a:cs typeface="Times New Roman"/>
              </a:rPr>
              <a:t>After this training, </a:t>
            </a:r>
            <a:r>
              <a:rPr sz="1200" dirty="0">
                <a:latin typeface="Times New Roman"/>
                <a:cs typeface="Times New Roman"/>
              </a:rPr>
              <a:t>the average number of </a:t>
            </a:r>
            <a:r>
              <a:rPr sz="1200" spc="-5" dirty="0">
                <a:latin typeface="Times New Roman"/>
                <a:cs typeface="Times New Roman"/>
              </a:rPr>
              <a:t>errors </a:t>
            </a:r>
            <a:r>
              <a:rPr sz="1200" dirty="0">
                <a:latin typeface="Times New Roman"/>
                <a:cs typeface="Times New Roman"/>
              </a:rPr>
              <a:t>made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experienced </a:t>
            </a:r>
            <a:r>
              <a:rPr sz="1200" dirty="0">
                <a:latin typeface="Times New Roman"/>
                <a:cs typeface="Times New Roman"/>
              </a:rPr>
              <a:t>users </a:t>
            </a:r>
            <a:r>
              <a:rPr sz="1200" spc="-5" dirty="0">
                <a:latin typeface="Times New Roman"/>
                <a:cs typeface="Times New Roman"/>
              </a:rPr>
              <a:t>shall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exceed two per </a:t>
            </a:r>
            <a:r>
              <a:rPr sz="1200" dirty="0">
                <a:latin typeface="Times New Roman"/>
                <a:cs typeface="Times New Roman"/>
              </a:rPr>
              <a:t>hour of </a:t>
            </a:r>
            <a:r>
              <a:rPr sz="1200" spc="-5" dirty="0">
                <a:latin typeface="Times New Roman"/>
                <a:cs typeface="Times New Roman"/>
              </a:rPr>
              <a:t>system use. </a:t>
            </a:r>
            <a:r>
              <a:rPr sz="1200" dirty="0">
                <a:latin typeface="Times New Roman"/>
                <a:cs typeface="Times New Roman"/>
              </a:rPr>
              <a:t>(Testable non-functional  </a:t>
            </a:r>
            <a:r>
              <a:rPr sz="1200" spc="-5" dirty="0">
                <a:latin typeface="Times New Roman"/>
                <a:cs typeface="Times New Roman"/>
              </a:rPr>
              <a:t>requirement).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20"/>
              </a:spcBef>
            </a:pPr>
            <a:r>
              <a:rPr sz="1200" b="1" spc="-5" dirty="0">
                <a:latin typeface="Times New Roman"/>
                <a:cs typeface="Times New Roman"/>
              </a:rPr>
              <a:t>Metrics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specifying nonfunctional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8807957"/>
            <a:ext cx="5814695" cy="9817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engineering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processes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00"/>
              </a:lnSpc>
              <a:spcBef>
                <a:spcPts val="79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processes used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Requirement Engineering </a:t>
            </a:r>
            <a:r>
              <a:rPr sz="1200" spc="5" dirty="0">
                <a:latin typeface="Times New Roman"/>
                <a:cs typeface="Times New Roman"/>
              </a:rPr>
              <a:t>vary </a:t>
            </a:r>
            <a:r>
              <a:rPr sz="1200" dirty="0">
                <a:latin typeface="Times New Roman"/>
                <a:cs typeface="Times New Roman"/>
              </a:rPr>
              <a:t>widely depending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application  </a:t>
            </a:r>
            <a:r>
              <a:rPr sz="1200" dirty="0">
                <a:latin typeface="Times New Roman"/>
                <a:cs typeface="Times New Roman"/>
              </a:rPr>
              <a:t>domain, the </a:t>
            </a:r>
            <a:r>
              <a:rPr sz="1200" spc="-5" dirty="0">
                <a:latin typeface="Times New Roman"/>
                <a:cs typeface="Times New Roman"/>
              </a:rPr>
              <a:t>people involved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organisation developing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requirements. Requirement  Engineering is </a:t>
            </a:r>
            <a:r>
              <a:rPr sz="1200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iterative </a:t>
            </a:r>
            <a:r>
              <a:rPr sz="1200" dirty="0">
                <a:latin typeface="Times New Roman"/>
                <a:cs typeface="Times New Roman"/>
              </a:rPr>
              <a:t>activity in which these </a:t>
            </a:r>
            <a:r>
              <a:rPr sz="1200" spc="-5" dirty="0">
                <a:latin typeface="Times New Roman"/>
                <a:cs typeface="Times New Roman"/>
              </a:rPr>
              <a:t>processes 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interleaved.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" y="4924043"/>
            <a:ext cx="5958840" cy="387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</a:t>
            </a:fld>
            <a:endParaRPr spc="-2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906526"/>
            <a:ext cx="5989955" cy="484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1651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Deployment-Level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Elements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 startAt="5"/>
            </a:pPr>
            <a:endParaRPr sz="1050">
              <a:latin typeface="Times New Roman"/>
              <a:cs typeface="Times New Roman"/>
            </a:endParaRPr>
          </a:p>
          <a:p>
            <a:pPr marL="469900" marR="6350" lvl="1" indent="-228600" algn="just">
              <a:lnSpc>
                <a:spcPct val="1100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Deployment-level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design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elements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indicate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functionality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subsystems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will 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allocated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physical computing </a:t>
            </a:r>
            <a:r>
              <a:rPr sz="1200" dirty="0">
                <a:latin typeface="Times New Roman"/>
                <a:cs typeface="Times New Roman"/>
              </a:rPr>
              <a:t>environment that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support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469900" marR="6350" lvl="1" indent="-228600" algn="just">
              <a:lnSpc>
                <a:spcPct val="110300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i="1" dirty="0">
                <a:latin typeface="Times New Roman"/>
                <a:cs typeface="Times New Roman"/>
              </a:rPr>
              <a:t>SafeHome </a:t>
            </a:r>
            <a:r>
              <a:rPr sz="1200" dirty="0">
                <a:latin typeface="Times New Roman"/>
                <a:cs typeface="Times New Roman"/>
              </a:rPr>
              <a:t>product </a:t>
            </a:r>
            <a:r>
              <a:rPr sz="1200" spc="-5" dirty="0">
                <a:latin typeface="Times New Roman"/>
                <a:cs typeface="Times New Roman"/>
              </a:rPr>
              <a:t>are configured </a:t>
            </a:r>
            <a:r>
              <a:rPr sz="1200" dirty="0">
                <a:latin typeface="Times New Roman"/>
                <a:cs typeface="Times New Roman"/>
              </a:rPr>
              <a:t>to operate </a:t>
            </a:r>
            <a:r>
              <a:rPr sz="1200" spc="-5" dirty="0">
                <a:latin typeface="Times New Roman"/>
                <a:cs typeface="Times New Roman"/>
              </a:rPr>
              <a:t>within three  </a:t>
            </a:r>
            <a:r>
              <a:rPr sz="1200" dirty="0">
                <a:latin typeface="Times New Roman"/>
                <a:cs typeface="Times New Roman"/>
              </a:rPr>
              <a:t>primary computing environments—a homebasedPC, the </a:t>
            </a:r>
            <a:r>
              <a:rPr sz="1200" i="1" spc="-5" dirty="0">
                <a:latin typeface="Times New Roman"/>
                <a:cs typeface="Times New Roman"/>
              </a:rPr>
              <a:t>SafeHome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panel, and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server housed at </a:t>
            </a:r>
            <a:r>
              <a:rPr sz="1200" dirty="0">
                <a:latin typeface="Times New Roman"/>
                <a:cs typeface="Times New Roman"/>
              </a:rPr>
              <a:t>CPI Corp. (providing </a:t>
            </a:r>
            <a:r>
              <a:rPr sz="1200" spc="-5" dirty="0">
                <a:latin typeface="Times New Roman"/>
                <a:cs typeface="Times New Roman"/>
              </a:rPr>
              <a:t>Internet-based access </a:t>
            </a:r>
            <a:r>
              <a:rPr sz="1200" dirty="0">
                <a:latin typeface="Times New Roman"/>
                <a:cs typeface="Times New Roman"/>
              </a:rPr>
              <a:t>to the system).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addition,  limited </a:t>
            </a:r>
            <a:r>
              <a:rPr sz="1200" spc="-5" dirty="0">
                <a:latin typeface="Times New Roman"/>
                <a:cs typeface="Times New Roman"/>
              </a:rPr>
              <a:t>functionality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provided with </a:t>
            </a:r>
            <a:r>
              <a:rPr sz="1200" dirty="0">
                <a:latin typeface="Times New Roman"/>
                <a:cs typeface="Times New Roman"/>
              </a:rPr>
              <a:t>mobile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platforms.</a:t>
            </a:r>
            <a:endParaRPr sz="1200">
              <a:latin typeface="Times New Roman"/>
              <a:cs typeface="Times New Roman"/>
            </a:endParaRPr>
          </a:p>
          <a:p>
            <a:pPr marL="469900" marR="5715" lvl="1" indent="-228600" algn="just">
              <a:lnSpc>
                <a:spcPct val="1102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During design, </a:t>
            </a:r>
            <a:r>
              <a:rPr sz="1200" dirty="0">
                <a:latin typeface="Times New Roman"/>
                <a:cs typeface="Times New Roman"/>
              </a:rPr>
              <a:t>a UML </a:t>
            </a:r>
            <a:r>
              <a:rPr sz="1200" spc="-5" dirty="0">
                <a:latin typeface="Times New Roman"/>
                <a:cs typeface="Times New Roman"/>
              </a:rPr>
              <a:t>deployment </a:t>
            </a:r>
            <a:r>
              <a:rPr sz="1200" dirty="0">
                <a:latin typeface="Times New Roman"/>
                <a:cs typeface="Times New Roman"/>
              </a:rPr>
              <a:t>diagram </a:t>
            </a:r>
            <a:r>
              <a:rPr sz="1200" spc="-5" dirty="0">
                <a:latin typeface="Times New Roman"/>
                <a:cs typeface="Times New Roman"/>
              </a:rPr>
              <a:t>is developed and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refined as shown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Figure.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figure, </a:t>
            </a:r>
            <a:r>
              <a:rPr sz="1200" dirty="0">
                <a:latin typeface="Times New Roman"/>
                <a:cs typeface="Times New Roman"/>
              </a:rPr>
              <a:t>three computing environments </a:t>
            </a:r>
            <a:r>
              <a:rPr sz="1200" spc="-5" dirty="0">
                <a:latin typeface="Times New Roman"/>
                <a:cs typeface="Times New Roman"/>
              </a:rPr>
              <a:t>are shown </a:t>
            </a:r>
            <a:r>
              <a:rPr sz="1200" dirty="0">
                <a:latin typeface="Times New Roman"/>
                <a:cs typeface="Times New Roman"/>
              </a:rPr>
              <a:t>(in </a:t>
            </a:r>
            <a:r>
              <a:rPr sz="1200" spc="-5" dirty="0">
                <a:latin typeface="Times New Roman"/>
                <a:cs typeface="Times New Roman"/>
              </a:rPr>
              <a:t>actuality, </a:t>
            </a:r>
            <a:r>
              <a:rPr sz="1200" dirty="0">
                <a:latin typeface="Times New Roman"/>
                <a:cs typeface="Times New Roman"/>
              </a:rPr>
              <a:t>there would  be more including </a:t>
            </a:r>
            <a:r>
              <a:rPr sz="1200" spc="-5" dirty="0">
                <a:latin typeface="Times New Roman"/>
                <a:cs typeface="Times New Roman"/>
              </a:rPr>
              <a:t>sensors, cameras, and </a:t>
            </a:r>
            <a:r>
              <a:rPr sz="1200" dirty="0">
                <a:latin typeface="Times New Roman"/>
                <a:cs typeface="Times New Roman"/>
              </a:rPr>
              <a:t>functionality </a:t>
            </a:r>
            <a:r>
              <a:rPr sz="1200" spc="-5" dirty="0">
                <a:latin typeface="Times New Roman"/>
                <a:cs typeface="Times New Roman"/>
              </a:rPr>
              <a:t>delivered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mobile </a:t>
            </a:r>
            <a:r>
              <a:rPr sz="1200" spc="-5" dirty="0">
                <a:latin typeface="Times New Roman"/>
                <a:cs typeface="Times New Roman"/>
              </a:rPr>
              <a:t>platforms).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subsystems (functionality) </a:t>
            </a:r>
            <a:r>
              <a:rPr sz="1200" dirty="0">
                <a:latin typeface="Times New Roman"/>
                <a:cs typeface="Times New Roman"/>
              </a:rPr>
              <a:t>housed within </a:t>
            </a:r>
            <a:r>
              <a:rPr sz="1200" spc="-5" dirty="0">
                <a:latin typeface="Times New Roman"/>
                <a:cs typeface="Times New Roman"/>
              </a:rPr>
              <a:t>each computing </a:t>
            </a:r>
            <a:r>
              <a:rPr sz="1200" dirty="0">
                <a:latin typeface="Times New Roman"/>
                <a:cs typeface="Times New Roman"/>
              </a:rPr>
              <a:t>element are </a:t>
            </a:r>
            <a:r>
              <a:rPr sz="1200" spc="-5" dirty="0">
                <a:latin typeface="Times New Roman"/>
                <a:cs typeface="Times New Roman"/>
              </a:rPr>
              <a:t>indicated. For  </a:t>
            </a:r>
            <a:r>
              <a:rPr sz="1200" dirty="0">
                <a:latin typeface="Times New Roman"/>
                <a:cs typeface="Times New Roman"/>
              </a:rPr>
              <a:t>example, the </a:t>
            </a:r>
            <a:r>
              <a:rPr sz="1200" spc="-5" dirty="0">
                <a:latin typeface="Times New Roman"/>
                <a:cs typeface="Times New Roman"/>
              </a:rPr>
              <a:t>personal </a:t>
            </a:r>
            <a:r>
              <a:rPr sz="1200" dirty="0">
                <a:latin typeface="Times New Roman"/>
                <a:cs typeface="Times New Roman"/>
              </a:rPr>
              <a:t>computer </a:t>
            </a:r>
            <a:r>
              <a:rPr sz="1200" spc="-5" dirty="0">
                <a:latin typeface="Times New Roman"/>
                <a:cs typeface="Times New Roman"/>
              </a:rPr>
              <a:t>houses </a:t>
            </a:r>
            <a:r>
              <a:rPr sz="1200" dirty="0">
                <a:latin typeface="Times New Roman"/>
                <a:cs typeface="Times New Roman"/>
              </a:rPr>
              <a:t>subsystems that </a:t>
            </a:r>
            <a:r>
              <a:rPr sz="1200" spc="-5" dirty="0">
                <a:latin typeface="Times New Roman"/>
                <a:cs typeface="Times New Roman"/>
              </a:rPr>
              <a:t>implement security, surveillance,  </a:t>
            </a:r>
            <a:r>
              <a:rPr sz="1200" dirty="0">
                <a:latin typeface="Times New Roman"/>
                <a:cs typeface="Times New Roman"/>
              </a:rPr>
              <a:t>home </a:t>
            </a:r>
            <a:r>
              <a:rPr sz="1200" spc="-5" dirty="0">
                <a:latin typeface="Times New Roman"/>
                <a:cs typeface="Times New Roman"/>
              </a:rPr>
              <a:t>management, and communications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features.</a:t>
            </a:r>
            <a:endParaRPr sz="1200">
              <a:latin typeface="Times New Roman"/>
              <a:cs typeface="Times New Roman"/>
            </a:endParaRPr>
          </a:p>
          <a:p>
            <a:pPr marL="469900" marR="6350" lvl="1" indent="-228600" algn="just">
              <a:lnSpc>
                <a:spcPct val="110400"/>
              </a:lnSpc>
              <a:spcBef>
                <a:spcPts val="80"/>
              </a:spcBef>
              <a:buFont typeface="Symbol"/>
              <a:buChar char=""/>
              <a:tabLst>
                <a:tab pos="509905" algn="l"/>
              </a:tabLst>
            </a:pPr>
            <a:r>
              <a:rPr dirty="0"/>
              <a:t>	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addition, an external access </a:t>
            </a:r>
            <a:r>
              <a:rPr sz="1200" dirty="0">
                <a:latin typeface="Times New Roman"/>
                <a:cs typeface="Times New Roman"/>
              </a:rPr>
              <a:t>subsystem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designed </a:t>
            </a:r>
            <a:r>
              <a:rPr sz="1200" dirty="0">
                <a:latin typeface="Times New Roman"/>
                <a:cs typeface="Times New Roman"/>
              </a:rPr>
              <a:t>to manage </a:t>
            </a:r>
            <a:r>
              <a:rPr sz="1200" spc="-5" dirty="0">
                <a:latin typeface="Times New Roman"/>
                <a:cs typeface="Times New Roman"/>
              </a:rPr>
              <a:t>all attempts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access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SafeHome </a:t>
            </a:r>
            <a:r>
              <a:rPr sz="1200" spc="-5" dirty="0">
                <a:latin typeface="Times New Roman"/>
                <a:cs typeface="Times New Roman"/>
              </a:rPr>
              <a:t>system from an external source. Each </a:t>
            </a:r>
            <a:r>
              <a:rPr sz="1200" dirty="0">
                <a:latin typeface="Times New Roman"/>
                <a:cs typeface="Times New Roman"/>
              </a:rPr>
              <a:t>subsystem would be</a:t>
            </a:r>
            <a:r>
              <a:rPr sz="1200" spc="-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elaborated 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indicate </a:t>
            </a:r>
            <a:r>
              <a:rPr sz="1200" dirty="0">
                <a:latin typeface="Times New Roman"/>
                <a:cs typeface="Times New Roman"/>
              </a:rPr>
              <a:t>the components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implements.</a:t>
            </a:r>
            <a:endParaRPr sz="1200">
              <a:latin typeface="Times New Roman"/>
              <a:cs typeface="Times New Roman"/>
            </a:endParaRPr>
          </a:p>
          <a:p>
            <a:pPr marL="469900" marR="5080" lvl="1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diagram shown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is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i="1" spc="-5" dirty="0">
                <a:latin typeface="Times New Roman"/>
                <a:cs typeface="Times New Roman"/>
              </a:rPr>
              <a:t>descriptor form.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the deployment  diagram shows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computing environment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does </a:t>
            </a:r>
            <a:r>
              <a:rPr sz="1200" dirty="0">
                <a:latin typeface="Times New Roman"/>
                <a:cs typeface="Times New Roman"/>
              </a:rPr>
              <a:t>not explicitly indicate configuration  </a:t>
            </a:r>
            <a:r>
              <a:rPr sz="1200" spc="-5" dirty="0">
                <a:latin typeface="Times New Roman"/>
                <a:cs typeface="Times New Roman"/>
              </a:rPr>
              <a:t>details. For example,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“personal computer”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not further identified.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could be a </a:t>
            </a:r>
            <a:r>
              <a:rPr sz="1200" spc="-5" dirty="0">
                <a:latin typeface="Times New Roman"/>
                <a:cs typeface="Times New Roman"/>
              </a:rPr>
              <a:t>Mac,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Windows-based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PC,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Linux-box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mobile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platform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associated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  These </a:t>
            </a:r>
            <a:r>
              <a:rPr sz="1200" dirty="0">
                <a:latin typeface="Times New Roman"/>
                <a:cs typeface="Times New Roman"/>
              </a:rPr>
              <a:t>details are provided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deployment </a:t>
            </a:r>
            <a:r>
              <a:rPr sz="1200" spc="-5" dirty="0">
                <a:latin typeface="Times New Roman"/>
                <a:cs typeface="Times New Roman"/>
              </a:rPr>
              <a:t>diagram is </a:t>
            </a:r>
            <a:r>
              <a:rPr sz="1200" dirty="0">
                <a:latin typeface="Times New Roman"/>
                <a:cs typeface="Times New Roman"/>
              </a:rPr>
              <a:t>revisited in </a:t>
            </a:r>
            <a:r>
              <a:rPr sz="1200" i="1" spc="-5" dirty="0">
                <a:latin typeface="Times New Roman"/>
                <a:cs typeface="Times New Roman"/>
              </a:rPr>
              <a:t>instance </a:t>
            </a:r>
            <a:r>
              <a:rPr sz="1200" i="1" dirty="0">
                <a:latin typeface="Times New Roman"/>
                <a:cs typeface="Times New Roman"/>
              </a:rPr>
              <a:t>form 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latter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construction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begins.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instance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deployment  </a:t>
            </a:r>
            <a:r>
              <a:rPr sz="1200" dirty="0">
                <a:latin typeface="Times New Roman"/>
                <a:cs typeface="Times New Roman"/>
              </a:rPr>
              <a:t>(a specific </a:t>
            </a:r>
            <a:r>
              <a:rPr sz="1200" spc="-5" dirty="0">
                <a:latin typeface="Times New Roman"/>
                <a:cs typeface="Times New Roman"/>
              </a:rPr>
              <a:t>named hardware configuration) 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identified.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8963" y="9202673"/>
            <a:ext cx="18059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UML </a:t>
            </a:r>
            <a:r>
              <a:rPr sz="1200" spc="-5" dirty="0">
                <a:latin typeface="Times New Roman"/>
                <a:cs typeface="Times New Roman"/>
              </a:rPr>
              <a:t>deployment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diagram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6855" y="5945123"/>
            <a:ext cx="3003804" cy="2993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30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4244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404" y="1292605"/>
            <a:ext cx="5965190" cy="15240"/>
          </a:xfrm>
          <a:custGeom>
            <a:avLst/>
            <a:gdLst/>
            <a:ahLst/>
            <a:cxnLst/>
            <a:rect l="l" t="t" r="r" b="b"/>
            <a:pathLst>
              <a:path w="5965190" h="15240">
                <a:moveTo>
                  <a:pt x="5964682" y="0"/>
                </a:moveTo>
                <a:lnTo>
                  <a:pt x="0" y="0"/>
                </a:lnTo>
                <a:lnTo>
                  <a:pt x="0" y="15240"/>
                </a:lnTo>
                <a:lnTo>
                  <a:pt x="5964682" y="15240"/>
                </a:lnTo>
                <a:lnTo>
                  <a:pt x="5964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2535"/>
            <a:ext cx="5991225" cy="4895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33144" algn="l"/>
                <a:tab pos="1620520" algn="l"/>
                <a:tab pos="1815464" algn="l"/>
                <a:tab pos="2528570" algn="l"/>
                <a:tab pos="3521710" algn="l"/>
                <a:tab pos="4545330" algn="l"/>
                <a:tab pos="509524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Architectural	Design	</a:t>
            </a:r>
            <a:r>
              <a:rPr sz="1200" b="1" dirty="0">
                <a:latin typeface="Times New Roman"/>
                <a:cs typeface="Times New Roman"/>
              </a:rPr>
              <a:t>-	</a:t>
            </a:r>
            <a:r>
              <a:rPr sz="1200" b="1" spc="-5" dirty="0">
                <a:latin typeface="Times New Roman"/>
                <a:cs typeface="Times New Roman"/>
              </a:rPr>
              <a:t>Software	Architecture,	Architectural	Styles,	Architectural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considerations, Architectural</a:t>
            </a:r>
            <a:r>
              <a:rPr sz="12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Architectural design represents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structure </a:t>
            </a:r>
            <a:r>
              <a:rPr sz="1200" b="1" dirty="0">
                <a:latin typeface="Times New Roman"/>
                <a:cs typeface="Times New Roman"/>
              </a:rPr>
              <a:t>of data </a:t>
            </a:r>
            <a:r>
              <a:rPr sz="1200" b="1" spc="-5" dirty="0">
                <a:latin typeface="Times New Roman"/>
                <a:cs typeface="Times New Roman"/>
              </a:rPr>
              <a:t>and program </a:t>
            </a:r>
            <a:r>
              <a:rPr sz="1200" b="1" dirty="0">
                <a:latin typeface="Times New Roman"/>
                <a:cs typeface="Times New Roman"/>
              </a:rPr>
              <a:t>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required </a:t>
            </a:r>
            <a:r>
              <a:rPr sz="1200" dirty="0">
                <a:latin typeface="Times New Roman"/>
                <a:cs typeface="Times New Roman"/>
              </a:rPr>
              <a:t>to  build a </a:t>
            </a:r>
            <a:r>
              <a:rPr sz="1200" spc="-5" dirty="0">
                <a:latin typeface="Times New Roman"/>
                <a:cs typeface="Times New Roman"/>
              </a:rPr>
              <a:t>computer-based system.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considers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</a:t>
            </a:r>
            <a:r>
              <a:rPr sz="1200" dirty="0">
                <a:latin typeface="Times New Roman"/>
                <a:cs typeface="Times New Roman"/>
              </a:rPr>
              <a:t>style </a:t>
            </a:r>
            <a:r>
              <a:rPr sz="1200" spc="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will take,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structure and properties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constitute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system,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interrelationships 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occur </a:t>
            </a:r>
            <a:r>
              <a:rPr sz="1200" dirty="0">
                <a:latin typeface="Times New Roman"/>
                <a:cs typeface="Times New Roman"/>
              </a:rPr>
              <a:t>among </a:t>
            </a:r>
            <a:r>
              <a:rPr sz="1200" spc="-5" dirty="0">
                <a:latin typeface="Times New Roman"/>
                <a:cs typeface="Times New Roman"/>
              </a:rPr>
              <a:t>all architectural components </a:t>
            </a:r>
            <a:r>
              <a:rPr sz="1200" dirty="0">
                <a:latin typeface="Times New Roman"/>
                <a:cs typeface="Times New Roman"/>
              </a:rPr>
              <a:t>of 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An architecture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encompassing data </a:t>
            </a:r>
            <a:r>
              <a:rPr sz="1200" dirty="0">
                <a:latin typeface="Times New Roman"/>
                <a:cs typeface="Times New Roman"/>
              </a:rPr>
              <a:t>architecture </a:t>
            </a:r>
            <a:r>
              <a:rPr sz="1200" spc="-5" dirty="0">
                <a:latin typeface="Times New Roman"/>
                <a:cs typeface="Times New Roman"/>
              </a:rPr>
              <a:t>and program </a:t>
            </a:r>
            <a:r>
              <a:rPr sz="1200" dirty="0">
                <a:latin typeface="Times New Roman"/>
                <a:cs typeface="Times New Roman"/>
              </a:rPr>
              <a:t>structure </a:t>
            </a:r>
            <a:r>
              <a:rPr sz="1200" spc="-5" dirty="0">
                <a:latin typeface="Times New Roman"/>
                <a:cs typeface="Times New Roman"/>
              </a:rPr>
              <a:t>is created </a:t>
            </a:r>
            <a:r>
              <a:rPr sz="1200" dirty="0">
                <a:latin typeface="Times New Roman"/>
                <a:cs typeface="Times New Roman"/>
              </a:rPr>
              <a:t>during  </a:t>
            </a:r>
            <a:r>
              <a:rPr sz="1200" spc="-5" dirty="0">
                <a:latin typeface="Times New Roman"/>
                <a:cs typeface="Times New Roman"/>
              </a:rPr>
              <a:t>architectural design.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ARCHITECTURE</a:t>
            </a:r>
            <a:endParaRPr sz="1200" dirty="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architecture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program </a:t>
            </a:r>
            <a:r>
              <a:rPr sz="1200" dirty="0">
                <a:latin typeface="Times New Roman"/>
                <a:cs typeface="Times New Roman"/>
              </a:rPr>
              <a:t>or computing </a:t>
            </a:r>
            <a:r>
              <a:rPr sz="1200" spc="-5" dirty="0">
                <a:latin typeface="Times New Roman"/>
                <a:cs typeface="Times New Roman"/>
              </a:rPr>
              <a:t>system is </a:t>
            </a:r>
            <a:r>
              <a:rPr sz="1200" dirty="0">
                <a:latin typeface="Times New Roman"/>
                <a:cs typeface="Times New Roman"/>
              </a:rPr>
              <a:t>the structure or </a:t>
            </a:r>
            <a:r>
              <a:rPr sz="1200" spc="-5" dirty="0">
                <a:latin typeface="Times New Roman"/>
                <a:cs typeface="Times New Roman"/>
              </a:rPr>
              <a:t>structures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which comprise </a:t>
            </a:r>
            <a:r>
              <a:rPr sz="1200" b="1" spc="-5" dirty="0">
                <a:latin typeface="Times New Roman"/>
                <a:cs typeface="Times New Roman"/>
              </a:rPr>
              <a:t>software </a:t>
            </a:r>
            <a:r>
              <a:rPr sz="1200" b="1" dirty="0">
                <a:latin typeface="Times New Roman"/>
                <a:cs typeface="Times New Roman"/>
              </a:rPr>
              <a:t>components, the externally visible </a:t>
            </a:r>
            <a:r>
              <a:rPr sz="1200" b="1" spc="-5" dirty="0">
                <a:latin typeface="Times New Roman"/>
                <a:cs typeface="Times New Roman"/>
              </a:rPr>
              <a:t>properties </a:t>
            </a:r>
            <a:r>
              <a:rPr sz="1200" b="1" dirty="0">
                <a:latin typeface="Times New Roman"/>
                <a:cs typeface="Times New Roman"/>
              </a:rPr>
              <a:t>of those  </a:t>
            </a:r>
            <a:r>
              <a:rPr sz="1200" b="1" spc="-5" dirty="0">
                <a:latin typeface="Times New Roman"/>
                <a:cs typeface="Times New Roman"/>
              </a:rPr>
              <a:t>components, </a:t>
            </a:r>
            <a:r>
              <a:rPr sz="1200" b="1" dirty="0">
                <a:latin typeface="Times New Roman"/>
                <a:cs typeface="Times New Roman"/>
              </a:rPr>
              <a:t>and the relationships </a:t>
            </a:r>
            <a:r>
              <a:rPr sz="1200" b="1" spc="-5" dirty="0">
                <a:latin typeface="Times New Roman"/>
                <a:cs typeface="Times New Roman"/>
              </a:rPr>
              <a:t>among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them.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Identify </a:t>
            </a:r>
            <a:r>
              <a:rPr sz="1200" spc="-5" dirty="0">
                <a:latin typeface="Times New Roman"/>
                <a:cs typeface="Times New Roman"/>
              </a:rPr>
              <a:t>three </a:t>
            </a:r>
            <a:r>
              <a:rPr sz="1200" spc="5" dirty="0">
                <a:latin typeface="Times New Roman"/>
                <a:cs typeface="Times New Roman"/>
              </a:rPr>
              <a:t>key </a:t>
            </a:r>
            <a:r>
              <a:rPr sz="1200" dirty="0">
                <a:latin typeface="Times New Roman"/>
                <a:cs typeface="Times New Roman"/>
              </a:rPr>
              <a:t>reasons that </a:t>
            </a:r>
            <a:r>
              <a:rPr sz="1200" spc="-5" dirty="0">
                <a:latin typeface="Times New Roman"/>
                <a:cs typeface="Times New Roman"/>
              </a:rPr>
              <a:t>software architecture 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important:</a:t>
            </a:r>
            <a:endParaRPr sz="1200" dirty="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50"/>
              </a:spcBef>
              <a:buFont typeface="Wingdings"/>
              <a:buChar char="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representation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facilitates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among</a:t>
            </a:r>
          </a:p>
          <a:p>
            <a:pPr marL="697865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Times New Roman"/>
                <a:cs typeface="Times New Roman"/>
              </a:rPr>
              <a:t>all stakeholders.</a:t>
            </a:r>
            <a:endParaRPr sz="1200" dirty="0">
              <a:latin typeface="Times New Roman"/>
              <a:cs typeface="Times New Roman"/>
            </a:endParaRPr>
          </a:p>
          <a:p>
            <a:pPr marL="469900" marR="8890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highlights early design </a:t>
            </a:r>
            <a:r>
              <a:rPr sz="1200" dirty="0">
                <a:latin typeface="Times New Roman"/>
                <a:cs typeface="Times New Roman"/>
              </a:rPr>
              <a:t>decisions that </a:t>
            </a:r>
            <a:r>
              <a:rPr sz="1200" spc="-5" dirty="0">
                <a:latin typeface="Times New Roman"/>
                <a:cs typeface="Times New Roman"/>
              </a:rPr>
              <a:t>will have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profound impact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all  software engineering work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follows.</a:t>
            </a:r>
            <a:endParaRPr sz="1200" dirty="0">
              <a:latin typeface="Times New Roman"/>
              <a:cs typeface="Times New Roman"/>
            </a:endParaRPr>
          </a:p>
          <a:p>
            <a:pPr marL="469900" marR="11430" indent="-228600">
              <a:lnSpc>
                <a:spcPct val="110000"/>
              </a:lnSpc>
              <a:spcBef>
                <a:spcPts val="15"/>
              </a:spcBef>
              <a:buFont typeface="Wingdings"/>
              <a:buChar char="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Architecture “constitutes </a:t>
            </a:r>
            <a:r>
              <a:rPr sz="1200" dirty="0">
                <a:latin typeface="Times New Roman"/>
                <a:cs typeface="Times New Roman"/>
              </a:rPr>
              <a:t>a relatively </a:t>
            </a:r>
            <a:r>
              <a:rPr sz="1200" spc="-5" dirty="0">
                <a:latin typeface="Times New Roman"/>
                <a:cs typeface="Times New Roman"/>
              </a:rPr>
              <a:t>small, </a:t>
            </a:r>
            <a:r>
              <a:rPr sz="1200" dirty="0">
                <a:latin typeface="Times New Roman"/>
                <a:cs typeface="Times New Roman"/>
              </a:rPr>
              <a:t>intellectually </a:t>
            </a:r>
            <a:r>
              <a:rPr sz="1200" spc="-5" dirty="0">
                <a:latin typeface="Times New Roman"/>
                <a:cs typeface="Times New Roman"/>
              </a:rPr>
              <a:t>graspable </a:t>
            </a:r>
            <a:r>
              <a:rPr sz="1200" dirty="0">
                <a:latin typeface="Times New Roman"/>
                <a:cs typeface="Times New Roman"/>
              </a:rPr>
              <a:t>model of how the 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structured and </a:t>
            </a:r>
            <a:r>
              <a:rPr sz="1200" dirty="0">
                <a:latin typeface="Times New Roman"/>
                <a:cs typeface="Times New Roman"/>
              </a:rPr>
              <a:t>how its </a:t>
            </a:r>
            <a:r>
              <a:rPr sz="1200" spc="-5" dirty="0">
                <a:latin typeface="Times New Roman"/>
                <a:cs typeface="Times New Roman"/>
              </a:rPr>
              <a:t>components work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together”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31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8275"/>
            <a:ext cx="7010400" cy="399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</a:t>
            </a:r>
            <a:r>
              <a:rPr lang="en-US" sz="12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STYLES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250" dirty="0" smtClean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3499"/>
              </a:lnSpc>
            </a:pPr>
            <a:r>
              <a:rPr lang="en-US" sz="1200" spc="-5" dirty="0" smtClean="0">
                <a:latin typeface="Times New Roman"/>
                <a:cs typeface="Times New Roman"/>
              </a:rPr>
              <a:t>An architectural </a:t>
            </a:r>
            <a:r>
              <a:rPr lang="en-US" sz="1200" dirty="0" smtClean="0">
                <a:latin typeface="Times New Roman"/>
                <a:cs typeface="Times New Roman"/>
              </a:rPr>
              <a:t>style </a:t>
            </a:r>
            <a:r>
              <a:rPr lang="en-US" sz="1200" spc="-5" dirty="0" smtClean="0">
                <a:latin typeface="Times New Roman"/>
                <a:cs typeface="Times New Roman"/>
              </a:rPr>
              <a:t>is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5" dirty="0" smtClean="0">
                <a:latin typeface="Times New Roman"/>
                <a:cs typeface="Times New Roman"/>
              </a:rPr>
              <a:t>transformation </a:t>
            </a:r>
            <a:r>
              <a:rPr lang="en-US" sz="1200" dirty="0" smtClean="0">
                <a:latin typeface="Times New Roman"/>
                <a:cs typeface="Times New Roman"/>
              </a:rPr>
              <a:t>that </a:t>
            </a:r>
            <a:r>
              <a:rPr lang="en-US" sz="1200" spc="-5" dirty="0" smtClean="0">
                <a:latin typeface="Times New Roman"/>
                <a:cs typeface="Times New Roman"/>
              </a:rPr>
              <a:t>is </a:t>
            </a:r>
            <a:r>
              <a:rPr lang="en-US" sz="1200" dirty="0" smtClean="0">
                <a:latin typeface="Times New Roman"/>
                <a:cs typeface="Times New Roman"/>
              </a:rPr>
              <a:t>imposed on the </a:t>
            </a:r>
            <a:r>
              <a:rPr lang="en-US" sz="1200" spc="-5" dirty="0" smtClean="0">
                <a:latin typeface="Times New Roman"/>
                <a:cs typeface="Times New Roman"/>
              </a:rPr>
              <a:t>design </a:t>
            </a:r>
            <a:r>
              <a:rPr lang="en-US" sz="1200" spc="5" dirty="0" smtClean="0">
                <a:latin typeface="Times New Roman"/>
                <a:cs typeface="Times New Roman"/>
              </a:rPr>
              <a:t>of </a:t>
            </a:r>
            <a:r>
              <a:rPr lang="en-US" sz="1200" spc="-5" dirty="0" smtClean="0">
                <a:latin typeface="Times New Roman"/>
                <a:cs typeface="Times New Roman"/>
              </a:rPr>
              <a:t>an </a:t>
            </a:r>
            <a:r>
              <a:rPr lang="en-US" sz="1200" dirty="0" smtClean="0">
                <a:latin typeface="Times New Roman"/>
                <a:cs typeface="Times New Roman"/>
              </a:rPr>
              <a:t>entire </a:t>
            </a:r>
            <a:r>
              <a:rPr lang="en-US" sz="1200" spc="-5" dirty="0" smtClean="0">
                <a:latin typeface="Times New Roman"/>
                <a:cs typeface="Times New Roman"/>
              </a:rPr>
              <a:t>system. </a:t>
            </a:r>
            <a:r>
              <a:rPr lang="en-US" sz="1200" dirty="0" smtClean="0">
                <a:latin typeface="Times New Roman"/>
                <a:cs typeface="Times New Roman"/>
              </a:rPr>
              <a:t>The  </a:t>
            </a:r>
            <a:r>
              <a:rPr lang="en-US" sz="1200" spc="-5" dirty="0" smtClean="0">
                <a:latin typeface="Times New Roman"/>
                <a:cs typeface="Times New Roman"/>
              </a:rPr>
              <a:t>intent is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establish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5" dirty="0" smtClean="0">
                <a:latin typeface="Times New Roman"/>
                <a:cs typeface="Times New Roman"/>
              </a:rPr>
              <a:t>structure </a:t>
            </a:r>
            <a:r>
              <a:rPr lang="en-US" sz="1200" dirty="0" smtClean="0">
                <a:latin typeface="Times New Roman"/>
                <a:cs typeface="Times New Roman"/>
              </a:rPr>
              <a:t>for </a:t>
            </a:r>
            <a:r>
              <a:rPr lang="en-US" sz="1200" spc="-5" dirty="0" smtClean="0">
                <a:latin typeface="Times New Roman"/>
                <a:cs typeface="Times New Roman"/>
              </a:rPr>
              <a:t>all </a:t>
            </a:r>
            <a:r>
              <a:rPr lang="en-US" sz="1200" dirty="0" smtClean="0">
                <a:latin typeface="Times New Roman"/>
                <a:cs typeface="Times New Roman"/>
              </a:rPr>
              <a:t>components of the </a:t>
            </a:r>
            <a:r>
              <a:rPr lang="en-US" sz="1200" spc="-5" dirty="0" smtClean="0">
                <a:latin typeface="Times New Roman"/>
                <a:cs typeface="Times New Roman"/>
              </a:rPr>
              <a:t>system. </a:t>
            </a:r>
            <a:r>
              <a:rPr lang="en-US" sz="1200" spc="-10" dirty="0" smtClean="0">
                <a:latin typeface="Times New Roman"/>
                <a:cs typeface="Times New Roman"/>
              </a:rPr>
              <a:t>In </a:t>
            </a:r>
            <a:r>
              <a:rPr lang="en-US" sz="1200" dirty="0" smtClean="0">
                <a:latin typeface="Times New Roman"/>
                <a:cs typeface="Times New Roman"/>
              </a:rPr>
              <a:t>the case </a:t>
            </a:r>
            <a:r>
              <a:rPr lang="en-US" sz="1200" spc="-5" dirty="0" smtClean="0">
                <a:latin typeface="Times New Roman"/>
                <a:cs typeface="Times New Roman"/>
              </a:rPr>
              <a:t>where an </a:t>
            </a:r>
            <a:r>
              <a:rPr lang="en-US" sz="1200" dirty="0" smtClean="0">
                <a:latin typeface="Times New Roman"/>
                <a:cs typeface="Times New Roman"/>
              </a:rPr>
              <a:t>existing  </a:t>
            </a:r>
            <a:r>
              <a:rPr lang="en-US" sz="1200" spc="-5" dirty="0" smtClean="0">
                <a:latin typeface="Times New Roman"/>
                <a:cs typeface="Times New Roman"/>
              </a:rPr>
              <a:t>architecture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is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be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reengineered,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imposition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an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architectural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style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will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result</a:t>
            </a:r>
            <a:r>
              <a:rPr lang="en-US" sz="1200" spc="-3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</a:t>
            </a:r>
            <a:r>
              <a:rPr lang="en-US" sz="1200" spc="-4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fundamental  changes </a:t>
            </a:r>
            <a:r>
              <a:rPr lang="en-US" sz="1200" dirty="0" smtClean="0">
                <a:latin typeface="Times New Roman"/>
                <a:cs typeface="Times New Roman"/>
              </a:rPr>
              <a:t>to the structure of the software including a </a:t>
            </a:r>
            <a:r>
              <a:rPr lang="en-US" sz="1200" spc="-5" dirty="0" smtClean="0">
                <a:latin typeface="Times New Roman"/>
                <a:cs typeface="Times New Roman"/>
              </a:rPr>
              <a:t>reassignment </a:t>
            </a:r>
            <a:r>
              <a:rPr lang="en-US" sz="1200" dirty="0" smtClean="0">
                <a:latin typeface="Times New Roman"/>
                <a:cs typeface="Times New Roman"/>
              </a:rPr>
              <a:t>of the </a:t>
            </a:r>
            <a:r>
              <a:rPr lang="en-US" sz="1200" spc="-5" dirty="0" smtClean="0">
                <a:latin typeface="Times New Roman"/>
                <a:cs typeface="Times New Roman"/>
              </a:rPr>
              <a:t>functionality </a:t>
            </a:r>
            <a:r>
              <a:rPr lang="en-US" sz="1200" spc="5" dirty="0" smtClean="0">
                <a:latin typeface="Times New Roman"/>
                <a:cs typeface="Times New Roman"/>
              </a:rPr>
              <a:t>of  </a:t>
            </a:r>
            <a:r>
              <a:rPr lang="en-US" sz="1200" spc="-5" dirty="0" smtClean="0">
                <a:latin typeface="Times New Roman"/>
                <a:cs typeface="Times New Roman"/>
              </a:rPr>
              <a:t>components.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5"/>
              </a:spcBef>
            </a:pPr>
            <a:r>
              <a:rPr lang="en-US" sz="12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Different Architectural</a:t>
            </a:r>
            <a:r>
              <a:rPr lang="en-US" sz="1200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2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Styles</a:t>
            </a:r>
            <a:endParaRPr lang="en-US" sz="12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150" dirty="0" smtClean="0">
              <a:latin typeface="Times New Roman"/>
              <a:cs typeface="Times New Roman"/>
            </a:endParaRPr>
          </a:p>
          <a:p>
            <a:pPr marL="741045" marR="5080" lvl="1" indent="-228600" algn="just">
              <a:lnSpc>
                <a:spcPct val="110300"/>
              </a:lnSpc>
              <a:buFont typeface="Wingdings"/>
              <a:buChar char=""/>
              <a:tabLst>
                <a:tab pos="741680" algn="l"/>
              </a:tabLst>
            </a:pPr>
            <a:r>
              <a:rPr lang="en-US" sz="1200" b="1" spc="-5" dirty="0" smtClean="0">
                <a:latin typeface="Times New Roman"/>
                <a:cs typeface="Times New Roman"/>
              </a:rPr>
              <a:t>Data-Centered Architecture: </a:t>
            </a:r>
            <a:r>
              <a:rPr lang="en-US" sz="1200" spc="-5" dirty="0" smtClean="0">
                <a:latin typeface="Times New Roman"/>
                <a:cs typeface="Times New Roman"/>
              </a:rPr>
              <a:t>A </a:t>
            </a:r>
            <a:r>
              <a:rPr lang="en-US" sz="1200" b="1" dirty="0" smtClean="0">
                <a:latin typeface="Times New Roman"/>
                <a:cs typeface="Times New Roman"/>
              </a:rPr>
              <a:t>data store (e.g., a file or </a:t>
            </a:r>
            <a:r>
              <a:rPr lang="en-US" sz="1200" b="1" spc="-5" dirty="0" smtClean="0">
                <a:latin typeface="Times New Roman"/>
                <a:cs typeface="Times New Roman"/>
              </a:rPr>
              <a:t>database) </a:t>
            </a:r>
            <a:r>
              <a:rPr lang="en-US" sz="1200" dirty="0" smtClean="0">
                <a:latin typeface="Times New Roman"/>
                <a:cs typeface="Times New Roman"/>
              </a:rPr>
              <a:t>resides </a:t>
            </a:r>
            <a:r>
              <a:rPr lang="en-US" sz="1200" spc="-5" dirty="0" smtClean="0">
                <a:latin typeface="Times New Roman"/>
                <a:cs typeface="Times New Roman"/>
              </a:rPr>
              <a:t>at </a:t>
            </a:r>
            <a:r>
              <a:rPr lang="en-US" sz="1200" dirty="0" smtClean="0">
                <a:latin typeface="Times New Roman"/>
                <a:cs typeface="Times New Roman"/>
              </a:rPr>
              <a:t>the  </a:t>
            </a:r>
            <a:r>
              <a:rPr lang="en-US" sz="1200" spc="-5" dirty="0" smtClean="0">
                <a:latin typeface="Times New Roman"/>
                <a:cs typeface="Times New Roman"/>
              </a:rPr>
              <a:t>center </a:t>
            </a:r>
            <a:r>
              <a:rPr lang="en-US" sz="1200" spc="5" dirty="0" smtClean="0">
                <a:latin typeface="Times New Roman"/>
                <a:cs typeface="Times New Roman"/>
              </a:rPr>
              <a:t>of </a:t>
            </a:r>
            <a:r>
              <a:rPr lang="en-US" sz="1200" dirty="0" smtClean="0">
                <a:latin typeface="Times New Roman"/>
                <a:cs typeface="Times New Roman"/>
              </a:rPr>
              <a:t>this </a:t>
            </a:r>
            <a:r>
              <a:rPr lang="en-US" sz="1200" spc="-5" dirty="0" smtClean="0">
                <a:latin typeface="Times New Roman"/>
                <a:cs typeface="Times New Roman"/>
              </a:rPr>
              <a:t>architecture and is accessed frequently </a:t>
            </a:r>
            <a:r>
              <a:rPr lang="en-US" sz="1200" spc="10" dirty="0" smtClean="0">
                <a:latin typeface="Times New Roman"/>
                <a:cs typeface="Times New Roman"/>
              </a:rPr>
              <a:t>by </a:t>
            </a:r>
            <a:r>
              <a:rPr lang="en-US" sz="1200" dirty="0" smtClean="0">
                <a:latin typeface="Times New Roman"/>
                <a:cs typeface="Times New Roman"/>
              </a:rPr>
              <a:t>other </a:t>
            </a:r>
            <a:r>
              <a:rPr lang="en-US" sz="1200" spc="-5" dirty="0" smtClean="0">
                <a:latin typeface="Times New Roman"/>
                <a:cs typeface="Times New Roman"/>
              </a:rPr>
              <a:t>components </a:t>
            </a:r>
            <a:r>
              <a:rPr lang="en-US" sz="1200" dirty="0" smtClean="0">
                <a:latin typeface="Times New Roman"/>
                <a:cs typeface="Times New Roman"/>
              </a:rPr>
              <a:t>that </a:t>
            </a:r>
            <a:r>
              <a:rPr lang="en-US" sz="1200" b="1" spc="-5" dirty="0" smtClean="0">
                <a:latin typeface="Times New Roman"/>
                <a:cs typeface="Times New Roman"/>
              </a:rPr>
              <a:t>update,  add, delete, </a:t>
            </a:r>
            <a:r>
              <a:rPr lang="en-US" sz="1200" b="1" dirty="0" smtClean="0">
                <a:latin typeface="Times New Roman"/>
                <a:cs typeface="Times New Roman"/>
              </a:rPr>
              <a:t>or </a:t>
            </a:r>
            <a:r>
              <a:rPr lang="en-US" sz="1200" b="1" spc="-5" dirty="0" smtClean="0">
                <a:latin typeface="Times New Roman"/>
                <a:cs typeface="Times New Roman"/>
              </a:rPr>
              <a:t>otherwise </a:t>
            </a:r>
            <a:r>
              <a:rPr lang="en-US" sz="1200" b="1" dirty="0" smtClean="0">
                <a:latin typeface="Times New Roman"/>
                <a:cs typeface="Times New Roman"/>
              </a:rPr>
              <a:t>modify </a:t>
            </a:r>
            <a:r>
              <a:rPr lang="en-US" sz="1200" b="1" spc="-5" dirty="0" smtClean="0">
                <a:latin typeface="Times New Roman"/>
                <a:cs typeface="Times New Roman"/>
              </a:rPr>
              <a:t>data </a:t>
            </a:r>
            <a:r>
              <a:rPr lang="en-US" sz="1200" spc="-5" dirty="0" smtClean="0">
                <a:latin typeface="Times New Roman"/>
                <a:cs typeface="Times New Roman"/>
              </a:rPr>
              <a:t>within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store. Figure illustrates </a:t>
            </a:r>
            <a:r>
              <a:rPr lang="en-US" sz="1200" dirty="0" smtClean="0">
                <a:latin typeface="Times New Roman"/>
                <a:cs typeface="Times New Roman"/>
              </a:rPr>
              <a:t>a typical data-  </a:t>
            </a:r>
            <a:r>
              <a:rPr lang="en-US" sz="1200" spc="-5" dirty="0" smtClean="0">
                <a:latin typeface="Times New Roman"/>
                <a:cs typeface="Times New Roman"/>
              </a:rPr>
              <a:t>centered style. Client software accesses </a:t>
            </a:r>
            <a:r>
              <a:rPr lang="en-US" sz="1200" dirty="0" smtClean="0">
                <a:latin typeface="Times New Roman"/>
                <a:cs typeface="Times New Roman"/>
              </a:rPr>
              <a:t>a </a:t>
            </a:r>
            <a:r>
              <a:rPr lang="en-US" sz="1200" spc="-5" dirty="0" smtClean="0">
                <a:latin typeface="Times New Roman"/>
                <a:cs typeface="Times New Roman"/>
              </a:rPr>
              <a:t>central repository. </a:t>
            </a:r>
            <a:r>
              <a:rPr lang="en-US" sz="1200" spc="-15" dirty="0" smtClean="0">
                <a:latin typeface="Times New Roman"/>
                <a:cs typeface="Times New Roman"/>
              </a:rPr>
              <a:t>In </a:t>
            </a:r>
            <a:r>
              <a:rPr lang="en-US" sz="1200" spc="5" dirty="0" smtClean="0">
                <a:latin typeface="Times New Roman"/>
                <a:cs typeface="Times New Roman"/>
              </a:rPr>
              <a:t>some </a:t>
            </a:r>
            <a:r>
              <a:rPr lang="en-US" sz="1200" dirty="0" smtClean="0">
                <a:latin typeface="Times New Roman"/>
                <a:cs typeface="Times New Roman"/>
              </a:rPr>
              <a:t>cases the </a:t>
            </a:r>
            <a:r>
              <a:rPr lang="en-US" sz="1200" spc="-5" dirty="0" smtClean="0">
                <a:latin typeface="Times New Roman"/>
                <a:cs typeface="Times New Roman"/>
              </a:rPr>
              <a:t>data  </a:t>
            </a:r>
            <a:r>
              <a:rPr lang="en-US" sz="1200" dirty="0" smtClean="0">
                <a:latin typeface="Times New Roman"/>
                <a:cs typeface="Times New Roman"/>
              </a:rPr>
              <a:t>repository </a:t>
            </a:r>
            <a:r>
              <a:rPr lang="en-US" sz="1200" spc="-5" dirty="0" smtClean="0">
                <a:latin typeface="Times New Roman"/>
                <a:cs typeface="Times New Roman"/>
              </a:rPr>
              <a:t>is passive. </a:t>
            </a:r>
            <a:r>
              <a:rPr lang="en-US" sz="1200" dirty="0" smtClean="0">
                <a:latin typeface="Times New Roman"/>
                <a:cs typeface="Times New Roman"/>
              </a:rPr>
              <a:t>That </a:t>
            </a:r>
            <a:r>
              <a:rPr lang="en-US" sz="1200" spc="-5" dirty="0" smtClean="0">
                <a:latin typeface="Times New Roman"/>
                <a:cs typeface="Times New Roman"/>
              </a:rPr>
              <a:t>is, client software accesses </a:t>
            </a:r>
            <a:r>
              <a:rPr lang="en-US" sz="1200" dirty="0" smtClean="0">
                <a:latin typeface="Times New Roman"/>
                <a:cs typeface="Times New Roman"/>
              </a:rPr>
              <a:t>the data independent of </a:t>
            </a:r>
            <a:r>
              <a:rPr lang="en-US" sz="1200" spc="5" dirty="0" smtClean="0">
                <a:latin typeface="Times New Roman"/>
                <a:cs typeface="Times New Roman"/>
              </a:rPr>
              <a:t>any  </a:t>
            </a:r>
            <a:r>
              <a:rPr lang="en-US" sz="1200" spc="-5" dirty="0" smtClean="0">
                <a:latin typeface="Times New Roman"/>
                <a:cs typeface="Times New Roman"/>
              </a:rPr>
              <a:t>changes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data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actions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of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other</a:t>
            </a:r>
            <a:r>
              <a:rPr lang="en-US" sz="1200" spc="-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client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software.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variation</a:t>
            </a:r>
            <a:r>
              <a:rPr lang="en-US" sz="1200" spc="-2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on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this</a:t>
            </a:r>
            <a:r>
              <a:rPr lang="en-US" sz="1200" spc="-2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approach  transforms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the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repository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into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a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“blackboard”</a:t>
            </a:r>
            <a:r>
              <a:rPr lang="en-US" sz="1200" spc="-5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that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sends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notifications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to</a:t>
            </a:r>
            <a:r>
              <a:rPr lang="en-US" sz="1200" spc="-5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client</a:t>
            </a:r>
            <a:r>
              <a:rPr lang="en-US" sz="1200" spc="-4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software  when data </a:t>
            </a:r>
            <a:r>
              <a:rPr lang="en-US" sz="1200" dirty="0" smtClean="0">
                <a:latin typeface="Times New Roman"/>
                <a:cs typeface="Times New Roman"/>
              </a:rPr>
              <a:t>of </a:t>
            </a:r>
            <a:r>
              <a:rPr lang="en-US" sz="1200" spc="-5" dirty="0" smtClean="0">
                <a:latin typeface="Times New Roman"/>
                <a:cs typeface="Times New Roman"/>
              </a:rPr>
              <a:t>interest </a:t>
            </a:r>
            <a:r>
              <a:rPr lang="en-US" sz="1200" dirty="0" smtClean="0">
                <a:latin typeface="Times New Roman"/>
                <a:cs typeface="Times New Roman"/>
              </a:rPr>
              <a:t>to the </a:t>
            </a:r>
            <a:r>
              <a:rPr lang="en-US" sz="1200" spc="-5" dirty="0" smtClean="0">
                <a:latin typeface="Times New Roman"/>
                <a:cs typeface="Times New Roman"/>
              </a:rPr>
              <a:t>client</a:t>
            </a:r>
            <a:r>
              <a:rPr lang="en-US" sz="1200" spc="5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changes.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400"/>
              </a:lnSpc>
              <a:spcBef>
                <a:spcPts val="95"/>
              </a:spcBef>
            </a:pPr>
            <a:r>
              <a:rPr lang="en-US" sz="1200" spc="-5" dirty="0" smtClean="0">
                <a:latin typeface="Times New Roman"/>
                <a:cs typeface="Times New Roman"/>
              </a:rPr>
              <a:t>Data-centered architectures </a:t>
            </a:r>
            <a:r>
              <a:rPr lang="en-US" sz="1200" dirty="0" smtClean="0">
                <a:latin typeface="Times New Roman"/>
                <a:cs typeface="Times New Roman"/>
              </a:rPr>
              <a:t>promote </a:t>
            </a:r>
            <a:r>
              <a:rPr lang="en-US" sz="1200" i="1" spc="-5" dirty="0" err="1" smtClean="0">
                <a:latin typeface="Times New Roman"/>
                <a:cs typeface="Times New Roman"/>
              </a:rPr>
              <a:t>integrability</a:t>
            </a:r>
            <a:r>
              <a:rPr lang="en-US" sz="1200" i="1" spc="-5" dirty="0" smtClean="0">
                <a:latin typeface="Times New Roman"/>
                <a:cs typeface="Times New Roman"/>
              </a:rPr>
              <a:t>. </a:t>
            </a:r>
            <a:r>
              <a:rPr lang="en-US" sz="1200" spc="-5" dirty="0" smtClean="0">
                <a:latin typeface="Times New Roman"/>
                <a:cs typeface="Times New Roman"/>
              </a:rPr>
              <a:t>That is, existing components can </a:t>
            </a:r>
            <a:r>
              <a:rPr lang="en-US" sz="1200" dirty="0" smtClean="0">
                <a:latin typeface="Times New Roman"/>
                <a:cs typeface="Times New Roman"/>
              </a:rPr>
              <a:t>be </a:t>
            </a:r>
            <a:r>
              <a:rPr lang="en-US" sz="1200" spc="-5" dirty="0" smtClean="0">
                <a:latin typeface="Times New Roman"/>
                <a:cs typeface="Times New Roman"/>
              </a:rPr>
              <a:t>changed  and new client </a:t>
            </a:r>
            <a:r>
              <a:rPr lang="en-US" sz="1200" dirty="0" smtClean="0">
                <a:latin typeface="Times New Roman"/>
                <a:cs typeface="Times New Roman"/>
              </a:rPr>
              <a:t>components </a:t>
            </a:r>
            <a:r>
              <a:rPr lang="en-US" sz="1200" spc="-5" dirty="0" smtClean="0">
                <a:latin typeface="Times New Roman"/>
                <a:cs typeface="Times New Roman"/>
              </a:rPr>
              <a:t>added </a:t>
            </a:r>
            <a:r>
              <a:rPr lang="en-US" sz="1200" dirty="0" smtClean="0">
                <a:latin typeface="Times New Roman"/>
                <a:cs typeface="Times New Roman"/>
              </a:rPr>
              <a:t>to the </a:t>
            </a:r>
            <a:r>
              <a:rPr lang="en-US" sz="1200" spc="-5" dirty="0" smtClean="0">
                <a:latin typeface="Times New Roman"/>
                <a:cs typeface="Times New Roman"/>
              </a:rPr>
              <a:t>architecture </a:t>
            </a:r>
            <a:r>
              <a:rPr lang="en-US" sz="1200" dirty="0" smtClean="0">
                <a:latin typeface="Times New Roman"/>
                <a:cs typeface="Times New Roman"/>
              </a:rPr>
              <a:t>without </a:t>
            </a:r>
            <a:r>
              <a:rPr lang="en-US" sz="1200" spc="-5" dirty="0" smtClean="0">
                <a:latin typeface="Times New Roman"/>
                <a:cs typeface="Times New Roman"/>
              </a:rPr>
              <a:t>concern </a:t>
            </a:r>
            <a:r>
              <a:rPr lang="en-US" sz="1200" dirty="0" smtClean="0">
                <a:latin typeface="Times New Roman"/>
                <a:cs typeface="Times New Roman"/>
              </a:rPr>
              <a:t>about </a:t>
            </a:r>
            <a:r>
              <a:rPr lang="en-US" sz="1200" spc="-5" dirty="0" smtClean="0">
                <a:latin typeface="Times New Roman"/>
                <a:cs typeface="Times New Roman"/>
              </a:rPr>
              <a:t>other clients </a:t>
            </a:r>
            <a:r>
              <a:rPr lang="en-US" sz="1200" dirty="0" smtClean="0">
                <a:latin typeface="Times New Roman"/>
                <a:cs typeface="Times New Roman"/>
              </a:rPr>
              <a:t>(because  the </a:t>
            </a:r>
            <a:r>
              <a:rPr lang="en-US" sz="1200" spc="-5" dirty="0" smtClean="0">
                <a:latin typeface="Times New Roman"/>
                <a:cs typeface="Times New Roman"/>
              </a:rPr>
              <a:t>client components operate independently). </a:t>
            </a:r>
            <a:r>
              <a:rPr lang="en-US" sz="1200" spc="-10" dirty="0" smtClean="0">
                <a:latin typeface="Times New Roman"/>
                <a:cs typeface="Times New Roman"/>
              </a:rPr>
              <a:t>In </a:t>
            </a:r>
            <a:r>
              <a:rPr lang="en-US" sz="1200" dirty="0" smtClean="0">
                <a:latin typeface="Times New Roman"/>
                <a:cs typeface="Times New Roman"/>
              </a:rPr>
              <a:t>addition, </a:t>
            </a:r>
            <a:r>
              <a:rPr lang="en-US" sz="1200" spc="-5" dirty="0" smtClean="0">
                <a:latin typeface="Times New Roman"/>
                <a:cs typeface="Times New Roman"/>
              </a:rPr>
              <a:t>data can </a:t>
            </a:r>
            <a:r>
              <a:rPr lang="en-US" sz="1200" spc="5" dirty="0" smtClean="0">
                <a:latin typeface="Times New Roman"/>
                <a:cs typeface="Times New Roman"/>
              </a:rPr>
              <a:t>be </a:t>
            </a:r>
            <a:r>
              <a:rPr lang="en-US" sz="1200" spc="-5" dirty="0" smtClean="0">
                <a:latin typeface="Times New Roman"/>
                <a:cs typeface="Times New Roman"/>
              </a:rPr>
              <a:t>passed among clients </a:t>
            </a:r>
            <a:r>
              <a:rPr lang="en-US" sz="1200" dirty="0" smtClean="0">
                <a:latin typeface="Times New Roman"/>
                <a:cs typeface="Times New Roman"/>
              </a:rPr>
              <a:t>using  the </a:t>
            </a:r>
            <a:r>
              <a:rPr lang="en-US" sz="1200" spc="-5" dirty="0" smtClean="0">
                <a:latin typeface="Times New Roman"/>
                <a:cs typeface="Times New Roman"/>
              </a:rPr>
              <a:t>blackboard mechanism (i.e.,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blackboard component serves </a:t>
            </a:r>
            <a:r>
              <a:rPr lang="en-US" sz="1200" dirty="0" smtClean="0">
                <a:latin typeface="Times New Roman"/>
                <a:cs typeface="Times New Roman"/>
              </a:rPr>
              <a:t>to </a:t>
            </a:r>
            <a:r>
              <a:rPr lang="en-US" sz="1200" spc="-5" dirty="0" smtClean="0">
                <a:latin typeface="Times New Roman"/>
                <a:cs typeface="Times New Roman"/>
              </a:rPr>
              <a:t>coordinate </a:t>
            </a:r>
            <a:r>
              <a:rPr lang="en-US" sz="1200" dirty="0" smtClean="0">
                <a:latin typeface="Times New Roman"/>
                <a:cs typeface="Times New Roman"/>
              </a:rPr>
              <a:t>the </a:t>
            </a:r>
            <a:r>
              <a:rPr lang="en-US" sz="1200" spc="-5" dirty="0" smtClean="0">
                <a:latin typeface="Times New Roman"/>
                <a:cs typeface="Times New Roman"/>
              </a:rPr>
              <a:t>transfer </a:t>
            </a:r>
            <a:r>
              <a:rPr lang="en-US" sz="1200" spc="5" dirty="0" smtClean="0">
                <a:latin typeface="Times New Roman"/>
                <a:cs typeface="Times New Roman"/>
              </a:rPr>
              <a:t>of  </a:t>
            </a:r>
            <a:r>
              <a:rPr lang="en-US" sz="1200" spc="-5" dirty="0" smtClean="0">
                <a:latin typeface="Times New Roman"/>
                <a:cs typeface="Times New Roman"/>
              </a:rPr>
              <a:t>information between </a:t>
            </a:r>
            <a:r>
              <a:rPr lang="en-US" sz="1200" dirty="0" smtClean="0">
                <a:latin typeface="Times New Roman"/>
                <a:cs typeface="Times New Roman"/>
              </a:rPr>
              <a:t>clients). </a:t>
            </a:r>
            <a:r>
              <a:rPr lang="en-US" sz="1200" spc="-5" dirty="0" smtClean="0">
                <a:latin typeface="Times New Roman"/>
                <a:cs typeface="Times New Roman"/>
              </a:rPr>
              <a:t>Client components </a:t>
            </a:r>
            <a:r>
              <a:rPr lang="en-US" sz="1200" dirty="0" smtClean="0">
                <a:latin typeface="Times New Roman"/>
                <a:cs typeface="Times New Roman"/>
              </a:rPr>
              <a:t>independently </a:t>
            </a:r>
            <a:r>
              <a:rPr lang="en-US" sz="1200" spc="-5" dirty="0" smtClean="0">
                <a:latin typeface="Times New Roman"/>
                <a:cs typeface="Times New Roman"/>
              </a:rPr>
              <a:t>execute</a:t>
            </a:r>
            <a:r>
              <a:rPr lang="en-US" sz="1200" spc="30" dirty="0" smtClean="0">
                <a:latin typeface="Times New Roman"/>
                <a:cs typeface="Times New Roman"/>
              </a:rPr>
              <a:t> </a:t>
            </a:r>
            <a:r>
              <a:rPr lang="en-US" sz="1200" spc="-5" dirty="0" smtClean="0">
                <a:latin typeface="Times New Roman"/>
                <a:cs typeface="Times New Roman"/>
              </a:rPr>
              <a:t>processes.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685800" y="4359275"/>
            <a:ext cx="5800344" cy="2505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43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5343" y="1311275"/>
            <a:ext cx="5992495" cy="22205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41045" marR="5080" indent="-228600" algn="just">
              <a:lnSpc>
                <a:spcPct val="110200"/>
              </a:lnSpc>
              <a:spcBef>
                <a:spcPts val="110"/>
              </a:spcBef>
              <a:buFont typeface="Wingdings"/>
              <a:buChar char=""/>
              <a:tabLst>
                <a:tab pos="74168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Data-Flow Architectures: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architecture is applied when </a:t>
            </a:r>
            <a:r>
              <a:rPr sz="1200" dirty="0">
                <a:latin typeface="Times New Roman"/>
                <a:cs typeface="Times New Roman"/>
              </a:rPr>
              <a:t>input data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transformed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series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computational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manipulative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  </a:t>
            </a:r>
            <a:r>
              <a:rPr sz="1200" spc="-5" dirty="0">
                <a:latin typeface="Times New Roman"/>
                <a:cs typeface="Times New Roman"/>
              </a:rPr>
              <a:t>data. A </a:t>
            </a:r>
            <a:r>
              <a:rPr sz="1200" b="1" spc="-5" dirty="0">
                <a:latin typeface="Times New Roman"/>
                <a:cs typeface="Times New Roman"/>
              </a:rPr>
              <a:t>pipe-and-filter </a:t>
            </a:r>
            <a:r>
              <a:rPr sz="1200" spc="-5" dirty="0">
                <a:latin typeface="Times New Roman"/>
                <a:cs typeface="Times New Roman"/>
              </a:rPr>
              <a:t>pattern 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components, called </a:t>
            </a:r>
            <a:r>
              <a:rPr sz="1200" b="1" i="1" spc="-5" dirty="0">
                <a:latin typeface="Times New Roman"/>
                <a:cs typeface="Times New Roman"/>
              </a:rPr>
              <a:t>filters</a:t>
            </a:r>
            <a:r>
              <a:rPr sz="1200" i="1" spc="-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connected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b="1" i="1" dirty="0">
                <a:latin typeface="Times New Roman"/>
                <a:cs typeface="Times New Roman"/>
              </a:rPr>
              <a:t>pipes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transmit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one </a:t>
            </a:r>
            <a:r>
              <a:rPr sz="1200" spc="-5" dirty="0">
                <a:latin typeface="Times New Roman"/>
                <a:cs typeface="Times New Roman"/>
              </a:rPr>
              <a:t>component </a:t>
            </a:r>
            <a:r>
              <a:rPr sz="1200" dirty="0">
                <a:latin typeface="Times New Roman"/>
                <a:cs typeface="Times New Roman"/>
              </a:rPr>
              <a:t>to the next.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filter </a:t>
            </a:r>
            <a:r>
              <a:rPr sz="1200" spc="-5" dirty="0">
                <a:latin typeface="Times New Roman"/>
                <a:cs typeface="Times New Roman"/>
              </a:rPr>
              <a:t>works  </a:t>
            </a:r>
            <a:r>
              <a:rPr sz="1200" dirty="0">
                <a:latin typeface="Times New Roman"/>
                <a:cs typeface="Times New Roman"/>
              </a:rPr>
              <a:t>independently of those components </a:t>
            </a:r>
            <a:r>
              <a:rPr sz="1200" spc="-5" dirty="0">
                <a:latin typeface="Times New Roman"/>
                <a:cs typeface="Times New Roman"/>
              </a:rPr>
              <a:t>upstream and downstream, is designed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expect  data </a:t>
            </a:r>
            <a:r>
              <a:rPr sz="1200" dirty="0">
                <a:latin typeface="Times New Roman"/>
                <a:cs typeface="Times New Roman"/>
              </a:rPr>
              <a:t>input of a </a:t>
            </a:r>
            <a:r>
              <a:rPr sz="1200" spc="-5" dirty="0">
                <a:latin typeface="Times New Roman"/>
                <a:cs typeface="Times New Roman"/>
              </a:rPr>
              <a:t>certain </a:t>
            </a:r>
            <a:r>
              <a:rPr sz="1200" dirty="0">
                <a:latin typeface="Times New Roman"/>
                <a:cs typeface="Times New Roman"/>
              </a:rPr>
              <a:t>form, and </a:t>
            </a:r>
            <a:r>
              <a:rPr sz="1200" spc="-5" dirty="0">
                <a:latin typeface="Times New Roman"/>
                <a:cs typeface="Times New Roman"/>
              </a:rPr>
              <a:t>produces data </a:t>
            </a:r>
            <a:r>
              <a:rPr sz="1200" dirty="0">
                <a:latin typeface="Times New Roman"/>
                <a:cs typeface="Times New Roman"/>
              </a:rPr>
              <a:t>output (to the </a:t>
            </a:r>
            <a:r>
              <a:rPr sz="1200" spc="-5" dirty="0">
                <a:latin typeface="Times New Roman"/>
                <a:cs typeface="Times New Roman"/>
              </a:rPr>
              <a:t>next filter)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specified  form. However, </a:t>
            </a:r>
            <a:r>
              <a:rPr sz="1200" dirty="0">
                <a:latin typeface="Times New Roman"/>
                <a:cs typeface="Times New Roman"/>
              </a:rPr>
              <a:t>the filter </a:t>
            </a:r>
            <a:r>
              <a:rPr sz="1200" spc="-5" dirty="0">
                <a:latin typeface="Times New Roman"/>
                <a:cs typeface="Times New Roman"/>
              </a:rPr>
              <a:t>does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require knowledge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workings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its  neighboring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filters.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800"/>
              </a:lnSpc>
              <a:spcBef>
                <a:spcPts val="85"/>
              </a:spcBef>
            </a:pP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flow </a:t>
            </a:r>
            <a:r>
              <a:rPr sz="1200" spc="-5" dirty="0">
                <a:latin typeface="Times New Roman"/>
                <a:cs typeface="Times New Roman"/>
              </a:rPr>
              <a:t>degenerates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dirty="0">
                <a:latin typeface="Times New Roman"/>
                <a:cs typeface="Times New Roman"/>
              </a:rPr>
              <a:t>line of </a:t>
            </a:r>
            <a:r>
              <a:rPr sz="1200" spc="-5" dirty="0">
                <a:latin typeface="Times New Roman"/>
                <a:cs typeface="Times New Roman"/>
              </a:rPr>
              <a:t>transforms,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termed </a:t>
            </a:r>
            <a:r>
              <a:rPr sz="1200" b="1" i="1" dirty="0">
                <a:latin typeface="Times New Roman"/>
                <a:cs typeface="Times New Roman"/>
              </a:rPr>
              <a:t>batch </a:t>
            </a:r>
            <a:r>
              <a:rPr sz="1200" b="1" i="1" spc="-5" dirty="0">
                <a:latin typeface="Times New Roman"/>
                <a:cs typeface="Times New Roman"/>
              </a:rPr>
              <a:t>sequential</a:t>
            </a:r>
            <a:r>
              <a:rPr sz="1200" spc="-5" dirty="0">
                <a:latin typeface="Times New Roman"/>
                <a:cs typeface="Times New Roman"/>
              </a:rPr>
              <a:t>. This  structure accepts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batch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data and </a:t>
            </a:r>
            <a:r>
              <a:rPr sz="1200" dirty="0">
                <a:latin typeface="Times New Roman"/>
                <a:cs typeface="Times New Roman"/>
              </a:rPr>
              <a:t>then applies a </a:t>
            </a:r>
            <a:r>
              <a:rPr sz="1200" spc="-5" dirty="0">
                <a:latin typeface="Times New Roman"/>
                <a:cs typeface="Times New Roman"/>
              </a:rPr>
              <a:t>series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sequential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(filters)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transform </a:t>
            </a:r>
            <a:r>
              <a:rPr sz="1200" dirty="0">
                <a:latin typeface="Times New Roman"/>
                <a:cs typeface="Times New Roman"/>
              </a:rPr>
              <a:t>it.</a:t>
            </a:r>
          </a:p>
        </p:txBody>
      </p:sp>
      <p:sp>
        <p:nvSpPr>
          <p:cNvPr id="10" name="object 10"/>
          <p:cNvSpPr/>
          <p:nvPr/>
        </p:nvSpPr>
        <p:spPr>
          <a:xfrm>
            <a:off x="914400" y="3825875"/>
            <a:ext cx="5379720" cy="240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33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992" y="281431"/>
            <a:ext cx="342836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722630" indent="-229235">
              <a:lnSpc>
                <a:spcPct val="100000"/>
              </a:lnSpc>
              <a:buFont typeface="Wingdings"/>
              <a:buChar char=""/>
              <a:tabLst>
                <a:tab pos="72326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Main program/subprogram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architecture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7525" y="3723259"/>
            <a:ext cx="5489575" cy="2061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 algn="just">
              <a:lnSpc>
                <a:spcPct val="110000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Call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and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Return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Architectures: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style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enables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achieve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  structure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relatively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easy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modify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scale.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styles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exist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  this</a:t>
            </a:r>
            <a:r>
              <a:rPr sz="1200" spc="-5" dirty="0">
                <a:latin typeface="Times New Roman"/>
                <a:cs typeface="Times New Roman"/>
              </a:rPr>
              <a:t> category: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Main program/subprogram architectures</a:t>
            </a:r>
            <a:r>
              <a:rPr sz="1200" i="1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classic program </a:t>
            </a:r>
            <a:r>
              <a:rPr sz="1200" dirty="0">
                <a:latin typeface="Times New Roman"/>
                <a:cs typeface="Times New Roman"/>
              </a:rPr>
              <a:t>structure  </a:t>
            </a:r>
            <a:r>
              <a:rPr sz="1200" spc="-5" dirty="0">
                <a:latin typeface="Times New Roman"/>
                <a:cs typeface="Times New Roman"/>
              </a:rPr>
              <a:t>decomposes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hierarchy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“main”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invokes  a number of </a:t>
            </a:r>
            <a:r>
              <a:rPr sz="1200" spc="-5" dirty="0">
                <a:latin typeface="Times New Roman"/>
                <a:cs typeface="Times New Roman"/>
              </a:rPr>
              <a:t>program components, which </a:t>
            </a:r>
            <a:r>
              <a:rPr sz="1200" dirty="0">
                <a:latin typeface="Times New Roman"/>
                <a:cs typeface="Times New Roman"/>
              </a:rPr>
              <a:t>in turn may invoke </a:t>
            </a:r>
            <a:r>
              <a:rPr sz="1200" spc="5" dirty="0">
                <a:latin typeface="Times New Roman"/>
                <a:cs typeface="Times New Roman"/>
              </a:rPr>
              <a:t>still </a:t>
            </a:r>
            <a:r>
              <a:rPr sz="1200" spc="-5" dirty="0">
                <a:latin typeface="Times New Roman"/>
                <a:cs typeface="Times New Roman"/>
              </a:rPr>
              <a:t>other  components. Figure </a:t>
            </a:r>
            <a:r>
              <a:rPr sz="1200" dirty="0">
                <a:latin typeface="Times New Roman"/>
                <a:cs typeface="Times New Roman"/>
              </a:rPr>
              <a:t>above </a:t>
            </a:r>
            <a:r>
              <a:rPr sz="1200" spc="-5" dirty="0">
                <a:latin typeface="Times New Roman"/>
                <a:cs typeface="Times New Roman"/>
              </a:rPr>
              <a:t>illustrates an architecture </a:t>
            </a:r>
            <a:r>
              <a:rPr sz="1200" dirty="0">
                <a:latin typeface="Times New Roman"/>
                <a:cs typeface="Times New Roman"/>
              </a:rPr>
              <a:t>of this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type.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101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i="1" dirty="0">
                <a:latin typeface="Times New Roman"/>
                <a:cs typeface="Times New Roman"/>
              </a:rPr>
              <a:t>Remote </a:t>
            </a:r>
            <a:r>
              <a:rPr sz="1200" b="1" i="1" spc="-5" dirty="0">
                <a:latin typeface="Times New Roman"/>
                <a:cs typeface="Times New Roman"/>
              </a:rPr>
              <a:t>procedure call </a:t>
            </a:r>
            <a:r>
              <a:rPr sz="1200" b="1" i="1" dirty="0">
                <a:latin typeface="Times New Roman"/>
                <a:cs typeface="Times New Roman"/>
              </a:rPr>
              <a:t>architectures</a:t>
            </a:r>
            <a:r>
              <a:rPr sz="1200" i="1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The components of a main program/  </a:t>
            </a:r>
            <a:r>
              <a:rPr sz="1200" spc="-5" dirty="0">
                <a:latin typeface="Times New Roman"/>
                <a:cs typeface="Times New Roman"/>
              </a:rPr>
              <a:t>subprogram architecture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distributed across </a:t>
            </a:r>
            <a:r>
              <a:rPr sz="1200" dirty="0">
                <a:latin typeface="Times New Roman"/>
                <a:cs typeface="Times New Roman"/>
              </a:rPr>
              <a:t>multiple </a:t>
            </a:r>
            <a:r>
              <a:rPr sz="1200" spc="-5" dirty="0">
                <a:latin typeface="Times New Roman"/>
                <a:cs typeface="Times New Roman"/>
              </a:rPr>
              <a:t>computers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network.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7525" y="8844533"/>
            <a:ext cx="5486400" cy="632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10400"/>
              </a:lnSpc>
              <a:spcBef>
                <a:spcPts val="105"/>
              </a:spcBef>
              <a:buFont typeface="Wingdings"/>
              <a:buChar char="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Object-Oriented Architectures: </a:t>
            </a:r>
            <a:r>
              <a:rPr sz="1200" dirty="0">
                <a:latin typeface="Times New Roman"/>
                <a:cs typeface="Times New Roman"/>
              </a:rPr>
              <a:t>The components of a </a:t>
            </a:r>
            <a:r>
              <a:rPr sz="1200" spc="-5" dirty="0">
                <a:latin typeface="Times New Roman"/>
                <a:cs typeface="Times New Roman"/>
              </a:rPr>
              <a:t>system encapsulate data and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operations </a:t>
            </a:r>
            <a:r>
              <a:rPr sz="1200" dirty="0">
                <a:latin typeface="Times New Roman"/>
                <a:cs typeface="Times New Roman"/>
              </a:rPr>
              <a:t>that must be </a:t>
            </a:r>
            <a:r>
              <a:rPr sz="1200" spc="-5" dirty="0">
                <a:latin typeface="Times New Roman"/>
                <a:cs typeface="Times New Roman"/>
              </a:rPr>
              <a:t>applied </a:t>
            </a:r>
            <a:r>
              <a:rPr sz="1200" dirty="0">
                <a:latin typeface="Times New Roman"/>
                <a:cs typeface="Times New Roman"/>
              </a:rPr>
              <a:t>to manipulate the </a:t>
            </a:r>
            <a:r>
              <a:rPr sz="1200" spc="-5" dirty="0">
                <a:latin typeface="Times New Roman"/>
                <a:cs typeface="Times New Roman"/>
              </a:rPr>
              <a:t>data. </a:t>
            </a:r>
            <a:r>
              <a:rPr sz="1200" dirty="0">
                <a:latin typeface="Times New Roman"/>
                <a:cs typeface="Times New Roman"/>
              </a:rPr>
              <a:t>Communication </a:t>
            </a:r>
            <a:r>
              <a:rPr sz="1200" spc="-5" dirty="0">
                <a:latin typeface="Times New Roman"/>
                <a:cs typeface="Times New Roman"/>
              </a:rPr>
              <a:t>and  coordination between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are accomplished </a:t>
            </a:r>
            <a:r>
              <a:rPr sz="1200" dirty="0">
                <a:latin typeface="Times New Roman"/>
                <a:cs typeface="Times New Roman"/>
              </a:rPr>
              <a:t>via </a:t>
            </a:r>
            <a:r>
              <a:rPr sz="1200" spc="-5" dirty="0">
                <a:latin typeface="Times New Roman"/>
                <a:cs typeface="Times New Roman"/>
              </a:rPr>
              <a:t>message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passing.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9911" y="1146047"/>
            <a:ext cx="6210300" cy="7729855"/>
            <a:chOff x="819911" y="1146047"/>
            <a:chExt cx="6210300" cy="7729855"/>
          </a:xfrm>
        </p:grpSpPr>
        <p:sp>
          <p:nvSpPr>
            <p:cNvPr id="10" name="object 10"/>
            <p:cNvSpPr/>
            <p:nvPr/>
          </p:nvSpPr>
          <p:spPr>
            <a:xfrm>
              <a:off x="1277111" y="1146047"/>
              <a:ext cx="5753099" cy="2418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911" y="5993891"/>
              <a:ext cx="5879592" cy="2881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34</a:t>
            </a:fld>
            <a:endParaRPr spc="-2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2535"/>
            <a:ext cx="5990590" cy="825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045" indent="-2292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4168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Layered Architectures: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300">
              <a:latin typeface="Times New Roman"/>
              <a:cs typeface="Times New Roman"/>
            </a:endParaRPr>
          </a:p>
          <a:p>
            <a:pPr marL="1198245" marR="7620" lvl="1" indent="-228600" algn="just">
              <a:lnSpc>
                <a:spcPct val="110400"/>
              </a:lnSpc>
              <a:spcBef>
                <a:spcPts val="5"/>
              </a:spcBef>
              <a:buFont typeface="Symbol"/>
              <a:buChar char=""/>
              <a:tabLst>
                <a:tab pos="119888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basic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layered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illustrated.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different  </a:t>
            </a:r>
            <a:r>
              <a:rPr sz="1200" spc="-5" dirty="0">
                <a:latin typeface="Times New Roman"/>
                <a:cs typeface="Times New Roman"/>
              </a:rPr>
              <a:t>layers are defined, each accomplishing operations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progressively </a:t>
            </a:r>
            <a:r>
              <a:rPr sz="1200" dirty="0">
                <a:latin typeface="Times New Roman"/>
                <a:cs typeface="Times New Roman"/>
              </a:rPr>
              <a:t>become  </a:t>
            </a:r>
            <a:r>
              <a:rPr sz="1200" spc="-5" dirty="0">
                <a:latin typeface="Times New Roman"/>
                <a:cs typeface="Times New Roman"/>
              </a:rPr>
              <a:t>closer </a:t>
            </a:r>
            <a:r>
              <a:rPr sz="1200" dirty="0">
                <a:latin typeface="Times New Roman"/>
                <a:cs typeface="Times New Roman"/>
              </a:rPr>
              <a:t>to the machine </a:t>
            </a:r>
            <a:r>
              <a:rPr sz="1200" spc="-5" dirty="0">
                <a:latin typeface="Times New Roman"/>
                <a:cs typeface="Times New Roman"/>
              </a:rPr>
              <a:t>instruction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set.</a:t>
            </a:r>
            <a:endParaRPr sz="1200">
              <a:latin typeface="Times New Roman"/>
              <a:cs typeface="Times New Roman"/>
            </a:endParaRPr>
          </a:p>
          <a:p>
            <a:pPr marL="1198245" lvl="1" indent="-229235" algn="just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1198880" algn="l"/>
              </a:tabLst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outer layer, components service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interface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operations.</a:t>
            </a:r>
            <a:endParaRPr sz="1200">
              <a:latin typeface="Times New Roman"/>
              <a:cs typeface="Times New Roman"/>
            </a:endParaRPr>
          </a:p>
          <a:p>
            <a:pPr marL="1198245" marR="8255" lvl="1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1198880" algn="l"/>
              </a:tabLst>
            </a:pP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inner layer, components </a:t>
            </a:r>
            <a:r>
              <a:rPr sz="1200" spc="-5" dirty="0">
                <a:latin typeface="Times New Roman"/>
                <a:cs typeface="Times New Roman"/>
              </a:rPr>
              <a:t>perform </a:t>
            </a:r>
            <a:r>
              <a:rPr sz="1200" dirty="0">
                <a:latin typeface="Times New Roman"/>
                <a:cs typeface="Times New Roman"/>
              </a:rPr>
              <a:t>operating </a:t>
            </a:r>
            <a:r>
              <a:rPr sz="1200" spc="-5" dirty="0">
                <a:latin typeface="Times New Roman"/>
                <a:cs typeface="Times New Roman"/>
              </a:rPr>
              <a:t>system interfacing.  Intermediate layers </a:t>
            </a:r>
            <a:r>
              <a:rPr sz="1200" dirty="0">
                <a:latin typeface="Times New Roman"/>
                <a:cs typeface="Times New Roman"/>
              </a:rPr>
              <a:t>provide utility </a:t>
            </a:r>
            <a:r>
              <a:rPr sz="1200" spc="-5" dirty="0">
                <a:latin typeface="Times New Roman"/>
                <a:cs typeface="Times New Roman"/>
              </a:rPr>
              <a:t>services and application software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functions.</a:t>
            </a:r>
            <a:endParaRPr sz="1200">
              <a:latin typeface="Times New Roman"/>
              <a:cs typeface="Times New Roman"/>
            </a:endParaRPr>
          </a:p>
          <a:p>
            <a:pPr marL="1198245" marR="5715" lvl="1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1236980" algn="l"/>
              </a:tabLst>
            </a:pPr>
            <a:r>
              <a:rPr dirty="0"/>
              <a:t>	</a:t>
            </a:r>
            <a:r>
              <a:rPr sz="1200" spc="-5" dirty="0">
                <a:latin typeface="Times New Roman"/>
                <a:cs typeface="Times New Roman"/>
              </a:rPr>
              <a:t>Once requirements engineering </a:t>
            </a:r>
            <a:r>
              <a:rPr sz="1200" dirty="0">
                <a:latin typeface="Times New Roman"/>
                <a:cs typeface="Times New Roman"/>
              </a:rPr>
              <a:t>uncovers the </a:t>
            </a:r>
            <a:r>
              <a:rPr sz="1200" spc="-5" dirty="0">
                <a:latin typeface="Times New Roman"/>
                <a:cs typeface="Times New Roman"/>
              </a:rPr>
              <a:t>characteristics and constraints </a:t>
            </a:r>
            <a:r>
              <a:rPr sz="1200" dirty="0">
                <a:latin typeface="Times New Roman"/>
                <a:cs typeface="Times New Roman"/>
              </a:rPr>
              <a:t>of  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built,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style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and/or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combination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patterns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best </a:t>
            </a:r>
            <a:r>
              <a:rPr sz="1200" dirty="0">
                <a:latin typeface="Times New Roman"/>
                <a:cs typeface="Times New Roman"/>
              </a:rPr>
              <a:t>fits those </a:t>
            </a:r>
            <a:r>
              <a:rPr sz="1200" spc="-5" dirty="0">
                <a:latin typeface="Times New Roman"/>
                <a:cs typeface="Times New Roman"/>
              </a:rPr>
              <a:t>characteristics and constraints </a:t>
            </a:r>
            <a:r>
              <a:rPr sz="1200" dirty="0">
                <a:latin typeface="Times New Roman"/>
                <a:cs typeface="Times New Roman"/>
              </a:rPr>
              <a:t>can be </a:t>
            </a:r>
            <a:r>
              <a:rPr sz="1200" spc="-5" dirty="0">
                <a:latin typeface="Times New Roman"/>
                <a:cs typeface="Times New Roman"/>
              </a:rPr>
              <a:t>chosen.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cases,  </a:t>
            </a:r>
            <a:r>
              <a:rPr sz="1200" dirty="0">
                <a:latin typeface="Times New Roman"/>
                <a:cs typeface="Times New Roman"/>
              </a:rPr>
              <a:t>more than one </a:t>
            </a:r>
            <a:r>
              <a:rPr sz="1200" spc="-5" dirty="0">
                <a:latin typeface="Times New Roman"/>
                <a:cs typeface="Times New Roman"/>
              </a:rPr>
              <a:t>pattern </a:t>
            </a:r>
            <a:r>
              <a:rPr sz="1200" dirty="0">
                <a:latin typeface="Times New Roman"/>
                <a:cs typeface="Times New Roman"/>
              </a:rPr>
              <a:t>might be </a:t>
            </a:r>
            <a:r>
              <a:rPr sz="1200" spc="-5" dirty="0">
                <a:latin typeface="Times New Roman"/>
                <a:cs typeface="Times New Roman"/>
              </a:rPr>
              <a:t>appropriate and alternative architectural styles 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designed and evaluated. For example,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layered style (appropriate </a:t>
            </a:r>
            <a:r>
              <a:rPr sz="1200" dirty="0">
                <a:latin typeface="Times New Roman"/>
                <a:cs typeface="Times New Roman"/>
              </a:rPr>
              <a:t>for  most </a:t>
            </a:r>
            <a:r>
              <a:rPr sz="1200" spc="-5" dirty="0">
                <a:latin typeface="Times New Roman"/>
                <a:cs typeface="Times New Roman"/>
              </a:rPr>
              <a:t>systems)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combined with a data-centered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in many  </a:t>
            </a:r>
            <a:r>
              <a:rPr sz="1200" spc="-5" dirty="0">
                <a:latin typeface="Times New Roman"/>
                <a:cs typeface="Times New Roman"/>
              </a:rPr>
              <a:t>database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CONSIDERATIONS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Buschmann and </a:t>
            </a:r>
            <a:r>
              <a:rPr sz="1200" dirty="0">
                <a:latin typeface="Times New Roman"/>
                <a:cs typeface="Times New Roman"/>
              </a:rPr>
              <a:t>Henny </a:t>
            </a:r>
            <a:r>
              <a:rPr sz="1200" spc="-5" dirty="0">
                <a:latin typeface="Times New Roman"/>
                <a:cs typeface="Times New Roman"/>
              </a:rPr>
              <a:t>suggest several architectural considerations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provide software  </a:t>
            </a:r>
            <a:r>
              <a:rPr sz="1200" spc="-5" dirty="0">
                <a:latin typeface="Times New Roman"/>
                <a:cs typeface="Times New Roman"/>
              </a:rPr>
              <a:t>engineers with guidance as architecture decisions are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made: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Economy </a:t>
            </a:r>
            <a:r>
              <a:rPr sz="1200" dirty="0">
                <a:latin typeface="Times New Roman"/>
                <a:cs typeface="Times New Roman"/>
              </a:rPr>
              <a:t>—many software </a:t>
            </a:r>
            <a:r>
              <a:rPr sz="1200" spc="-5" dirty="0">
                <a:latin typeface="Times New Roman"/>
                <a:cs typeface="Times New Roman"/>
              </a:rPr>
              <a:t>architectures suffer </a:t>
            </a:r>
            <a:r>
              <a:rPr sz="1200" dirty="0">
                <a:latin typeface="Times New Roman"/>
                <a:cs typeface="Times New Roman"/>
              </a:rPr>
              <a:t>from unnecessary complexity </a:t>
            </a:r>
            <a:r>
              <a:rPr sz="1200" spc="-5" dirty="0">
                <a:latin typeface="Times New Roman"/>
                <a:cs typeface="Times New Roman"/>
              </a:rPr>
              <a:t>driven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 marL="469900" marR="8890" algn="just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inclusion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unnecessary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nonfunctional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(e.g.,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reusability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when 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serves </a:t>
            </a:r>
            <a:r>
              <a:rPr sz="1200" dirty="0">
                <a:latin typeface="Times New Roman"/>
                <a:cs typeface="Times New Roman"/>
              </a:rPr>
              <a:t>no </a:t>
            </a:r>
            <a:r>
              <a:rPr sz="1200" spc="-5" dirty="0">
                <a:latin typeface="Times New Roman"/>
                <a:cs typeface="Times New Roman"/>
              </a:rPr>
              <a:t>purpose).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best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uncluttered </a:t>
            </a:r>
            <a:r>
              <a:rPr sz="1200" spc="-5" dirty="0">
                <a:latin typeface="Times New Roman"/>
                <a:cs typeface="Times New Roman"/>
              </a:rPr>
              <a:t>and relies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abstraction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reduce  </a:t>
            </a:r>
            <a:r>
              <a:rPr sz="1200" dirty="0">
                <a:latin typeface="Times New Roman"/>
                <a:cs typeface="Times New Roman"/>
              </a:rPr>
              <a:t>unnecessary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15"/>
              </a:spcBef>
              <a:buFont typeface="Wingdings"/>
              <a:buChar char="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Visibility </a:t>
            </a:r>
            <a:r>
              <a:rPr sz="1200" spc="-5" dirty="0">
                <a:latin typeface="Times New Roman"/>
                <a:cs typeface="Times New Roman"/>
              </a:rPr>
              <a:t>—As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is created, architectural decisions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reasons </a:t>
            </a:r>
            <a:r>
              <a:rPr sz="1200" spc="5" dirty="0">
                <a:latin typeface="Times New Roman"/>
                <a:cs typeface="Times New Roman"/>
              </a:rPr>
              <a:t>for  </a:t>
            </a:r>
            <a:r>
              <a:rPr sz="1200" dirty="0">
                <a:latin typeface="Times New Roman"/>
                <a:cs typeface="Times New Roman"/>
              </a:rPr>
              <a:t>them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obvious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engineers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examine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later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Poor  visibility </a:t>
            </a:r>
            <a:r>
              <a:rPr sz="1200" spc="-5" dirty="0">
                <a:latin typeface="Times New Roman"/>
                <a:cs typeface="Times New Roman"/>
              </a:rPr>
              <a:t>arises when </a:t>
            </a:r>
            <a:r>
              <a:rPr sz="1200" dirty="0">
                <a:latin typeface="Times New Roman"/>
                <a:cs typeface="Times New Roman"/>
              </a:rPr>
              <a:t>important </a:t>
            </a:r>
            <a:r>
              <a:rPr sz="1200" spc="-5" dirty="0">
                <a:latin typeface="Times New Roman"/>
                <a:cs typeface="Times New Roman"/>
              </a:rPr>
              <a:t>design and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concepts </a:t>
            </a:r>
            <a:r>
              <a:rPr sz="1200" dirty="0">
                <a:latin typeface="Times New Roman"/>
                <a:cs typeface="Times New Roman"/>
              </a:rPr>
              <a:t>are poorly </a:t>
            </a:r>
            <a:r>
              <a:rPr sz="1200" spc="-5" dirty="0">
                <a:latin typeface="Times New Roman"/>
                <a:cs typeface="Times New Roman"/>
              </a:rPr>
              <a:t>communicated </a:t>
            </a:r>
            <a:r>
              <a:rPr sz="1200" dirty="0">
                <a:latin typeface="Times New Roman"/>
                <a:cs typeface="Times New Roman"/>
              </a:rPr>
              <a:t>to  those </a:t>
            </a:r>
            <a:r>
              <a:rPr sz="1200" spc="-5" dirty="0">
                <a:latin typeface="Times New Roman"/>
                <a:cs typeface="Times New Roman"/>
              </a:rPr>
              <a:t>who </a:t>
            </a:r>
            <a:r>
              <a:rPr sz="1200" dirty="0">
                <a:latin typeface="Times New Roman"/>
                <a:cs typeface="Times New Roman"/>
              </a:rPr>
              <a:t>must complete the </a:t>
            </a:r>
            <a:r>
              <a:rPr sz="1200" spc="-5" dirty="0">
                <a:latin typeface="Times New Roman"/>
                <a:cs typeface="Times New Roman"/>
              </a:rPr>
              <a:t>design and </a:t>
            </a:r>
            <a:r>
              <a:rPr sz="1200" dirty="0">
                <a:latin typeface="Times New Roman"/>
                <a:cs typeface="Times New Roman"/>
              </a:rPr>
              <a:t>implement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Spacing— </a:t>
            </a:r>
            <a:r>
              <a:rPr sz="1200" spc="-5" dirty="0">
                <a:latin typeface="Times New Roman"/>
                <a:cs typeface="Times New Roman"/>
              </a:rPr>
              <a:t>Separation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concerns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without </a:t>
            </a:r>
            <a:r>
              <a:rPr sz="1200" spc="-5" dirty="0">
                <a:latin typeface="Times New Roman"/>
                <a:cs typeface="Times New Roman"/>
              </a:rPr>
              <a:t>introducing hidden dependencies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  <a:p>
            <a:pPr marL="469900" marR="6985" algn="just">
              <a:lnSpc>
                <a:spcPct val="1100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desirable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concept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sometimes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referred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spacing.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Sufficient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spacing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leads  to modular </a:t>
            </a:r>
            <a:r>
              <a:rPr sz="1200" spc="-5" dirty="0">
                <a:latin typeface="Times New Roman"/>
                <a:cs typeface="Times New Roman"/>
              </a:rPr>
              <a:t>designs, </a:t>
            </a:r>
            <a:r>
              <a:rPr sz="1200" dirty="0">
                <a:latin typeface="Times New Roman"/>
                <a:cs typeface="Times New Roman"/>
              </a:rPr>
              <a:t>but too much </a:t>
            </a:r>
            <a:r>
              <a:rPr sz="1200" spc="-5" dirty="0">
                <a:latin typeface="Times New Roman"/>
                <a:cs typeface="Times New Roman"/>
              </a:rPr>
              <a:t>spacing leads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fragmentation and loss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visibility.</a:t>
            </a:r>
            <a:endParaRPr sz="120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Symmetry </a:t>
            </a:r>
            <a:r>
              <a:rPr sz="1200" spc="-5" dirty="0">
                <a:latin typeface="Times New Roman"/>
                <a:cs typeface="Times New Roman"/>
              </a:rPr>
              <a:t>—Architectural </a:t>
            </a:r>
            <a:r>
              <a:rPr sz="1200" dirty="0">
                <a:latin typeface="Times New Roman"/>
                <a:cs typeface="Times New Roman"/>
              </a:rPr>
              <a:t>symmetry </a:t>
            </a:r>
            <a:r>
              <a:rPr sz="1200" spc="-5" dirty="0">
                <a:latin typeface="Times New Roman"/>
                <a:cs typeface="Times New Roman"/>
              </a:rPr>
              <a:t>implies </a:t>
            </a:r>
            <a:r>
              <a:rPr sz="1200" dirty="0">
                <a:latin typeface="Times New Roman"/>
                <a:cs typeface="Times New Roman"/>
              </a:rPr>
              <a:t>that a </a:t>
            </a:r>
            <a:r>
              <a:rPr sz="1200" spc="-5" dirty="0">
                <a:latin typeface="Times New Roman"/>
                <a:cs typeface="Times New Roman"/>
              </a:rPr>
              <a:t>system is consistent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balanced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 attributes. Symmetric designs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easier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understand, comprehend,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communicate.</a:t>
            </a:r>
            <a:endParaRPr sz="120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101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As an </a:t>
            </a:r>
            <a:r>
              <a:rPr sz="1200" dirty="0">
                <a:latin typeface="Times New Roman"/>
                <a:cs typeface="Times New Roman"/>
              </a:rPr>
              <a:t>example of </a:t>
            </a:r>
            <a:r>
              <a:rPr sz="1200" spc="-5" dirty="0">
                <a:latin typeface="Times New Roman"/>
                <a:cs typeface="Times New Roman"/>
              </a:rPr>
              <a:t>architectural symmetry, </a:t>
            </a:r>
            <a:r>
              <a:rPr sz="1200" dirty="0">
                <a:latin typeface="Times New Roman"/>
                <a:cs typeface="Times New Roman"/>
              </a:rPr>
              <a:t>consider a </a:t>
            </a:r>
            <a:r>
              <a:rPr sz="1200" i="1" spc="-5" dirty="0">
                <a:latin typeface="Times New Roman"/>
                <a:cs typeface="Times New Roman"/>
              </a:rPr>
              <a:t>customer account </a:t>
            </a:r>
            <a:r>
              <a:rPr sz="1200" dirty="0">
                <a:latin typeface="Times New Roman"/>
                <a:cs typeface="Times New Roman"/>
              </a:rPr>
              <a:t>object </a:t>
            </a:r>
            <a:r>
              <a:rPr sz="1200" spc="-5" dirty="0">
                <a:latin typeface="Times New Roman"/>
                <a:cs typeface="Times New Roman"/>
              </a:rPr>
              <a:t>whose </a:t>
            </a:r>
            <a:r>
              <a:rPr sz="1200" dirty="0">
                <a:latin typeface="Times New Roman"/>
                <a:cs typeface="Times New Roman"/>
              </a:rPr>
              <a:t>life  </a:t>
            </a:r>
            <a:r>
              <a:rPr sz="1200" spc="-5" dirty="0">
                <a:latin typeface="Times New Roman"/>
                <a:cs typeface="Times New Roman"/>
              </a:rPr>
              <a:t>cycle is </a:t>
            </a:r>
            <a:r>
              <a:rPr sz="1200" dirty="0">
                <a:latin typeface="Times New Roman"/>
                <a:cs typeface="Times New Roman"/>
              </a:rPr>
              <a:t>modeled directly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software architecture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requires </a:t>
            </a:r>
            <a:r>
              <a:rPr sz="1200" dirty="0">
                <a:latin typeface="Times New Roman"/>
                <a:cs typeface="Times New Roman"/>
              </a:rPr>
              <a:t>both </a:t>
            </a:r>
            <a:r>
              <a:rPr sz="1200" i="1" dirty="0">
                <a:latin typeface="Times New Roman"/>
                <a:cs typeface="Times New Roman"/>
              </a:rPr>
              <a:t>open ()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i="1" dirty="0">
                <a:latin typeface="Times New Roman"/>
                <a:cs typeface="Times New Roman"/>
              </a:rPr>
              <a:t>close()  </a:t>
            </a:r>
            <a:r>
              <a:rPr sz="1200" dirty="0">
                <a:latin typeface="Times New Roman"/>
                <a:cs typeface="Times New Roman"/>
              </a:rPr>
              <a:t>methods. </a:t>
            </a:r>
            <a:r>
              <a:rPr sz="1200" spc="-5" dirty="0">
                <a:latin typeface="Times New Roman"/>
                <a:cs typeface="Times New Roman"/>
              </a:rPr>
              <a:t>Architectural </a:t>
            </a:r>
            <a:r>
              <a:rPr sz="1200" dirty="0">
                <a:latin typeface="Times New Roman"/>
                <a:cs typeface="Times New Roman"/>
              </a:rPr>
              <a:t>symmetry can be both </a:t>
            </a:r>
            <a:r>
              <a:rPr sz="1200" spc="-5" dirty="0">
                <a:latin typeface="Times New Roman"/>
                <a:cs typeface="Times New Roman"/>
              </a:rPr>
              <a:t>structural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behavioral.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Emergence </a:t>
            </a:r>
            <a:r>
              <a:rPr sz="1200" spc="-5" dirty="0">
                <a:latin typeface="Times New Roman"/>
                <a:cs typeface="Times New Roman"/>
              </a:rPr>
              <a:t>—Emergent, self-organized behavior and control are often </a:t>
            </a:r>
            <a:r>
              <a:rPr sz="1200" dirty="0">
                <a:latin typeface="Times New Roman"/>
                <a:cs typeface="Times New Roman"/>
              </a:rPr>
              <a:t>the key to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creating</a:t>
            </a:r>
            <a:endParaRPr sz="120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102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scalable, efficient, and economic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architectures. For example, </a:t>
            </a:r>
            <a:r>
              <a:rPr sz="1200" dirty="0">
                <a:latin typeface="Times New Roman"/>
                <a:cs typeface="Times New Roman"/>
              </a:rPr>
              <a:t>many real-time  </a:t>
            </a:r>
            <a:r>
              <a:rPr sz="1200" spc="-5" dirty="0">
                <a:latin typeface="Times New Roman"/>
                <a:cs typeface="Times New Roman"/>
              </a:rPr>
              <a:t>software applications are event driven.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sequence and duration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events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define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system’s </a:t>
            </a:r>
            <a:r>
              <a:rPr sz="1200" dirty="0">
                <a:latin typeface="Times New Roman"/>
                <a:cs typeface="Times New Roman"/>
              </a:rPr>
              <a:t>behavior is </a:t>
            </a:r>
            <a:r>
              <a:rPr sz="1200" spc="-5" dirty="0">
                <a:latin typeface="Times New Roman"/>
                <a:cs typeface="Times New Roman"/>
              </a:rPr>
              <a:t>an emergent quality.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very difficult to plan for every possible  </a:t>
            </a:r>
            <a:r>
              <a:rPr sz="1200" spc="-5" dirty="0">
                <a:latin typeface="Times New Roman"/>
                <a:cs typeface="Times New Roman"/>
              </a:rPr>
              <a:t>sequence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events. Instead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architect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create </a:t>
            </a:r>
            <a:r>
              <a:rPr sz="1200" dirty="0">
                <a:latin typeface="Times New Roman"/>
                <a:cs typeface="Times New Roman"/>
              </a:rPr>
              <a:t>a flexible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accommodates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emergent</a:t>
            </a:r>
            <a:r>
              <a:rPr sz="1200" dirty="0">
                <a:latin typeface="Times New Roman"/>
                <a:cs typeface="Times New Roman"/>
              </a:rPr>
              <a:t> behavior.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35</a:t>
            </a:fld>
            <a:endParaRPr spc="-2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2535"/>
            <a:ext cx="599313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499"/>
              </a:lnSpc>
            </a:pPr>
            <a:r>
              <a:rPr sz="1200" spc="-5" dirty="0">
                <a:latin typeface="Times New Roman"/>
                <a:cs typeface="Times New Roman"/>
              </a:rPr>
              <a:t>As architectural design begins, </a:t>
            </a:r>
            <a:r>
              <a:rPr sz="1200" dirty="0">
                <a:latin typeface="Times New Roman"/>
                <a:cs typeface="Times New Roman"/>
              </a:rPr>
              <a:t>context must be </a:t>
            </a:r>
            <a:r>
              <a:rPr sz="1200" spc="-5" dirty="0">
                <a:latin typeface="Times New Roman"/>
                <a:cs typeface="Times New Roman"/>
              </a:rPr>
              <a:t>established. </a:t>
            </a:r>
            <a:r>
              <a:rPr sz="1200" dirty="0">
                <a:latin typeface="Times New Roman"/>
                <a:cs typeface="Times New Roman"/>
              </a:rPr>
              <a:t>To accomplish this, the </a:t>
            </a:r>
            <a:r>
              <a:rPr sz="1200" spc="-5" dirty="0">
                <a:latin typeface="Times New Roman"/>
                <a:cs typeface="Times New Roman"/>
              </a:rPr>
              <a:t>external  entities (e.g.,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systems, devices, and </a:t>
            </a:r>
            <a:r>
              <a:rPr sz="1200" dirty="0">
                <a:latin typeface="Times New Roman"/>
                <a:cs typeface="Times New Roman"/>
              </a:rPr>
              <a:t>people) that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software and </a:t>
            </a:r>
            <a:r>
              <a:rPr sz="1200" dirty="0">
                <a:latin typeface="Times New Roman"/>
                <a:cs typeface="Times New Roman"/>
              </a:rPr>
              <a:t>the nature </a:t>
            </a:r>
            <a:r>
              <a:rPr sz="1200" spc="1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their interaction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described.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information can </a:t>
            </a:r>
            <a:r>
              <a:rPr sz="1200" dirty="0">
                <a:latin typeface="Times New Roman"/>
                <a:cs typeface="Times New Roman"/>
              </a:rPr>
              <a:t>generally be </a:t>
            </a:r>
            <a:r>
              <a:rPr sz="1200" spc="-5" dirty="0">
                <a:latin typeface="Times New Roman"/>
                <a:cs typeface="Times New Roman"/>
              </a:rPr>
              <a:t>acquired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 </a:t>
            </a:r>
            <a:r>
              <a:rPr sz="1200" dirty="0">
                <a:latin typeface="Times New Roman"/>
                <a:cs typeface="Times New Roman"/>
              </a:rPr>
              <a:t>model.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Once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context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 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archetypes.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archetype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an </a:t>
            </a:r>
            <a:r>
              <a:rPr sz="1200" dirty="0">
                <a:latin typeface="Times New Roman"/>
                <a:cs typeface="Times New Roman"/>
              </a:rPr>
              <a:t>abstraction (similar to a </a:t>
            </a:r>
            <a:r>
              <a:rPr sz="1200" spc="-5" dirty="0">
                <a:latin typeface="Times New Roman"/>
                <a:cs typeface="Times New Roman"/>
              </a:rPr>
              <a:t>class)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one element of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behavior.  The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archetypes </a:t>
            </a:r>
            <a:r>
              <a:rPr sz="1200" dirty="0">
                <a:latin typeface="Times New Roman"/>
                <a:cs typeface="Times New Roman"/>
              </a:rPr>
              <a:t>provides a </a:t>
            </a:r>
            <a:r>
              <a:rPr sz="1200" spc="-5" dirty="0">
                <a:latin typeface="Times New Roman"/>
                <a:cs typeface="Times New Roman"/>
              </a:rPr>
              <a:t>collection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abstractions </a:t>
            </a:r>
            <a:r>
              <a:rPr sz="1200" dirty="0">
                <a:latin typeface="Times New Roman"/>
                <a:cs typeface="Times New Roman"/>
              </a:rPr>
              <a:t>that must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modeled architecturally if  the </a:t>
            </a:r>
            <a:r>
              <a:rPr sz="1200" spc="-5" dirty="0">
                <a:latin typeface="Times New Roman"/>
                <a:cs typeface="Times New Roman"/>
              </a:rPr>
              <a:t>system 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constructed, </a:t>
            </a:r>
            <a:r>
              <a:rPr sz="1200" dirty="0">
                <a:latin typeface="Times New Roman"/>
                <a:cs typeface="Times New Roman"/>
              </a:rPr>
              <a:t>but the </a:t>
            </a:r>
            <a:r>
              <a:rPr sz="1200" spc="-5" dirty="0">
                <a:latin typeface="Times New Roman"/>
                <a:cs typeface="Times New Roman"/>
              </a:rPr>
              <a:t>archetypes themselves </a:t>
            </a:r>
            <a:r>
              <a:rPr sz="1200" dirty="0">
                <a:latin typeface="Times New Roman"/>
                <a:cs typeface="Times New Roman"/>
              </a:rPr>
              <a:t>do not provide </a:t>
            </a:r>
            <a:r>
              <a:rPr sz="1200" spc="5" dirty="0">
                <a:latin typeface="Times New Roman"/>
                <a:cs typeface="Times New Roman"/>
              </a:rPr>
              <a:t>enough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Therefore,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defining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refining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components that </a:t>
            </a:r>
            <a:r>
              <a:rPr sz="1200" spc="-5" dirty="0">
                <a:latin typeface="Times New Roman"/>
                <a:cs typeface="Times New Roman"/>
              </a:rPr>
              <a:t>implement each archetype. </a:t>
            </a:r>
            <a:r>
              <a:rPr sz="1200" dirty="0">
                <a:latin typeface="Times New Roman"/>
                <a:cs typeface="Times New Roman"/>
              </a:rPr>
              <a:t>This process </a:t>
            </a:r>
            <a:r>
              <a:rPr sz="1200" spc="-5" dirty="0">
                <a:latin typeface="Times New Roman"/>
                <a:cs typeface="Times New Roman"/>
              </a:rPr>
              <a:t>continues iteratively  </a:t>
            </a:r>
            <a:r>
              <a:rPr sz="1200" dirty="0">
                <a:latin typeface="Times New Roman"/>
                <a:cs typeface="Times New Roman"/>
              </a:rPr>
              <a:t>until a </a:t>
            </a:r>
            <a:r>
              <a:rPr sz="1200" spc="-5" dirty="0">
                <a:latin typeface="Times New Roman"/>
                <a:cs typeface="Times New Roman"/>
              </a:rPr>
              <a:t>complete architectural structure </a:t>
            </a:r>
            <a:r>
              <a:rPr sz="1200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been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derived.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Representing the System in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Context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architectural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context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diagram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(ACD) 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manner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boundaries.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generic  structure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architectural </a:t>
            </a:r>
            <a:r>
              <a:rPr sz="1200" dirty="0">
                <a:latin typeface="Times New Roman"/>
                <a:cs typeface="Times New Roman"/>
              </a:rPr>
              <a:t>context </a:t>
            </a:r>
            <a:r>
              <a:rPr sz="1200" spc="-5" dirty="0">
                <a:latin typeface="Times New Roman"/>
                <a:cs typeface="Times New Roman"/>
              </a:rPr>
              <a:t>diagram is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illustrated.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7796021"/>
            <a:ext cx="5990590" cy="23882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350">
              <a:lnSpc>
                <a:spcPct val="103299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Referring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figure, 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interoperate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i="1" dirty="0">
                <a:latin typeface="Times New Roman"/>
                <a:cs typeface="Times New Roman"/>
              </a:rPr>
              <a:t>target system </a:t>
            </a:r>
            <a:r>
              <a:rPr sz="1200" dirty="0">
                <a:latin typeface="Times New Roman"/>
                <a:cs typeface="Times New Roman"/>
              </a:rPr>
              <a:t>(the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which an  architectural design is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developed) are represented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as:</a:t>
            </a:r>
            <a:endParaRPr sz="1200">
              <a:latin typeface="Times New Roman"/>
              <a:cs typeface="Times New Roman"/>
            </a:endParaRPr>
          </a:p>
          <a:p>
            <a:pPr marL="513715" indent="-229235">
              <a:lnSpc>
                <a:spcPct val="100000"/>
              </a:lnSpc>
              <a:spcBef>
                <a:spcPts val="50"/>
              </a:spcBef>
              <a:buFont typeface="Wingdings"/>
              <a:buChar char=""/>
              <a:tabLst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Superordinate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systems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—those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target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higher-</a:t>
            </a:r>
            <a:endParaRPr sz="120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Times New Roman"/>
                <a:cs typeface="Times New Roman"/>
              </a:rPr>
              <a:t>level processing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scheme.</a:t>
            </a:r>
            <a:endParaRPr sz="1200">
              <a:latin typeface="Times New Roman"/>
              <a:cs typeface="Times New Roman"/>
            </a:endParaRPr>
          </a:p>
          <a:p>
            <a:pPr marL="513715" marR="10160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1200" i="1" dirty="0">
                <a:latin typeface="Times New Roman"/>
                <a:cs typeface="Times New Roman"/>
              </a:rPr>
              <a:t>Subordinate </a:t>
            </a:r>
            <a:r>
              <a:rPr sz="1200" i="1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—those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that are used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target system </a:t>
            </a:r>
            <a:r>
              <a:rPr sz="1200" dirty="0">
                <a:latin typeface="Times New Roman"/>
                <a:cs typeface="Times New Roman"/>
              </a:rPr>
              <a:t>and provide </a:t>
            </a:r>
            <a:r>
              <a:rPr sz="1200" spc="-5" dirty="0">
                <a:latin typeface="Times New Roman"/>
                <a:cs typeface="Times New Roman"/>
              </a:rPr>
              <a:t>data 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processing </a:t>
            </a:r>
            <a:r>
              <a:rPr sz="1200" dirty="0">
                <a:latin typeface="Times New Roman"/>
                <a:cs typeface="Times New Roman"/>
              </a:rPr>
              <a:t>that are necessary to complete </a:t>
            </a:r>
            <a:r>
              <a:rPr sz="1200" spc="-5" dirty="0">
                <a:latin typeface="Times New Roman"/>
                <a:cs typeface="Times New Roman"/>
              </a:rPr>
              <a:t>target system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functionality.</a:t>
            </a:r>
            <a:endParaRPr sz="1200">
              <a:latin typeface="Times New Roman"/>
              <a:cs typeface="Times New Roman"/>
            </a:endParaRPr>
          </a:p>
          <a:p>
            <a:pPr marL="513715" marR="5080" indent="-228600">
              <a:lnSpc>
                <a:spcPct val="110000"/>
              </a:lnSpc>
              <a:buFont typeface="Wingdings"/>
              <a:buChar char=""/>
              <a:tabLst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Peer-level systems </a:t>
            </a:r>
            <a:r>
              <a:rPr sz="1200" dirty="0">
                <a:latin typeface="Times New Roman"/>
                <a:cs typeface="Times New Roman"/>
              </a:rPr>
              <a:t>—those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peer-to-peer basis </a:t>
            </a:r>
            <a:r>
              <a:rPr sz="1200" dirty="0">
                <a:latin typeface="Times New Roman"/>
                <a:cs typeface="Times New Roman"/>
              </a:rPr>
              <a:t>(i.e., </a:t>
            </a:r>
            <a:r>
              <a:rPr sz="1200" spc="-5" dirty="0">
                <a:latin typeface="Times New Roman"/>
                <a:cs typeface="Times New Roman"/>
              </a:rPr>
              <a:t>information  is </a:t>
            </a:r>
            <a:r>
              <a:rPr sz="1200" dirty="0">
                <a:latin typeface="Times New Roman"/>
                <a:cs typeface="Times New Roman"/>
              </a:rPr>
              <a:t>either </a:t>
            </a:r>
            <a:r>
              <a:rPr sz="1200" spc="-5" dirty="0">
                <a:latin typeface="Times New Roman"/>
                <a:cs typeface="Times New Roman"/>
              </a:rPr>
              <a:t>produced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consumed by the </a:t>
            </a:r>
            <a:r>
              <a:rPr sz="1200" spc="-5" dirty="0">
                <a:latin typeface="Times New Roman"/>
                <a:cs typeface="Times New Roman"/>
              </a:rPr>
              <a:t>peers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target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513715" marR="10160" indent="-228600">
              <a:lnSpc>
                <a:spcPct val="110200"/>
              </a:lnSpc>
              <a:spcBef>
                <a:spcPts val="10"/>
              </a:spcBef>
              <a:buFont typeface="Wingdings"/>
              <a:buChar char="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1200" i="1" spc="-5" dirty="0">
                <a:latin typeface="Times New Roman"/>
                <a:cs typeface="Times New Roman"/>
              </a:rPr>
              <a:t>Actors </a:t>
            </a:r>
            <a:r>
              <a:rPr sz="1200" spc="-5" dirty="0">
                <a:latin typeface="Times New Roman"/>
                <a:cs typeface="Times New Roman"/>
              </a:rPr>
              <a:t>—entities (people, devices)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target system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producing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consuming information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necessary for requisite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processing.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ct val="103299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target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  </a:t>
            </a:r>
            <a:r>
              <a:rPr sz="1200" spc="-5" dirty="0">
                <a:latin typeface="Times New Roman"/>
                <a:cs typeface="Times New Roman"/>
              </a:rPr>
              <a:t>shaded rectangles).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9911" y="4538471"/>
            <a:ext cx="5942076" cy="326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36</a:t>
            </a:fld>
            <a:endParaRPr spc="-2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921765"/>
            <a:ext cx="5988685" cy="376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Defining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Archetypes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90"/>
              </a:lnSpc>
              <a:spcBef>
                <a:spcPts val="30"/>
              </a:spcBef>
            </a:pP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i="1" spc="-5" dirty="0">
                <a:latin typeface="Times New Roman"/>
                <a:cs typeface="Times New Roman"/>
              </a:rPr>
              <a:t>archetype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class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pattern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core abstraction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critical to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an architecture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target system.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general, </a:t>
            </a:r>
            <a:r>
              <a:rPr sz="1200" dirty="0">
                <a:latin typeface="Times New Roman"/>
                <a:cs typeface="Times New Roman"/>
              </a:rPr>
              <a:t>a relatively small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archetypes is required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design even </a:t>
            </a:r>
            <a:r>
              <a:rPr sz="1200" dirty="0">
                <a:latin typeface="Times New Roman"/>
                <a:cs typeface="Times New Roman"/>
              </a:rPr>
              <a:t>relatively complex </a:t>
            </a:r>
            <a:r>
              <a:rPr sz="1200" spc="-5" dirty="0">
                <a:latin typeface="Times New Roman"/>
                <a:cs typeface="Times New Roman"/>
              </a:rPr>
              <a:t>systems.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target system architecture is composed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these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9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archetypes, which represent </a:t>
            </a:r>
            <a:r>
              <a:rPr sz="1200" dirty="0">
                <a:latin typeface="Times New Roman"/>
                <a:cs typeface="Times New Roman"/>
              </a:rPr>
              <a:t>stable elements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instantiated </a:t>
            </a:r>
            <a:r>
              <a:rPr sz="1200" spc="5" dirty="0">
                <a:latin typeface="Times New Roman"/>
                <a:cs typeface="Times New Roman"/>
              </a:rPr>
              <a:t>many  </a:t>
            </a:r>
            <a:r>
              <a:rPr sz="1200" spc="-5" dirty="0">
                <a:latin typeface="Times New Roman"/>
                <a:cs typeface="Times New Roman"/>
              </a:rPr>
              <a:t>different ways </a:t>
            </a:r>
            <a:r>
              <a:rPr sz="1200" dirty="0">
                <a:latin typeface="Times New Roman"/>
                <a:cs typeface="Times New Roman"/>
              </a:rPr>
              <a:t>based on the </a:t>
            </a:r>
            <a:r>
              <a:rPr sz="1200" spc="-5" dirty="0">
                <a:latin typeface="Times New Roman"/>
                <a:cs typeface="Times New Roman"/>
              </a:rPr>
              <a:t>behavior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30"/>
              </a:lnSpc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cases, archetypes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derived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examining the </a:t>
            </a:r>
            <a:r>
              <a:rPr sz="1200" spc="-5" dirty="0">
                <a:latin typeface="Times New Roman"/>
                <a:cs typeface="Times New Roman"/>
              </a:rPr>
              <a:t>analysis classes defined as </a:t>
            </a:r>
            <a:r>
              <a:rPr sz="1200" dirty="0">
                <a:latin typeface="Times New Roman"/>
                <a:cs typeface="Times New Roman"/>
              </a:rPr>
              <a:t>part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model. Continuing the </a:t>
            </a:r>
            <a:r>
              <a:rPr sz="1200" spc="-5" dirty="0">
                <a:latin typeface="Times New Roman"/>
                <a:cs typeface="Times New Roman"/>
              </a:rPr>
              <a:t>discussion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i="1" dirty="0">
                <a:latin typeface="Times New Roman"/>
                <a:cs typeface="Times New Roman"/>
              </a:rPr>
              <a:t>Safe </a:t>
            </a:r>
            <a:r>
              <a:rPr sz="1200" i="1" spc="-5" dirty="0">
                <a:latin typeface="Times New Roman"/>
                <a:cs typeface="Times New Roman"/>
              </a:rPr>
              <a:t>Home </a:t>
            </a:r>
            <a:r>
              <a:rPr sz="1200" dirty="0">
                <a:latin typeface="Times New Roman"/>
                <a:cs typeface="Times New Roman"/>
              </a:rPr>
              <a:t>security </a:t>
            </a:r>
            <a:r>
              <a:rPr sz="1200" spc="-5" dirty="0">
                <a:latin typeface="Times New Roman"/>
                <a:cs typeface="Times New Roman"/>
              </a:rPr>
              <a:t>function,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might  </a:t>
            </a:r>
            <a:r>
              <a:rPr sz="1200" spc="-5" dirty="0">
                <a:latin typeface="Times New Roman"/>
                <a:cs typeface="Times New Roman"/>
              </a:rPr>
              <a:t>define </a:t>
            </a:r>
            <a:r>
              <a:rPr sz="1200" dirty="0">
                <a:latin typeface="Times New Roman"/>
                <a:cs typeface="Times New Roman"/>
              </a:rPr>
              <a:t>the following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archetypes: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ts val="158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Node.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a cohesive </a:t>
            </a:r>
            <a:r>
              <a:rPr sz="1200" spc="-5" dirty="0">
                <a:latin typeface="Times New Roman"/>
                <a:cs typeface="Times New Roman"/>
              </a:rPr>
              <a:t>collection </a:t>
            </a:r>
            <a:r>
              <a:rPr sz="1200" dirty="0">
                <a:latin typeface="Times New Roman"/>
                <a:cs typeface="Times New Roman"/>
              </a:rPr>
              <a:t>of input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output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dirty="0">
                <a:latin typeface="Times New Roman"/>
                <a:cs typeface="Times New Roman"/>
              </a:rPr>
              <a:t>of the home security  </a:t>
            </a:r>
            <a:r>
              <a:rPr sz="1200" spc="-5" dirty="0">
                <a:latin typeface="Times New Roman"/>
                <a:cs typeface="Times New Roman"/>
              </a:rPr>
              <a:t>function.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example,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might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composed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(1)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various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sensors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(2)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variety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85"/>
              </a:spcBef>
            </a:pP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alarm (output)</a:t>
            </a:r>
            <a:r>
              <a:rPr sz="1200" dirty="0">
                <a:latin typeface="Times New Roman"/>
                <a:cs typeface="Times New Roman"/>
              </a:rPr>
              <a:t> indicators.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Detector. </a:t>
            </a:r>
            <a:r>
              <a:rPr sz="1200" spc="-5" dirty="0">
                <a:latin typeface="Times New Roman"/>
                <a:cs typeface="Times New Roman"/>
              </a:rPr>
              <a:t>An abstraction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encompasses all </a:t>
            </a:r>
            <a:r>
              <a:rPr sz="1200" dirty="0">
                <a:latin typeface="Times New Roman"/>
                <a:cs typeface="Times New Roman"/>
              </a:rPr>
              <a:t>sensing </a:t>
            </a:r>
            <a:r>
              <a:rPr sz="1200" spc="-5" dirty="0">
                <a:latin typeface="Times New Roman"/>
                <a:cs typeface="Times New Roman"/>
              </a:rPr>
              <a:t>equipment </a:t>
            </a:r>
            <a:r>
              <a:rPr sz="1200" dirty="0">
                <a:latin typeface="Times New Roman"/>
                <a:cs typeface="Times New Roman"/>
              </a:rPr>
              <a:t>that feeds </a:t>
            </a:r>
            <a:r>
              <a:rPr sz="1200" spc="-5" dirty="0">
                <a:latin typeface="Times New Roman"/>
                <a:cs typeface="Times New Roman"/>
              </a:rPr>
              <a:t>information 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5" dirty="0">
                <a:latin typeface="Times New Roman"/>
                <a:cs typeface="Times New Roman"/>
              </a:rPr>
              <a:t>target system.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Indicator. </a:t>
            </a:r>
            <a:r>
              <a:rPr sz="1200" spc="-5" dirty="0">
                <a:latin typeface="Times New Roman"/>
                <a:cs typeface="Times New Roman"/>
              </a:rPr>
              <a:t>An abstraction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represents all </a:t>
            </a:r>
            <a:r>
              <a:rPr sz="1200" dirty="0">
                <a:latin typeface="Times New Roman"/>
                <a:cs typeface="Times New Roman"/>
              </a:rPr>
              <a:t>mechanisms </a:t>
            </a:r>
            <a:r>
              <a:rPr sz="1200" spc="-5" dirty="0">
                <a:latin typeface="Times New Roman"/>
                <a:cs typeface="Times New Roman"/>
              </a:rPr>
              <a:t>(e.g., alarm </a:t>
            </a:r>
            <a:r>
              <a:rPr sz="1200" dirty="0">
                <a:latin typeface="Times New Roman"/>
                <a:cs typeface="Times New Roman"/>
              </a:rPr>
              <a:t>siren, </a:t>
            </a:r>
            <a:r>
              <a:rPr sz="1200" spc="-5" dirty="0">
                <a:latin typeface="Times New Roman"/>
                <a:cs typeface="Times New Roman"/>
              </a:rPr>
              <a:t>flashing lights,  bell) for </a:t>
            </a:r>
            <a:r>
              <a:rPr sz="1200" dirty="0">
                <a:latin typeface="Times New Roman"/>
                <a:cs typeface="Times New Roman"/>
              </a:rPr>
              <a:t>indicating that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alarm </a:t>
            </a:r>
            <a:r>
              <a:rPr sz="1200" dirty="0">
                <a:latin typeface="Times New Roman"/>
                <a:cs typeface="Times New Roman"/>
              </a:rPr>
              <a:t>condition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occurring.</a:t>
            </a:r>
            <a:endParaRPr sz="120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104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Controller.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abstraction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depicts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mechanism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allows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arming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disarming  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node.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controllers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reside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network,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ability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  </a:t>
            </a:r>
            <a:r>
              <a:rPr sz="1200" spc="-5" dirty="0">
                <a:latin typeface="Times New Roman"/>
                <a:cs typeface="Times New Roman"/>
              </a:rPr>
              <a:t>another.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7890509"/>
            <a:ext cx="5988685" cy="231203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of these </a:t>
            </a:r>
            <a:r>
              <a:rPr sz="1200" spc="-5" dirty="0">
                <a:latin typeface="Times New Roman"/>
                <a:cs typeface="Times New Roman"/>
              </a:rPr>
              <a:t>archetypes is </a:t>
            </a:r>
            <a:r>
              <a:rPr sz="1200" dirty="0">
                <a:latin typeface="Times New Roman"/>
                <a:cs typeface="Times New Roman"/>
              </a:rPr>
              <a:t>depicted using UML notation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dirty="0">
                <a:latin typeface="Times New Roman"/>
                <a:cs typeface="Times New Roman"/>
              </a:rPr>
              <a:t>in Figure 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b="1" spc="-5" dirty="0">
                <a:latin typeface="Times New Roman"/>
                <a:cs typeface="Times New Roman"/>
              </a:rPr>
              <a:t>Detector </a:t>
            </a:r>
            <a:r>
              <a:rPr sz="1200" dirty="0">
                <a:latin typeface="Times New Roman"/>
                <a:cs typeface="Times New Roman"/>
              </a:rPr>
              <a:t>might be  </a:t>
            </a:r>
            <a:r>
              <a:rPr sz="1200" spc="-5" dirty="0">
                <a:latin typeface="Times New Roman"/>
                <a:cs typeface="Times New Roman"/>
              </a:rPr>
              <a:t>refined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class </a:t>
            </a:r>
            <a:r>
              <a:rPr sz="1200" dirty="0">
                <a:latin typeface="Times New Roman"/>
                <a:cs typeface="Times New Roman"/>
              </a:rPr>
              <a:t>hierarchy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sensors.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Refining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Architecture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into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513715" marR="5715" indent="-228600" algn="just">
              <a:lnSpc>
                <a:spcPct val="103400"/>
              </a:lnSpc>
              <a:buFont typeface="Symbol"/>
              <a:buChar char=""/>
              <a:tabLst>
                <a:tab pos="514350" algn="l"/>
              </a:tabLst>
            </a:pP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refined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begins 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emerge. These </a:t>
            </a:r>
            <a:r>
              <a:rPr sz="1200" dirty="0">
                <a:latin typeface="Times New Roman"/>
                <a:cs typeface="Times New Roman"/>
              </a:rPr>
              <a:t>analysis </a:t>
            </a:r>
            <a:r>
              <a:rPr sz="1200" spc="-5" dirty="0">
                <a:latin typeface="Times New Roman"/>
                <a:cs typeface="Times New Roman"/>
              </a:rPr>
              <a:t>classes represent </a:t>
            </a:r>
            <a:r>
              <a:rPr sz="1200" dirty="0">
                <a:latin typeface="Times New Roman"/>
                <a:cs typeface="Times New Roman"/>
              </a:rPr>
              <a:t>entities within the </a:t>
            </a:r>
            <a:r>
              <a:rPr sz="1200" spc="-5" dirty="0">
                <a:latin typeface="Times New Roman"/>
                <a:cs typeface="Times New Roman"/>
              </a:rPr>
              <a:t>application (business)  </a:t>
            </a:r>
            <a:r>
              <a:rPr sz="1200" dirty="0">
                <a:latin typeface="Times New Roman"/>
                <a:cs typeface="Times New Roman"/>
              </a:rPr>
              <a:t>domain that must be </a:t>
            </a:r>
            <a:r>
              <a:rPr sz="1200" spc="-5" dirty="0">
                <a:latin typeface="Times New Roman"/>
                <a:cs typeface="Times New Roman"/>
              </a:rPr>
              <a:t>addressed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software architecture. Hence,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application 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one source for the </a:t>
            </a:r>
            <a:r>
              <a:rPr sz="1200" spc="-5" dirty="0">
                <a:latin typeface="Times New Roman"/>
                <a:cs typeface="Times New Roman"/>
              </a:rPr>
              <a:t>derivation and refinement </a:t>
            </a:r>
            <a:r>
              <a:rPr sz="1200" dirty="0">
                <a:latin typeface="Times New Roman"/>
                <a:cs typeface="Times New Roman"/>
              </a:rPr>
              <a:t>of components. Another source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infrastructure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domain.</a:t>
            </a:r>
            <a:endParaRPr sz="1200">
              <a:latin typeface="Times New Roman"/>
              <a:cs typeface="Times New Roman"/>
            </a:endParaRPr>
          </a:p>
          <a:p>
            <a:pPr marL="513715" marR="8255" indent="-228600" algn="just">
              <a:lnSpc>
                <a:spcPct val="104200"/>
              </a:lnSpc>
              <a:spcBef>
                <a:spcPts val="70"/>
              </a:spcBef>
              <a:buFont typeface="Symbol"/>
              <a:buChar char=""/>
              <a:tabLst>
                <a:tab pos="51435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accommodate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infrastructure </a:t>
            </a:r>
            <a:r>
              <a:rPr sz="1200" dirty="0">
                <a:latin typeface="Times New Roman"/>
                <a:cs typeface="Times New Roman"/>
              </a:rPr>
              <a:t>components that </a:t>
            </a:r>
            <a:r>
              <a:rPr sz="1200" spc="-5" dirty="0">
                <a:latin typeface="Times New Roman"/>
                <a:cs typeface="Times New Roman"/>
              </a:rPr>
              <a:t>enable  application components </a:t>
            </a:r>
            <a:r>
              <a:rPr sz="1200" dirty="0">
                <a:latin typeface="Times New Roman"/>
                <a:cs typeface="Times New Roman"/>
              </a:rPr>
              <a:t>but have no </a:t>
            </a:r>
            <a:r>
              <a:rPr sz="1200" spc="-5" dirty="0">
                <a:latin typeface="Times New Roman"/>
                <a:cs typeface="Times New Roman"/>
              </a:rPr>
              <a:t>business connection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application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domain.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8511" y="4895087"/>
            <a:ext cx="5186172" cy="3006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37</a:t>
            </a:fld>
            <a:endParaRPr spc="-2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91860" cy="477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513715" marR="5715" indent="-228600" algn="just">
              <a:lnSpc>
                <a:spcPct val="103400"/>
              </a:lnSpc>
              <a:buFont typeface="Symbol"/>
              <a:buChar char=""/>
              <a:tabLst>
                <a:tab pos="51435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memory </a:t>
            </a:r>
            <a:r>
              <a:rPr sz="1200" spc="-5" dirty="0">
                <a:latin typeface="Times New Roman"/>
                <a:cs typeface="Times New Roman"/>
              </a:rPr>
              <a:t>management components, communication </a:t>
            </a:r>
            <a:r>
              <a:rPr sz="1200" dirty="0">
                <a:latin typeface="Times New Roman"/>
                <a:cs typeface="Times New Roman"/>
              </a:rPr>
              <a:t>components, database  </a:t>
            </a:r>
            <a:r>
              <a:rPr sz="1200" spc="-5" dirty="0">
                <a:latin typeface="Times New Roman"/>
                <a:cs typeface="Times New Roman"/>
              </a:rPr>
              <a:t>components, and </a:t>
            </a:r>
            <a:r>
              <a:rPr sz="1200" dirty="0">
                <a:latin typeface="Times New Roman"/>
                <a:cs typeface="Times New Roman"/>
              </a:rPr>
              <a:t>task </a:t>
            </a:r>
            <a:r>
              <a:rPr sz="1200" spc="-5" dirty="0">
                <a:latin typeface="Times New Roman"/>
                <a:cs typeface="Times New Roman"/>
              </a:rPr>
              <a:t>management components are often integrated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5" dirty="0">
                <a:latin typeface="Times New Roman"/>
                <a:cs typeface="Times New Roman"/>
              </a:rPr>
              <a:t>software  architecture.</a:t>
            </a:r>
            <a:endParaRPr sz="1200">
              <a:latin typeface="Times New Roman"/>
              <a:cs typeface="Times New Roman"/>
            </a:endParaRPr>
          </a:p>
          <a:p>
            <a:pPr marL="513715" marR="8255" indent="-228600" algn="just">
              <a:lnSpc>
                <a:spcPct val="103299"/>
              </a:lnSpc>
              <a:spcBef>
                <a:spcPts val="100"/>
              </a:spcBef>
              <a:buFont typeface="Symbol"/>
              <a:buChar char=""/>
              <a:tabLst>
                <a:tab pos="51435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interfaces depicted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context </a:t>
            </a:r>
            <a:r>
              <a:rPr sz="1200" spc="-5" dirty="0">
                <a:latin typeface="Times New Roman"/>
                <a:cs typeface="Times New Roman"/>
              </a:rPr>
              <a:t>diagram </a:t>
            </a:r>
            <a:r>
              <a:rPr sz="1200" dirty="0">
                <a:latin typeface="Times New Roman"/>
                <a:cs typeface="Times New Roman"/>
              </a:rPr>
              <a:t>imply one or </a:t>
            </a:r>
            <a:r>
              <a:rPr sz="1200" spc="-5" dirty="0">
                <a:latin typeface="Times New Roman"/>
                <a:cs typeface="Times New Roman"/>
              </a:rPr>
              <a:t>more specialized  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flows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interface.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cases (e.g.,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graphical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interface),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complete </a:t>
            </a:r>
            <a:r>
              <a:rPr sz="1200" dirty="0">
                <a:latin typeface="Times New Roman"/>
                <a:cs typeface="Times New Roman"/>
              </a:rPr>
              <a:t>subsystem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dirty="0">
                <a:latin typeface="Times New Roman"/>
                <a:cs typeface="Times New Roman"/>
              </a:rPr>
              <a:t>components must  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designed.</a:t>
            </a:r>
            <a:endParaRPr sz="1200">
              <a:latin typeface="Times New Roman"/>
              <a:cs typeface="Times New Roman"/>
            </a:endParaRPr>
          </a:p>
          <a:p>
            <a:pPr marL="513715" marR="825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4350" algn="l"/>
              </a:tabLst>
            </a:pPr>
            <a:r>
              <a:rPr sz="1200" dirty="0">
                <a:latin typeface="Times New Roman"/>
                <a:cs typeface="Times New Roman"/>
              </a:rPr>
              <a:t>Continuing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Safe</a:t>
            </a:r>
            <a:r>
              <a:rPr sz="1200" i="1" spc="-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Home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ecurity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example,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you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define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top-level  </a:t>
            </a:r>
            <a:r>
              <a:rPr sz="1200" spc="-5" dirty="0">
                <a:latin typeface="Times New Roman"/>
                <a:cs typeface="Times New Roman"/>
              </a:rPr>
              <a:t>components that address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following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functionality:</a:t>
            </a:r>
            <a:endParaRPr sz="1200">
              <a:latin typeface="Times New Roman"/>
              <a:cs typeface="Times New Roman"/>
            </a:endParaRPr>
          </a:p>
          <a:p>
            <a:pPr marL="513715" indent="-228600" algn="just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External communication management </a:t>
            </a:r>
            <a:r>
              <a:rPr sz="1200" dirty="0">
                <a:latin typeface="Times New Roman"/>
                <a:cs typeface="Times New Roman"/>
              </a:rPr>
              <a:t>—coordinates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security</a:t>
            </a:r>
            <a:endParaRPr sz="1200">
              <a:latin typeface="Times New Roman"/>
              <a:cs typeface="Times New Roman"/>
            </a:endParaRPr>
          </a:p>
          <a:p>
            <a:pPr marL="513715" marR="8255" algn="just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external </a:t>
            </a:r>
            <a:r>
              <a:rPr sz="1200" dirty="0">
                <a:latin typeface="Times New Roman"/>
                <a:cs typeface="Times New Roman"/>
              </a:rPr>
              <a:t>entities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Internet-based systems and external alarm  notification.</a:t>
            </a:r>
            <a:endParaRPr sz="1200">
              <a:latin typeface="Times New Roman"/>
              <a:cs typeface="Times New Roman"/>
            </a:endParaRPr>
          </a:p>
          <a:p>
            <a:pPr marL="513715" indent="-229235">
              <a:lnSpc>
                <a:spcPct val="100000"/>
              </a:lnSpc>
              <a:spcBef>
                <a:spcPts val="234"/>
              </a:spcBef>
              <a:buFont typeface="Symbol"/>
              <a:buChar char=""/>
              <a:tabLst>
                <a:tab pos="513715" algn="l"/>
                <a:tab pos="514350" algn="l"/>
              </a:tabLst>
            </a:pPr>
            <a:r>
              <a:rPr sz="1200" i="1" dirty="0">
                <a:latin typeface="Times New Roman"/>
                <a:cs typeface="Times New Roman"/>
              </a:rPr>
              <a:t>Control panel </a:t>
            </a:r>
            <a:r>
              <a:rPr sz="1200" i="1" spc="-5" dirty="0">
                <a:latin typeface="Times New Roman"/>
                <a:cs typeface="Times New Roman"/>
              </a:rPr>
              <a:t>processing </a:t>
            </a:r>
            <a:r>
              <a:rPr sz="1200" spc="-5" dirty="0">
                <a:latin typeface="Times New Roman"/>
                <a:cs typeface="Times New Roman"/>
              </a:rPr>
              <a:t>—manages all control </a:t>
            </a:r>
            <a:r>
              <a:rPr sz="1200" dirty="0">
                <a:latin typeface="Times New Roman"/>
                <a:cs typeface="Times New Roman"/>
              </a:rPr>
              <a:t>panel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functionality.</a:t>
            </a:r>
            <a:endParaRPr sz="1200">
              <a:latin typeface="Times New Roman"/>
              <a:cs typeface="Times New Roman"/>
            </a:endParaRPr>
          </a:p>
          <a:p>
            <a:pPr marL="51371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513715" algn="l"/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Detector management </a:t>
            </a:r>
            <a:r>
              <a:rPr sz="1200" spc="-5" dirty="0">
                <a:latin typeface="Times New Roman"/>
                <a:cs typeface="Times New Roman"/>
              </a:rPr>
              <a:t>—coordinates access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all detectors attached </a:t>
            </a:r>
            <a:r>
              <a:rPr sz="1200" dirty="0">
                <a:latin typeface="Times New Roman"/>
                <a:cs typeface="Times New Roman"/>
              </a:rPr>
              <a:t>to 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551815" indent="-2673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551815" algn="l"/>
                <a:tab pos="5524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Alarm processing </a:t>
            </a:r>
            <a:r>
              <a:rPr sz="1200" spc="-5" dirty="0">
                <a:latin typeface="Times New Roman"/>
                <a:cs typeface="Times New Roman"/>
              </a:rPr>
              <a:t>—verifies and </a:t>
            </a:r>
            <a:r>
              <a:rPr sz="1200" dirty="0">
                <a:latin typeface="Times New Roman"/>
                <a:cs typeface="Times New Roman"/>
              </a:rPr>
              <a:t>acts on </a:t>
            </a:r>
            <a:r>
              <a:rPr sz="1200" spc="-5" dirty="0">
                <a:latin typeface="Times New Roman"/>
                <a:cs typeface="Times New Roman"/>
              </a:rPr>
              <a:t>all alarm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conditions.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11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architectural structure (represented </a:t>
            </a:r>
            <a:r>
              <a:rPr sz="1200" dirty="0">
                <a:latin typeface="Times New Roman"/>
                <a:cs typeface="Times New Roman"/>
              </a:rPr>
              <a:t>as a UML </a:t>
            </a:r>
            <a:r>
              <a:rPr sz="1200" spc="-5" dirty="0">
                <a:latin typeface="Times New Roman"/>
                <a:cs typeface="Times New Roman"/>
              </a:rPr>
              <a:t>component diagram) is illustrated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Figure. Transactions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acquired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i="1" spc="-5" dirty="0">
                <a:latin typeface="Times New Roman"/>
                <a:cs typeface="Times New Roman"/>
              </a:rPr>
              <a:t>external communication management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they move in </a:t>
            </a:r>
            <a:r>
              <a:rPr sz="1200" spc="-5" dirty="0">
                <a:latin typeface="Times New Roman"/>
                <a:cs typeface="Times New Roman"/>
              </a:rPr>
              <a:t>from  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SafeHome </a:t>
            </a:r>
            <a:r>
              <a:rPr sz="1200" dirty="0">
                <a:latin typeface="Times New Roman"/>
                <a:cs typeface="Times New Roman"/>
              </a:rPr>
              <a:t>GUI and the </a:t>
            </a:r>
            <a:r>
              <a:rPr sz="1200" spc="-5" dirty="0">
                <a:latin typeface="Times New Roman"/>
                <a:cs typeface="Times New Roman"/>
              </a:rPr>
              <a:t>Internet interface.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information is  managed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SafeHome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executive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selects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 </a:t>
            </a:r>
            <a:r>
              <a:rPr sz="1200" spc="-5" dirty="0">
                <a:latin typeface="Times New Roman"/>
                <a:cs typeface="Times New Roman"/>
              </a:rPr>
              <a:t>case security).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control panel processing </a:t>
            </a:r>
            <a:r>
              <a:rPr sz="1200" spc="-5" dirty="0">
                <a:latin typeface="Times New Roman"/>
                <a:cs typeface="Times New Roman"/>
              </a:rPr>
              <a:t>component interacts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homeowner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arm/disarm </a:t>
            </a:r>
            <a:r>
              <a:rPr sz="1200" dirty="0">
                <a:latin typeface="Times New Roman"/>
                <a:cs typeface="Times New Roman"/>
              </a:rPr>
              <a:t>the security function. The </a:t>
            </a:r>
            <a:r>
              <a:rPr sz="1200" i="1" spc="-5" dirty="0">
                <a:latin typeface="Times New Roman"/>
                <a:cs typeface="Times New Roman"/>
              </a:rPr>
              <a:t>detector management </a:t>
            </a:r>
            <a:r>
              <a:rPr sz="1200" spc="-5" dirty="0">
                <a:latin typeface="Times New Roman"/>
                <a:cs typeface="Times New Roman"/>
              </a:rPr>
              <a:t>component </a:t>
            </a:r>
            <a:r>
              <a:rPr sz="1200" dirty="0">
                <a:latin typeface="Times New Roman"/>
                <a:cs typeface="Times New Roman"/>
              </a:rPr>
              <a:t>polls </a:t>
            </a:r>
            <a:r>
              <a:rPr sz="1200" spc="-5" dirty="0">
                <a:latin typeface="Times New Roman"/>
                <a:cs typeface="Times New Roman"/>
              </a:rPr>
              <a:t>sensors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detect an  alarm </a:t>
            </a:r>
            <a:r>
              <a:rPr sz="1200" dirty="0">
                <a:latin typeface="Times New Roman"/>
                <a:cs typeface="Times New Roman"/>
              </a:rPr>
              <a:t>condition,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alarm processing </a:t>
            </a:r>
            <a:r>
              <a:rPr sz="1200" spc="-5" dirty="0">
                <a:latin typeface="Times New Roman"/>
                <a:cs typeface="Times New Roman"/>
              </a:rPr>
              <a:t>component produces </a:t>
            </a:r>
            <a:r>
              <a:rPr sz="1200" dirty="0">
                <a:latin typeface="Times New Roman"/>
                <a:cs typeface="Times New Roman"/>
              </a:rPr>
              <a:t>output when </a:t>
            </a:r>
            <a:r>
              <a:rPr sz="1200" spc="-5" dirty="0">
                <a:latin typeface="Times New Roman"/>
                <a:cs typeface="Times New Roman"/>
              </a:rPr>
              <a:t>an alarm is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detected.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5804" y="8593073"/>
            <a:ext cx="5947410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Describing Instantiations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431800" marR="5080" indent="-228600" algn="just">
              <a:lnSpc>
                <a:spcPct val="110200"/>
              </a:lnSpc>
              <a:buFont typeface="Symbol"/>
              <a:buChar char=""/>
              <a:tabLst>
                <a:tab pos="4318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has been modeled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this point </a:t>
            </a:r>
            <a:r>
              <a:rPr sz="1200" spc="-5" dirty="0">
                <a:latin typeface="Times New Roman"/>
                <a:cs typeface="Times New Roman"/>
              </a:rPr>
              <a:t>is still </a:t>
            </a:r>
            <a:r>
              <a:rPr sz="1200" dirty="0">
                <a:latin typeface="Times New Roman"/>
                <a:cs typeface="Times New Roman"/>
              </a:rPr>
              <a:t>relatively </a:t>
            </a:r>
            <a:r>
              <a:rPr sz="1200" spc="-5" dirty="0">
                <a:latin typeface="Times New Roman"/>
                <a:cs typeface="Times New Roman"/>
              </a:rPr>
              <a:t>high level.  </a:t>
            </a:r>
            <a:r>
              <a:rPr sz="1200" dirty="0">
                <a:latin typeface="Times New Roman"/>
                <a:cs typeface="Times New Roman"/>
              </a:rPr>
              <a:t>The context of the </a:t>
            </a:r>
            <a:r>
              <a:rPr sz="1200" spc="-5" dirty="0">
                <a:latin typeface="Times New Roman"/>
                <a:cs typeface="Times New Roman"/>
              </a:rPr>
              <a:t>system has been represented; archetypes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indicate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important  abstractions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defined,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</a:t>
            </a:r>
            <a:r>
              <a:rPr sz="1200" dirty="0">
                <a:latin typeface="Times New Roman"/>
                <a:cs typeface="Times New Roman"/>
              </a:rPr>
              <a:t>structure of the  </a:t>
            </a:r>
            <a:r>
              <a:rPr sz="1200" spc="-5" dirty="0">
                <a:latin typeface="Times New Roman"/>
                <a:cs typeface="Times New Roman"/>
              </a:rPr>
              <a:t>system is apparent, and </a:t>
            </a:r>
            <a:r>
              <a:rPr sz="1200" dirty="0">
                <a:latin typeface="Times New Roman"/>
                <a:cs typeface="Times New Roman"/>
              </a:rPr>
              <a:t>the major </a:t>
            </a:r>
            <a:r>
              <a:rPr sz="1200" spc="-5" dirty="0">
                <a:latin typeface="Times New Roman"/>
                <a:cs typeface="Times New Roman"/>
              </a:rPr>
              <a:t>software components have been </a:t>
            </a:r>
            <a:r>
              <a:rPr sz="1200" dirty="0">
                <a:latin typeface="Times New Roman"/>
                <a:cs typeface="Times New Roman"/>
              </a:rPr>
              <a:t>identified. </a:t>
            </a:r>
            <a:r>
              <a:rPr sz="1200" spc="-5" dirty="0">
                <a:latin typeface="Times New Roman"/>
                <a:cs typeface="Times New Roman"/>
              </a:rPr>
              <a:t>However,  further refinement is </a:t>
            </a:r>
            <a:r>
              <a:rPr sz="1200" dirty="0">
                <a:latin typeface="Times New Roman"/>
                <a:cs typeface="Times New Roman"/>
              </a:rPr>
              <a:t>still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necessary.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9911" y="5256275"/>
            <a:ext cx="5942076" cy="315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38</a:t>
            </a:fld>
            <a:endParaRPr spc="-2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320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105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accomplish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actual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instantiation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developed.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mean  that the </a:t>
            </a:r>
            <a:r>
              <a:rPr sz="1200" spc="-5" dirty="0">
                <a:latin typeface="Times New Roman"/>
                <a:cs typeface="Times New Roman"/>
              </a:rPr>
              <a:t>architecture is </a:t>
            </a:r>
            <a:r>
              <a:rPr sz="1200" dirty="0">
                <a:latin typeface="Times New Roman"/>
                <a:cs typeface="Times New Roman"/>
              </a:rPr>
              <a:t>applied to a specific problem with the </a:t>
            </a:r>
            <a:r>
              <a:rPr sz="1200" spc="-5" dirty="0">
                <a:latin typeface="Times New Roman"/>
                <a:cs typeface="Times New Roman"/>
              </a:rPr>
              <a:t>intent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demonstrating </a:t>
            </a:r>
            <a:r>
              <a:rPr sz="1200" dirty="0">
                <a:latin typeface="Times New Roman"/>
                <a:cs typeface="Times New Roman"/>
              </a:rPr>
              <a:t>that  the </a:t>
            </a:r>
            <a:r>
              <a:rPr sz="1200" spc="-5" dirty="0">
                <a:latin typeface="Times New Roman"/>
                <a:cs typeface="Times New Roman"/>
              </a:rPr>
              <a:t>structure and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Figure illustrates an </a:t>
            </a:r>
            <a:r>
              <a:rPr sz="1200" dirty="0">
                <a:latin typeface="Times New Roman"/>
                <a:cs typeface="Times New Roman"/>
              </a:rPr>
              <a:t>instantiation of the </a:t>
            </a:r>
            <a:r>
              <a:rPr sz="1200" i="1" dirty="0">
                <a:latin typeface="Times New Roman"/>
                <a:cs typeface="Times New Roman"/>
              </a:rPr>
              <a:t>SafeHome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for the security </a:t>
            </a:r>
            <a:r>
              <a:rPr sz="1200" spc="-5" dirty="0">
                <a:latin typeface="Times New Roman"/>
                <a:cs typeface="Times New Roman"/>
              </a:rPr>
              <a:t>system. 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shown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above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elaborated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show additional </a:t>
            </a:r>
            <a:r>
              <a:rPr sz="1200" dirty="0">
                <a:latin typeface="Times New Roman"/>
                <a:cs typeface="Times New Roman"/>
              </a:rPr>
              <a:t>detail. </a:t>
            </a: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i="1" spc="-5" dirty="0">
                <a:latin typeface="Times New Roman"/>
                <a:cs typeface="Times New Roman"/>
              </a:rPr>
              <a:t>detector management </a:t>
            </a:r>
            <a:r>
              <a:rPr sz="1200" dirty="0">
                <a:latin typeface="Times New Roman"/>
                <a:cs typeface="Times New Roman"/>
              </a:rPr>
              <a:t>component </a:t>
            </a:r>
            <a:r>
              <a:rPr sz="1200" spc="-5" dirty="0">
                <a:latin typeface="Times New Roman"/>
                <a:cs typeface="Times New Roman"/>
              </a:rPr>
              <a:t>interacts </a:t>
            </a:r>
            <a:r>
              <a:rPr sz="1200" dirty="0">
                <a:latin typeface="Times New Roman"/>
                <a:cs typeface="Times New Roman"/>
              </a:rPr>
              <a:t>with a </a:t>
            </a:r>
            <a:r>
              <a:rPr sz="1200" i="1" spc="-5" dirty="0">
                <a:latin typeface="Times New Roman"/>
                <a:cs typeface="Times New Roman"/>
              </a:rPr>
              <a:t>scheduler </a:t>
            </a:r>
            <a:r>
              <a:rPr sz="1200" spc="-5" dirty="0">
                <a:latin typeface="Times New Roman"/>
                <a:cs typeface="Times New Roman"/>
              </a:rPr>
              <a:t>infrastructure component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implements </a:t>
            </a:r>
            <a:r>
              <a:rPr sz="1200" dirty="0">
                <a:latin typeface="Times New Roman"/>
                <a:cs typeface="Times New Roman"/>
              </a:rPr>
              <a:t>polling of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i="1" spc="-5" dirty="0">
                <a:latin typeface="Times New Roman"/>
                <a:cs typeface="Times New Roman"/>
              </a:rPr>
              <a:t>sensor </a:t>
            </a:r>
            <a:r>
              <a:rPr sz="1200" spc="-5" dirty="0">
                <a:latin typeface="Times New Roman"/>
                <a:cs typeface="Times New Roman"/>
              </a:rPr>
              <a:t>object used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security </a:t>
            </a:r>
            <a:r>
              <a:rPr sz="1200" spc="-5" dirty="0">
                <a:latin typeface="Times New Roman"/>
                <a:cs typeface="Times New Roman"/>
              </a:rPr>
              <a:t>system. Similar elaboration is  performed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components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7523226"/>
            <a:ext cx="5989320" cy="241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Web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8890" indent="-228600" algn="just">
              <a:lnSpc>
                <a:spcPct val="1103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WebApps are client-server applications </a:t>
            </a:r>
            <a:r>
              <a:rPr sz="1200" dirty="0">
                <a:latin typeface="Times New Roman"/>
                <a:cs typeface="Times New Roman"/>
              </a:rPr>
              <a:t>typically </a:t>
            </a:r>
            <a:r>
              <a:rPr sz="1200" spc="-5" dirty="0">
                <a:latin typeface="Times New Roman"/>
                <a:cs typeface="Times New Roman"/>
              </a:rPr>
              <a:t>structured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multilayered  architectures, </a:t>
            </a:r>
            <a:r>
              <a:rPr sz="1200" dirty="0">
                <a:latin typeface="Times New Roman"/>
                <a:cs typeface="Times New Roman"/>
              </a:rPr>
              <a:t>including a </a:t>
            </a:r>
            <a:r>
              <a:rPr sz="1200" spc="-5" dirty="0">
                <a:latin typeface="Times New Roman"/>
                <a:cs typeface="Times New Roman"/>
              </a:rPr>
              <a:t>user </a:t>
            </a:r>
            <a:r>
              <a:rPr sz="1200" dirty="0">
                <a:latin typeface="Times New Roman"/>
                <a:cs typeface="Times New Roman"/>
              </a:rPr>
              <a:t>interface or view </a:t>
            </a:r>
            <a:r>
              <a:rPr sz="1200" spc="-5" dirty="0">
                <a:latin typeface="Times New Roman"/>
                <a:cs typeface="Times New Roman"/>
              </a:rPr>
              <a:t>layer, </a:t>
            </a:r>
            <a:r>
              <a:rPr sz="1200" dirty="0">
                <a:latin typeface="Times New Roman"/>
                <a:cs typeface="Times New Roman"/>
              </a:rPr>
              <a:t>a controller layer which </a:t>
            </a:r>
            <a:r>
              <a:rPr sz="1200" spc="-5" dirty="0">
                <a:latin typeface="Times New Roman"/>
                <a:cs typeface="Times New Roman"/>
              </a:rPr>
              <a:t>directs </a:t>
            </a:r>
            <a:r>
              <a:rPr sz="1200" dirty="0">
                <a:latin typeface="Times New Roman"/>
                <a:cs typeface="Times New Roman"/>
              </a:rPr>
              <a:t>the  flow of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to and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client browser based </a:t>
            </a:r>
            <a:r>
              <a:rPr sz="1200" dirty="0">
                <a:latin typeface="Times New Roman"/>
                <a:cs typeface="Times New Roman"/>
              </a:rPr>
              <a:t>on a set of business </a:t>
            </a:r>
            <a:r>
              <a:rPr sz="1200" spc="-5" dirty="0">
                <a:latin typeface="Times New Roman"/>
                <a:cs typeface="Times New Roman"/>
              </a:rPr>
              <a:t>rules, and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content </a:t>
            </a:r>
            <a:r>
              <a:rPr sz="1200" dirty="0">
                <a:latin typeface="Times New Roman"/>
                <a:cs typeface="Times New Roman"/>
              </a:rPr>
              <a:t>or model layer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-5" dirty="0">
                <a:latin typeface="Times New Roman"/>
                <a:cs typeface="Times New Roman"/>
              </a:rPr>
              <a:t>also contain </a:t>
            </a:r>
            <a:r>
              <a:rPr sz="1200" dirty="0">
                <a:latin typeface="Times New Roman"/>
                <a:cs typeface="Times New Roman"/>
              </a:rPr>
              <a:t>the business </a:t>
            </a:r>
            <a:r>
              <a:rPr sz="1200" spc="-5" dirty="0">
                <a:latin typeface="Times New Roman"/>
                <a:cs typeface="Times New Roman"/>
              </a:rPr>
              <a:t>rules </a:t>
            </a:r>
            <a:r>
              <a:rPr sz="1200" dirty="0">
                <a:latin typeface="Times New Roman"/>
                <a:cs typeface="Times New Roman"/>
              </a:rPr>
              <a:t>for the WebApp.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user interface </a:t>
            </a:r>
            <a:r>
              <a:rPr sz="1200" dirty="0">
                <a:latin typeface="Times New Roman"/>
                <a:cs typeface="Times New Roman"/>
              </a:rPr>
              <a:t>for a WebApp </a:t>
            </a:r>
            <a:r>
              <a:rPr sz="1200" spc="-5" dirty="0">
                <a:latin typeface="Times New Roman"/>
                <a:cs typeface="Times New Roman"/>
              </a:rPr>
              <a:t>is designed </a:t>
            </a:r>
            <a:r>
              <a:rPr sz="1200" dirty="0">
                <a:latin typeface="Times New Roman"/>
                <a:cs typeface="Times New Roman"/>
              </a:rPr>
              <a:t>around the </a:t>
            </a:r>
            <a:r>
              <a:rPr sz="1200" spc="-5" dirty="0">
                <a:latin typeface="Times New Roman"/>
                <a:cs typeface="Times New Roman"/>
              </a:rPr>
              <a:t>characteristics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web</a:t>
            </a:r>
            <a:r>
              <a:rPr sz="1200" spc="-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browser  </a:t>
            </a:r>
            <a:r>
              <a:rPr sz="1200" dirty="0">
                <a:latin typeface="Times New Roman"/>
                <a:cs typeface="Times New Roman"/>
              </a:rPr>
              <a:t>running on the </a:t>
            </a:r>
            <a:r>
              <a:rPr sz="1200" spc="-5" dirty="0">
                <a:latin typeface="Times New Roman"/>
                <a:cs typeface="Times New Roman"/>
              </a:rPr>
              <a:t>client </a:t>
            </a:r>
            <a:r>
              <a:rPr sz="1200" dirty="0">
                <a:latin typeface="Times New Roman"/>
                <a:cs typeface="Times New Roman"/>
              </a:rPr>
              <a:t>machine (usually a </a:t>
            </a:r>
            <a:r>
              <a:rPr sz="1200" spc="-5" dirty="0">
                <a:latin typeface="Times New Roman"/>
                <a:cs typeface="Times New Roman"/>
              </a:rPr>
              <a:t>personal </a:t>
            </a:r>
            <a:r>
              <a:rPr sz="1200" dirty="0">
                <a:latin typeface="Times New Roman"/>
                <a:cs typeface="Times New Roman"/>
              </a:rPr>
              <a:t>computer or mobile device). </a:t>
            </a:r>
            <a:r>
              <a:rPr sz="1200" spc="-5" dirty="0">
                <a:latin typeface="Times New Roman"/>
                <a:cs typeface="Times New Roman"/>
              </a:rPr>
              <a:t>Data layers  reside </a:t>
            </a:r>
            <a:r>
              <a:rPr sz="1200" dirty="0">
                <a:latin typeface="Times New Roman"/>
                <a:cs typeface="Times New Roman"/>
              </a:rPr>
              <a:t>on a </a:t>
            </a:r>
            <a:r>
              <a:rPr sz="1200" spc="-5" dirty="0">
                <a:latin typeface="Times New Roman"/>
                <a:cs typeface="Times New Roman"/>
              </a:rPr>
              <a:t>server. Business rules can </a:t>
            </a:r>
            <a:r>
              <a:rPr sz="1200" dirty="0">
                <a:latin typeface="Times New Roman"/>
                <a:cs typeface="Times New Roman"/>
              </a:rPr>
              <a:t>be implemented using a server-based scripting  </a:t>
            </a:r>
            <a:r>
              <a:rPr sz="1200" spc="-5" dirty="0">
                <a:latin typeface="Times New Roman"/>
                <a:cs typeface="Times New Roman"/>
              </a:rPr>
              <a:t>language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as PHP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client-based scripting language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JavaScript.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  will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examine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security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usability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determine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features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allocated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client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9911" y="2695955"/>
            <a:ext cx="5942076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39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1011"/>
            <a:ext cx="3514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A spiral view </a:t>
            </a:r>
            <a:r>
              <a:rPr sz="1200" b="1" spc="-10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the requirements engineering</a:t>
            </a:r>
            <a:r>
              <a:rPr sz="1200" b="1" spc="9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4072254"/>
            <a:ext cx="5817870" cy="602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elicitation and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300">
              <a:latin typeface="Times New Roman"/>
              <a:cs typeface="Times New Roman"/>
            </a:endParaRPr>
          </a:p>
          <a:p>
            <a:pPr marL="926465" lvl="1" indent="-229235" algn="just">
              <a:lnSpc>
                <a:spcPct val="100000"/>
              </a:lnSpc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Sometimes called requirements elicitation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discovery.</a:t>
            </a:r>
            <a:endParaRPr sz="1200">
              <a:latin typeface="Times New Roman"/>
              <a:cs typeface="Times New Roman"/>
            </a:endParaRPr>
          </a:p>
          <a:p>
            <a:pPr marL="926465" marR="6985" lvl="1" indent="-228600" algn="just">
              <a:lnSpc>
                <a:spcPct val="95400"/>
              </a:lnSpc>
              <a:spcBef>
                <a:spcPts val="9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Involves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technical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staff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working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  </a:t>
            </a:r>
            <a:r>
              <a:rPr sz="1200" dirty="0">
                <a:latin typeface="Times New Roman"/>
                <a:cs typeface="Times New Roman"/>
              </a:rPr>
              <a:t>domain,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should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provide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system’s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operational  </a:t>
            </a:r>
            <a:r>
              <a:rPr sz="1200" spc="-5" dirty="0">
                <a:latin typeface="Times New Roman"/>
                <a:cs typeface="Times New Roman"/>
              </a:rPr>
              <a:t>constraints.</a:t>
            </a:r>
            <a:endParaRPr sz="1200">
              <a:latin typeface="Times New Roman"/>
              <a:cs typeface="Times New Roman"/>
            </a:endParaRPr>
          </a:p>
          <a:p>
            <a:pPr marL="926465" marR="6350" lvl="1" indent="-228600" algn="just">
              <a:lnSpc>
                <a:spcPts val="1370"/>
              </a:lnSpc>
              <a:spcBef>
                <a:spcPts val="14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May involve </a:t>
            </a:r>
            <a:r>
              <a:rPr sz="1200" spc="-5" dirty="0">
                <a:latin typeface="Times New Roman"/>
                <a:cs typeface="Times New Roman"/>
              </a:rPr>
              <a:t>end-users, managers, engineers </a:t>
            </a:r>
            <a:r>
              <a:rPr sz="1200" dirty="0">
                <a:latin typeface="Times New Roman"/>
                <a:cs typeface="Times New Roman"/>
              </a:rPr>
              <a:t>involved in </a:t>
            </a:r>
            <a:r>
              <a:rPr sz="1200" spc="-5" dirty="0">
                <a:latin typeface="Times New Roman"/>
                <a:cs typeface="Times New Roman"/>
              </a:rPr>
              <a:t>maintenance, </a:t>
            </a:r>
            <a:r>
              <a:rPr sz="1200" dirty="0">
                <a:latin typeface="Times New Roman"/>
                <a:cs typeface="Times New Roman"/>
              </a:rPr>
              <a:t>domain  experts, </a:t>
            </a:r>
            <a:r>
              <a:rPr sz="1200" spc="-5" dirty="0">
                <a:latin typeface="Times New Roman"/>
                <a:cs typeface="Times New Roman"/>
              </a:rPr>
              <a:t>trade </a:t>
            </a:r>
            <a:r>
              <a:rPr sz="1200" dirty="0">
                <a:latin typeface="Times New Roman"/>
                <a:cs typeface="Times New Roman"/>
              </a:rPr>
              <a:t>unions, </a:t>
            </a:r>
            <a:r>
              <a:rPr sz="1200" spc="-5" dirty="0">
                <a:latin typeface="Times New Roman"/>
                <a:cs typeface="Times New Roman"/>
              </a:rPr>
              <a:t>etc. These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stakeholders.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0"/>
              </a:lnSpc>
            </a:pPr>
            <a:r>
              <a:rPr sz="1200" b="1" spc="-5" dirty="0">
                <a:latin typeface="Times New Roman"/>
                <a:cs typeface="Times New Roman"/>
              </a:rPr>
              <a:t>Problems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81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Stakeholders </a:t>
            </a:r>
            <a:r>
              <a:rPr sz="1200" dirty="0">
                <a:latin typeface="Times New Roman"/>
                <a:cs typeface="Times New Roman"/>
              </a:rPr>
              <a:t>don’t know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they really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want.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Stakeholders express requirements </a:t>
            </a:r>
            <a:r>
              <a:rPr sz="1200" dirty="0">
                <a:latin typeface="Times New Roman"/>
                <a:cs typeface="Times New Roman"/>
              </a:rPr>
              <a:t>in their own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terms.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Different stakeholders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conflicting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Organisational and </a:t>
            </a:r>
            <a:r>
              <a:rPr sz="1200" dirty="0">
                <a:latin typeface="Times New Roman"/>
                <a:cs typeface="Times New Roman"/>
              </a:rPr>
              <a:t>political </a:t>
            </a:r>
            <a:r>
              <a:rPr sz="1200" spc="-5" dirty="0">
                <a:latin typeface="Times New Roman"/>
                <a:cs typeface="Times New Roman"/>
              </a:rPr>
              <a:t>factors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influence the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926465" marR="5715" lvl="1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change during the </a:t>
            </a:r>
            <a:r>
              <a:rPr sz="1200" spc="-5" dirty="0">
                <a:latin typeface="Times New Roman"/>
                <a:cs typeface="Times New Roman"/>
              </a:rPr>
              <a:t>analysis process. New stakeholders </a:t>
            </a:r>
            <a:r>
              <a:rPr sz="1200" dirty="0">
                <a:latin typeface="Times New Roman"/>
                <a:cs typeface="Times New Roman"/>
              </a:rPr>
              <a:t>may  </a:t>
            </a:r>
            <a:r>
              <a:rPr sz="1200" spc="-5" dirty="0">
                <a:latin typeface="Times New Roman"/>
                <a:cs typeface="Times New Roman"/>
              </a:rPr>
              <a:t>emerge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business environment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change.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elicitation and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ct val="95900"/>
              </a:lnSpc>
              <a:spcBef>
                <a:spcPts val="875"/>
              </a:spcBef>
            </a:pPr>
            <a:r>
              <a:rPr sz="1200" spc="-5" dirty="0">
                <a:latin typeface="Times New Roman"/>
                <a:cs typeface="Times New Roman"/>
              </a:rPr>
              <a:t>Software engineers work </a:t>
            </a:r>
            <a:r>
              <a:rPr sz="1200" dirty="0">
                <a:latin typeface="Times New Roman"/>
                <a:cs typeface="Times New Roman"/>
              </a:rPr>
              <a:t>with a </a:t>
            </a:r>
            <a:r>
              <a:rPr sz="1200" spc="-5" dirty="0">
                <a:latin typeface="Times New Roman"/>
                <a:cs typeface="Times New Roman"/>
              </a:rPr>
              <a:t>range </a:t>
            </a:r>
            <a:r>
              <a:rPr sz="1200" dirty="0">
                <a:latin typeface="Times New Roman"/>
                <a:cs typeface="Times New Roman"/>
              </a:rPr>
              <a:t>of system </a:t>
            </a:r>
            <a:r>
              <a:rPr sz="1200" spc="-5" dirty="0">
                <a:latin typeface="Times New Roman"/>
                <a:cs typeface="Times New Roman"/>
              </a:rPr>
              <a:t>stakeholders </a:t>
            </a:r>
            <a:r>
              <a:rPr sz="1200" dirty="0">
                <a:latin typeface="Times New Roman"/>
                <a:cs typeface="Times New Roman"/>
              </a:rPr>
              <a:t>to find out </a:t>
            </a:r>
            <a:r>
              <a:rPr sz="1200" spc="-5" dirty="0">
                <a:latin typeface="Times New Roman"/>
                <a:cs typeface="Times New Roman"/>
              </a:rPr>
              <a:t>about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application  </a:t>
            </a:r>
            <a:r>
              <a:rPr sz="1200" dirty="0">
                <a:latin typeface="Times New Roman"/>
                <a:cs typeface="Times New Roman"/>
              </a:rPr>
              <a:t>domain,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provide,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performance,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hardware  constraints, other </a:t>
            </a:r>
            <a:r>
              <a:rPr sz="1200" dirty="0">
                <a:latin typeface="Times New Roman"/>
                <a:cs typeface="Times New Roman"/>
              </a:rPr>
              <a:t>systems,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spc="-5" dirty="0">
                <a:latin typeface="Times New Roman"/>
                <a:cs typeface="Times New Roman"/>
              </a:rPr>
              <a:t>Stages include:</a:t>
            </a:r>
            <a:endParaRPr sz="1200">
              <a:latin typeface="Times New Roman"/>
              <a:cs typeface="Times New Roman"/>
            </a:endParaRPr>
          </a:p>
          <a:p>
            <a:pPr marL="697865" marR="5080" indent="-228600" algn="just">
              <a:lnSpc>
                <a:spcPct val="95400"/>
              </a:lnSpc>
              <a:spcBef>
                <a:spcPts val="90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discovery and understanding: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interacting with stake  </a:t>
            </a:r>
            <a:r>
              <a:rPr sz="1200" spc="-5" dirty="0">
                <a:latin typeface="Times New Roman"/>
                <a:cs typeface="Times New Roman"/>
              </a:rPr>
              <a:t>holders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discover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requirements.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requirements from stakeholders and  documentation are also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discovered.</a:t>
            </a:r>
            <a:endParaRPr sz="1200">
              <a:latin typeface="Times New Roman"/>
              <a:cs typeface="Times New Roman"/>
            </a:endParaRPr>
          </a:p>
          <a:p>
            <a:pPr marL="697865" marR="5080" indent="-228600" algn="just">
              <a:lnSpc>
                <a:spcPct val="95400"/>
              </a:lnSpc>
              <a:spcBef>
                <a:spcPts val="10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classification and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organization</a:t>
            </a:r>
            <a:r>
              <a:rPr sz="1200" b="1" dirty="0">
                <a:latin typeface="Times New Roman"/>
                <a:cs typeface="Times New Roman"/>
              </a:rPr>
              <a:t>: </a:t>
            </a:r>
            <a:r>
              <a:rPr sz="1200" dirty="0">
                <a:latin typeface="Times New Roman"/>
                <a:cs typeface="Times New Roman"/>
              </a:rPr>
              <a:t>this activity takes the </a:t>
            </a:r>
            <a:r>
              <a:rPr sz="1200" spc="-5" dirty="0">
                <a:latin typeface="Times New Roman"/>
                <a:cs typeface="Times New Roman"/>
              </a:rPr>
              <a:t>unstructured  collection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requirements, groups </a:t>
            </a:r>
            <a:r>
              <a:rPr sz="1200" dirty="0">
                <a:latin typeface="Times New Roman"/>
                <a:cs typeface="Times New Roman"/>
              </a:rPr>
              <a:t>related </a:t>
            </a:r>
            <a:r>
              <a:rPr sz="1200" spc="-5" dirty="0">
                <a:latin typeface="Times New Roman"/>
                <a:cs typeface="Times New Roman"/>
              </a:rPr>
              <a:t>requirements and organizes </a:t>
            </a:r>
            <a:r>
              <a:rPr sz="1200" dirty="0">
                <a:latin typeface="Times New Roman"/>
                <a:cs typeface="Times New Roman"/>
              </a:rPr>
              <a:t>them into  </a:t>
            </a:r>
            <a:r>
              <a:rPr sz="1200" spc="-5" dirty="0">
                <a:latin typeface="Times New Roman"/>
                <a:cs typeface="Times New Roman"/>
              </a:rPr>
              <a:t>coherent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clusters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697865" marR="6985" indent="-228600" algn="just">
              <a:lnSpc>
                <a:spcPct val="9550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prioritization and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negotiation</a:t>
            </a:r>
            <a:r>
              <a:rPr sz="1200" b="1" dirty="0">
                <a:latin typeface="Times New Roman"/>
                <a:cs typeface="Times New Roman"/>
              </a:rPr>
              <a:t>: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multiple </a:t>
            </a:r>
            <a:r>
              <a:rPr sz="1200" spc="-5" dirty="0">
                <a:latin typeface="Times New Roman"/>
                <a:cs typeface="Times New Roman"/>
              </a:rPr>
              <a:t>stakeholders are  involved, requirements will conflict.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activity is concerned </a:t>
            </a:r>
            <a:r>
              <a:rPr sz="1200" dirty="0">
                <a:latin typeface="Times New Roman"/>
                <a:cs typeface="Times New Roman"/>
              </a:rPr>
              <a:t>with prioritizing  </a:t>
            </a:r>
            <a:r>
              <a:rPr sz="1200" spc="-5" dirty="0">
                <a:latin typeface="Times New Roman"/>
                <a:cs typeface="Times New Roman"/>
              </a:rPr>
              <a:t>requirements and </a:t>
            </a:r>
            <a:r>
              <a:rPr sz="1200" dirty="0">
                <a:latin typeface="Times New Roman"/>
                <a:cs typeface="Times New Roman"/>
              </a:rPr>
              <a:t>finding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resolving </a:t>
            </a:r>
            <a:r>
              <a:rPr sz="1200" spc="-5" dirty="0">
                <a:latin typeface="Times New Roman"/>
                <a:cs typeface="Times New Roman"/>
              </a:rPr>
              <a:t>requirements conflicts through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negotiation.</a:t>
            </a:r>
            <a:endParaRPr sz="1200">
              <a:latin typeface="Times New Roman"/>
              <a:cs typeface="Times New Roman"/>
            </a:endParaRPr>
          </a:p>
          <a:p>
            <a:pPr marL="697865" marR="7620" indent="-228600" algn="just">
              <a:lnSpc>
                <a:spcPts val="1370"/>
              </a:lnSpc>
              <a:spcBef>
                <a:spcPts val="14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specification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(documentation</a:t>
            </a:r>
            <a:r>
              <a:rPr sz="1200" b="1" dirty="0">
                <a:latin typeface="Times New Roman"/>
                <a:cs typeface="Times New Roman"/>
              </a:rPr>
              <a:t>): </a:t>
            </a:r>
            <a:r>
              <a:rPr sz="1200" spc="-5" dirty="0">
                <a:latin typeface="Times New Roman"/>
                <a:cs typeface="Times New Roman"/>
              </a:rPr>
              <a:t>requirements are </a:t>
            </a:r>
            <a:r>
              <a:rPr sz="1200" dirty="0">
                <a:latin typeface="Times New Roman"/>
                <a:cs typeface="Times New Roman"/>
              </a:rPr>
              <a:t>documented </a:t>
            </a:r>
            <a:r>
              <a:rPr sz="1200" spc="-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input into the next round 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spiral.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0100" y="1046987"/>
            <a:ext cx="6144767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</a:t>
            </a:fld>
            <a:endParaRPr spc="-2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955" cy="10323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 marL="469900" marR="6985" indent="-228600" algn="just">
              <a:lnSpc>
                <a:spcPct val="1102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of a WebApp </a:t>
            </a:r>
            <a:r>
              <a:rPr sz="1200" spc="-5" dirty="0">
                <a:latin typeface="Times New Roman"/>
                <a:cs typeface="Times New Roman"/>
              </a:rPr>
              <a:t>is also influenced </a:t>
            </a:r>
            <a:r>
              <a:rPr sz="1200" spc="10" dirty="0">
                <a:latin typeface="Times New Roman"/>
                <a:cs typeface="Times New Roman"/>
              </a:rPr>
              <a:t>by the </a:t>
            </a:r>
            <a:r>
              <a:rPr sz="1200" dirty="0">
                <a:latin typeface="Times New Roman"/>
                <a:cs typeface="Times New Roman"/>
              </a:rPr>
              <a:t>structure (linear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nonlinear) </a:t>
            </a:r>
            <a:r>
              <a:rPr sz="1200" dirty="0">
                <a:latin typeface="Times New Roman"/>
                <a:cs typeface="Times New Roman"/>
              </a:rPr>
              <a:t>of the content that </a:t>
            </a:r>
            <a:r>
              <a:rPr sz="1200" spc="-5" dirty="0">
                <a:latin typeface="Times New Roman"/>
                <a:cs typeface="Times New Roman"/>
              </a:rPr>
              <a:t>needs </a:t>
            </a:r>
            <a:r>
              <a:rPr sz="1200" dirty="0">
                <a:latin typeface="Times New Roman"/>
                <a:cs typeface="Times New Roman"/>
              </a:rPr>
              <a:t>to be accessed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client.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 components (Web pages) </a:t>
            </a:r>
            <a:r>
              <a:rPr sz="1200" dirty="0">
                <a:latin typeface="Times New Roman"/>
                <a:cs typeface="Times New Roman"/>
              </a:rPr>
              <a:t>of a WebApp </a:t>
            </a:r>
            <a:r>
              <a:rPr sz="1200" spc="-5" dirty="0">
                <a:latin typeface="Times New Roman"/>
                <a:cs typeface="Times New Roman"/>
              </a:rPr>
              <a:t>are designed </a:t>
            </a:r>
            <a:r>
              <a:rPr sz="1200" dirty="0">
                <a:latin typeface="Times New Roman"/>
                <a:cs typeface="Times New Roman"/>
              </a:rPr>
              <a:t>to allow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passed </a:t>
            </a:r>
            <a:r>
              <a:rPr sz="1200" dirty="0">
                <a:latin typeface="Times New Roman"/>
                <a:cs typeface="Times New Roman"/>
              </a:rPr>
              <a:t>to other  </a:t>
            </a:r>
            <a:r>
              <a:rPr sz="1200" spc="-5" dirty="0">
                <a:latin typeface="Times New Roman"/>
                <a:cs typeface="Times New Roman"/>
              </a:rPr>
              <a:t>system components, </a:t>
            </a:r>
            <a:r>
              <a:rPr sz="1200" dirty="0">
                <a:latin typeface="Times New Roman"/>
                <a:cs typeface="Times New Roman"/>
              </a:rPr>
              <a:t>allowing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flexible </a:t>
            </a:r>
            <a:r>
              <a:rPr sz="1200" spc="-5" dirty="0">
                <a:latin typeface="Times New Roman"/>
                <a:cs typeface="Times New Roman"/>
              </a:rPr>
              <a:t>navigation </a:t>
            </a:r>
            <a:r>
              <a:rPr sz="1200" dirty="0">
                <a:latin typeface="Times New Roman"/>
                <a:cs typeface="Times New Roman"/>
              </a:rPr>
              <a:t>structures. The </a:t>
            </a:r>
            <a:r>
              <a:rPr sz="1200" spc="-5" dirty="0">
                <a:latin typeface="Times New Roman"/>
                <a:cs typeface="Times New Roman"/>
              </a:rPr>
              <a:t>physical location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media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other content </a:t>
            </a:r>
            <a:r>
              <a:rPr sz="1200" spc="-5" dirty="0">
                <a:latin typeface="Times New Roman"/>
                <a:cs typeface="Times New Roman"/>
              </a:rPr>
              <a:t>resources also influences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choices </a:t>
            </a:r>
            <a:r>
              <a:rPr sz="1200" dirty="0">
                <a:latin typeface="Times New Roman"/>
                <a:cs typeface="Times New Roman"/>
              </a:rPr>
              <a:t>made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software engineers.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Mobile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Apps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3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Mobile </a:t>
            </a:r>
            <a:r>
              <a:rPr sz="1200" spc="-5" dirty="0">
                <a:latin typeface="Times New Roman"/>
                <a:cs typeface="Times New Roman"/>
              </a:rPr>
              <a:t>apps </a:t>
            </a:r>
            <a:r>
              <a:rPr sz="1200" dirty="0">
                <a:latin typeface="Times New Roman"/>
                <a:cs typeface="Times New Roman"/>
              </a:rPr>
              <a:t>are typically </a:t>
            </a:r>
            <a:r>
              <a:rPr sz="1200" spc="-5" dirty="0">
                <a:latin typeface="Times New Roman"/>
                <a:cs typeface="Times New Roman"/>
              </a:rPr>
              <a:t>structured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multilayered architectures, </a:t>
            </a:r>
            <a:r>
              <a:rPr sz="1200" dirty="0">
                <a:latin typeface="Times New Roman"/>
                <a:cs typeface="Times New Roman"/>
              </a:rPr>
              <a:t>including a </a:t>
            </a:r>
            <a:r>
              <a:rPr sz="1200" spc="10" dirty="0">
                <a:latin typeface="Times New Roman"/>
                <a:cs typeface="Times New Roman"/>
              </a:rPr>
              <a:t>user  </a:t>
            </a:r>
            <a:r>
              <a:rPr sz="1200" spc="-5" dirty="0">
                <a:latin typeface="Times New Roman"/>
                <a:cs typeface="Times New Roman"/>
              </a:rPr>
              <a:t>interface </a:t>
            </a:r>
            <a:r>
              <a:rPr sz="1200" dirty="0">
                <a:latin typeface="Times New Roman"/>
                <a:cs typeface="Times New Roman"/>
              </a:rPr>
              <a:t>layer, a business </a:t>
            </a:r>
            <a:r>
              <a:rPr sz="1200" spc="-5" dirty="0">
                <a:latin typeface="Times New Roman"/>
                <a:cs typeface="Times New Roman"/>
              </a:rPr>
              <a:t>layer, and </a:t>
            </a:r>
            <a:r>
              <a:rPr sz="1200" dirty="0">
                <a:latin typeface="Times New Roman"/>
                <a:cs typeface="Times New Roman"/>
              </a:rPr>
              <a:t>a data layer. With </a:t>
            </a:r>
            <a:r>
              <a:rPr sz="1200" spc="-5" dirty="0">
                <a:latin typeface="Times New Roman"/>
                <a:cs typeface="Times New Roman"/>
              </a:rPr>
              <a:t>mobile apps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have the </a:t>
            </a:r>
            <a:r>
              <a:rPr sz="1200" spc="-5" dirty="0">
                <a:latin typeface="Times New Roman"/>
                <a:cs typeface="Times New Roman"/>
              </a:rPr>
              <a:t>choice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building a thin Web-based </a:t>
            </a:r>
            <a:r>
              <a:rPr sz="1200" spc="-5" dirty="0">
                <a:latin typeface="Times New Roman"/>
                <a:cs typeface="Times New Roman"/>
              </a:rPr>
              <a:t>client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rich client. </a:t>
            </a:r>
            <a:r>
              <a:rPr sz="1200" dirty="0">
                <a:latin typeface="Times New Roman"/>
                <a:cs typeface="Times New Roman"/>
              </a:rPr>
              <a:t>With a thin </a:t>
            </a:r>
            <a:r>
              <a:rPr sz="1200" spc="-5" dirty="0">
                <a:latin typeface="Times New Roman"/>
                <a:cs typeface="Times New Roman"/>
              </a:rPr>
              <a:t>client, </a:t>
            </a:r>
            <a:r>
              <a:rPr sz="1200" dirty="0">
                <a:latin typeface="Times New Roman"/>
                <a:cs typeface="Times New Roman"/>
              </a:rPr>
              <a:t>only the </a:t>
            </a:r>
            <a:r>
              <a:rPr sz="1200" spc="-5" dirty="0">
                <a:latin typeface="Times New Roman"/>
                <a:cs typeface="Times New Roman"/>
              </a:rPr>
              <a:t>user interface  resides </a:t>
            </a:r>
            <a:r>
              <a:rPr sz="1200" dirty="0">
                <a:latin typeface="Times New Roman"/>
                <a:cs typeface="Times New Roman"/>
              </a:rPr>
              <a:t>on the mobile </a:t>
            </a:r>
            <a:r>
              <a:rPr sz="1200" spc="-5" dirty="0">
                <a:latin typeface="Times New Roman"/>
                <a:cs typeface="Times New Roman"/>
              </a:rPr>
              <a:t>device, whereas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business and data </a:t>
            </a:r>
            <a:r>
              <a:rPr sz="1200" dirty="0">
                <a:latin typeface="Times New Roman"/>
                <a:cs typeface="Times New Roman"/>
              </a:rPr>
              <a:t>layers </a:t>
            </a:r>
            <a:r>
              <a:rPr sz="1200" spc="-5" dirty="0">
                <a:latin typeface="Times New Roman"/>
                <a:cs typeface="Times New Roman"/>
              </a:rPr>
              <a:t>reside </a:t>
            </a:r>
            <a:r>
              <a:rPr sz="1200" dirty="0">
                <a:latin typeface="Times New Roman"/>
                <a:cs typeface="Times New Roman"/>
              </a:rPr>
              <a:t>on a </a:t>
            </a:r>
            <a:r>
              <a:rPr sz="1200" spc="-5" dirty="0">
                <a:latin typeface="Times New Roman"/>
                <a:cs typeface="Times New Roman"/>
              </a:rPr>
              <a:t>server.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 a </a:t>
            </a:r>
            <a:r>
              <a:rPr sz="1200" spc="-5" dirty="0">
                <a:latin typeface="Times New Roman"/>
                <a:cs typeface="Times New Roman"/>
              </a:rPr>
              <a:t>rich client </a:t>
            </a:r>
            <a:r>
              <a:rPr sz="1200" dirty="0">
                <a:latin typeface="Times New Roman"/>
                <a:cs typeface="Times New Roman"/>
              </a:rPr>
              <a:t>all three layers may </a:t>
            </a:r>
            <a:r>
              <a:rPr sz="1200" spc="-5" dirty="0">
                <a:latin typeface="Times New Roman"/>
                <a:cs typeface="Times New Roman"/>
              </a:rPr>
              <a:t>reside </a:t>
            </a:r>
            <a:r>
              <a:rPr sz="1200" dirty="0">
                <a:latin typeface="Times New Roman"/>
                <a:cs typeface="Times New Roman"/>
              </a:rPr>
              <a:t>on the mobile </a:t>
            </a:r>
            <a:r>
              <a:rPr sz="1200" spc="-5" dirty="0">
                <a:latin typeface="Times New Roman"/>
                <a:cs typeface="Times New Roman"/>
              </a:rPr>
              <a:t>device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itself.</a:t>
            </a:r>
            <a:endParaRPr sz="1200" dirty="0">
              <a:latin typeface="Times New Roman"/>
              <a:cs typeface="Times New Roman"/>
            </a:endParaRPr>
          </a:p>
          <a:p>
            <a:pPr marL="469900" marR="698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Mobile </a:t>
            </a:r>
            <a:r>
              <a:rPr sz="1200" spc="-5" dirty="0">
                <a:latin typeface="Times New Roman"/>
                <a:cs typeface="Times New Roman"/>
              </a:rPr>
              <a:t>devices differ </a:t>
            </a:r>
            <a:r>
              <a:rPr sz="1200" dirty="0">
                <a:latin typeface="Times New Roman"/>
                <a:cs typeface="Times New Roman"/>
              </a:rPr>
              <a:t>from one </a:t>
            </a:r>
            <a:r>
              <a:rPr sz="1200" spc="-5" dirty="0">
                <a:latin typeface="Times New Roman"/>
                <a:cs typeface="Times New Roman"/>
              </a:rPr>
              <a:t>another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terms </a:t>
            </a:r>
            <a:r>
              <a:rPr sz="1200" dirty="0">
                <a:latin typeface="Times New Roman"/>
                <a:cs typeface="Times New Roman"/>
              </a:rPr>
              <a:t>of their </a:t>
            </a:r>
            <a:r>
              <a:rPr sz="1200" spc="-5" dirty="0">
                <a:latin typeface="Times New Roman"/>
                <a:cs typeface="Times New Roman"/>
              </a:rPr>
              <a:t>physical characteristics (e.g.,  screen sizes, </a:t>
            </a:r>
            <a:r>
              <a:rPr sz="120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devices),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(e.g., </a:t>
            </a:r>
            <a:r>
              <a:rPr sz="1200" dirty="0">
                <a:latin typeface="Times New Roman"/>
                <a:cs typeface="Times New Roman"/>
              </a:rPr>
              <a:t>operating </a:t>
            </a:r>
            <a:r>
              <a:rPr sz="1200" spc="-5" dirty="0">
                <a:latin typeface="Times New Roman"/>
                <a:cs typeface="Times New Roman"/>
              </a:rPr>
              <a:t>systems, </a:t>
            </a:r>
            <a:r>
              <a:rPr sz="1200" dirty="0">
                <a:latin typeface="Times New Roman"/>
                <a:cs typeface="Times New Roman"/>
              </a:rPr>
              <a:t>language </a:t>
            </a:r>
            <a:r>
              <a:rPr sz="1200" spc="-5" dirty="0">
                <a:latin typeface="Times New Roman"/>
                <a:cs typeface="Times New Roman"/>
              </a:rPr>
              <a:t>support), and  hardware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(e.g.,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memory,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connections).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Each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attributes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shapes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 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architectural alternatives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selected.</a:t>
            </a:r>
          </a:p>
          <a:p>
            <a:pPr marL="469900" marR="571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number of </a:t>
            </a:r>
            <a:r>
              <a:rPr sz="1200" spc="-5" dirty="0">
                <a:latin typeface="Times New Roman"/>
                <a:cs typeface="Times New Roman"/>
              </a:rPr>
              <a:t>considerations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influence 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of a mobile </a:t>
            </a:r>
            <a:r>
              <a:rPr sz="1200" spc="-5" dirty="0">
                <a:latin typeface="Times New Roman"/>
                <a:cs typeface="Times New Roman"/>
              </a:rPr>
              <a:t>app: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(1)  the </a:t>
            </a:r>
            <a:r>
              <a:rPr sz="1200" spc="-5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web client </a:t>
            </a:r>
            <a:r>
              <a:rPr sz="1200" dirty="0">
                <a:latin typeface="Times New Roman"/>
                <a:cs typeface="Times New Roman"/>
              </a:rPr>
              <a:t>(thin or </a:t>
            </a:r>
            <a:r>
              <a:rPr sz="1200" spc="-5" dirty="0">
                <a:latin typeface="Times New Roman"/>
                <a:cs typeface="Times New Roman"/>
              </a:rPr>
              <a:t>rich)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built, </a:t>
            </a:r>
            <a:r>
              <a:rPr sz="1200" dirty="0">
                <a:latin typeface="Times New Roman"/>
                <a:cs typeface="Times New Roman"/>
              </a:rPr>
              <a:t>(2) the </a:t>
            </a:r>
            <a:r>
              <a:rPr sz="1200" spc="-5" dirty="0">
                <a:latin typeface="Times New Roman"/>
                <a:cs typeface="Times New Roman"/>
              </a:rPr>
              <a:t>categories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devices (e.g., smart  phones,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tablets)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supported,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(3)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connectivity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(occasional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persistent)  </a:t>
            </a:r>
            <a:r>
              <a:rPr sz="1200" spc="-5" dirty="0">
                <a:latin typeface="Times New Roman"/>
                <a:cs typeface="Times New Roman"/>
              </a:rPr>
              <a:t>required,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(4)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bandwidth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(5)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constraints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imposed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mobile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platform,</a:t>
            </a:r>
            <a:endParaRPr sz="1200" dirty="0">
              <a:latin typeface="Times New Roman"/>
              <a:cs typeface="Times New Roman"/>
            </a:endParaRPr>
          </a:p>
          <a:p>
            <a:pPr marL="469900" marR="8890" algn="just">
              <a:lnSpc>
                <a:spcPts val="160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(6) the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which reuse and </a:t>
            </a:r>
            <a:r>
              <a:rPr sz="1200" dirty="0">
                <a:latin typeface="Times New Roman"/>
                <a:cs typeface="Times New Roman"/>
              </a:rPr>
              <a:t>maintainability are </a:t>
            </a:r>
            <a:r>
              <a:rPr sz="1200" spc="-5" dirty="0">
                <a:latin typeface="Times New Roman"/>
                <a:cs typeface="Times New Roman"/>
              </a:rPr>
              <a:t>important, and </a:t>
            </a:r>
            <a:r>
              <a:rPr sz="1200" dirty="0">
                <a:latin typeface="Times New Roman"/>
                <a:cs typeface="Times New Roman"/>
              </a:rPr>
              <a:t>(7) </a:t>
            </a:r>
            <a:r>
              <a:rPr sz="1200" spc="-5" dirty="0">
                <a:latin typeface="Times New Roman"/>
                <a:cs typeface="Times New Roman"/>
              </a:rPr>
              <a:t>device </a:t>
            </a:r>
            <a:r>
              <a:rPr sz="1200" dirty="0">
                <a:latin typeface="Times New Roman"/>
                <a:cs typeface="Times New Roman"/>
              </a:rPr>
              <a:t>resource  </a:t>
            </a:r>
            <a:r>
              <a:rPr sz="1200" spc="-5" dirty="0">
                <a:latin typeface="Times New Roman"/>
                <a:cs typeface="Times New Roman"/>
              </a:rPr>
              <a:t>constraints (e.g., </a:t>
            </a:r>
            <a:r>
              <a:rPr sz="1200" dirty="0">
                <a:latin typeface="Times New Roman"/>
                <a:cs typeface="Times New Roman"/>
              </a:rPr>
              <a:t>battery </a:t>
            </a:r>
            <a:r>
              <a:rPr sz="1200" spc="-5" dirty="0">
                <a:latin typeface="Times New Roman"/>
                <a:cs typeface="Times New Roman"/>
              </a:rPr>
              <a:t>life, </a:t>
            </a:r>
            <a:r>
              <a:rPr sz="1200" dirty="0">
                <a:latin typeface="Times New Roman"/>
                <a:cs typeface="Times New Roman"/>
              </a:rPr>
              <a:t>memory size, </a:t>
            </a:r>
            <a:r>
              <a:rPr sz="1200" spc="-5" dirty="0">
                <a:latin typeface="Times New Roman"/>
                <a:cs typeface="Times New Roman"/>
              </a:rPr>
              <a:t>processor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speed).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u="heavy" spc="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</a:t>
            </a:r>
            <a:r>
              <a:rPr sz="1400" b="1" u="heavy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r>
              <a:rPr sz="14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15"/>
              </a:spcBef>
            </a:pPr>
            <a:r>
              <a:rPr sz="1200" spc="170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0" dirty="0">
                <a:latin typeface="Times New Roman"/>
                <a:cs typeface="Times New Roman"/>
              </a:rPr>
              <a:t>modular </a:t>
            </a:r>
            <a:r>
              <a:rPr sz="1200" spc="95" dirty="0">
                <a:latin typeface="Times New Roman"/>
                <a:cs typeface="Times New Roman"/>
              </a:rPr>
              <a:t>building </a:t>
            </a:r>
            <a:r>
              <a:rPr sz="1200" spc="105" dirty="0">
                <a:latin typeface="Times New Roman"/>
                <a:cs typeface="Times New Roman"/>
              </a:rPr>
              <a:t>block </a:t>
            </a:r>
            <a:r>
              <a:rPr sz="1200" spc="95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computer </a:t>
            </a:r>
            <a:r>
              <a:rPr sz="1200" spc="95" dirty="0">
                <a:latin typeface="Times New Roman"/>
                <a:cs typeface="Times New Roman"/>
              </a:rPr>
              <a:t>software. </a:t>
            </a:r>
            <a:r>
              <a:rPr sz="1200" spc="125" dirty="0">
                <a:latin typeface="Times New Roman"/>
                <a:cs typeface="Times New Roman"/>
              </a:rPr>
              <a:t>The </a:t>
            </a:r>
            <a:r>
              <a:rPr sz="1200" spc="185" dirty="0">
                <a:latin typeface="Times New Roman"/>
                <a:cs typeface="Times New Roman"/>
              </a:rPr>
              <a:t>OMG  </a:t>
            </a:r>
            <a:r>
              <a:rPr sz="1200" spc="100" dirty="0">
                <a:latin typeface="Times New Roman"/>
                <a:cs typeface="Times New Roman"/>
              </a:rPr>
              <a:t>Unified </a:t>
            </a:r>
            <a:r>
              <a:rPr sz="1200" spc="110" dirty="0">
                <a:latin typeface="Times New Roman"/>
                <a:cs typeface="Times New Roman"/>
              </a:rPr>
              <a:t>Modeling </a:t>
            </a:r>
            <a:r>
              <a:rPr sz="1200" spc="114" dirty="0">
                <a:latin typeface="Times New Roman"/>
                <a:cs typeface="Times New Roman"/>
              </a:rPr>
              <a:t>Language </a:t>
            </a:r>
            <a:r>
              <a:rPr sz="1200" spc="95" dirty="0">
                <a:latin typeface="Times New Roman"/>
                <a:cs typeface="Times New Roman"/>
              </a:rPr>
              <a:t>Specification defines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00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“a modular,  </a:t>
            </a:r>
            <a:r>
              <a:rPr sz="1200" spc="100" dirty="0">
                <a:latin typeface="Times New Roman"/>
                <a:cs typeface="Times New Roman"/>
              </a:rPr>
              <a:t>deployable,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replaceable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part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system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encapsulates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implementation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105" dirty="0">
                <a:latin typeface="Times New Roman"/>
                <a:cs typeface="Times New Roman"/>
              </a:rPr>
              <a:t>exposes a </a:t>
            </a:r>
            <a:r>
              <a:rPr sz="1200" spc="85" dirty="0">
                <a:latin typeface="Times New Roman"/>
                <a:cs typeface="Times New Roman"/>
              </a:rPr>
              <a:t>set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interfaces.”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9800"/>
              </a:lnSpc>
              <a:spcBef>
                <a:spcPts val="775"/>
              </a:spcBef>
            </a:pPr>
            <a:r>
              <a:rPr sz="1100" spc="110" dirty="0">
                <a:latin typeface="Carlito"/>
                <a:cs typeface="Carlito"/>
              </a:rPr>
              <a:t>Components </a:t>
            </a:r>
            <a:r>
              <a:rPr sz="1100" spc="95" dirty="0">
                <a:latin typeface="Carlito"/>
                <a:cs typeface="Carlito"/>
              </a:rPr>
              <a:t>populate </a:t>
            </a:r>
            <a:r>
              <a:rPr sz="1100" spc="90" dirty="0">
                <a:latin typeface="Carlito"/>
                <a:cs typeface="Carlito"/>
              </a:rPr>
              <a:t>the </a:t>
            </a:r>
            <a:r>
              <a:rPr sz="1100" spc="95" dirty="0">
                <a:latin typeface="Carlito"/>
                <a:cs typeface="Carlito"/>
              </a:rPr>
              <a:t>software </a:t>
            </a:r>
            <a:r>
              <a:rPr sz="1100" spc="90" dirty="0">
                <a:latin typeface="Carlito"/>
                <a:cs typeface="Carlito"/>
              </a:rPr>
              <a:t>architecture </a:t>
            </a:r>
            <a:r>
              <a:rPr sz="1100" spc="95" dirty="0">
                <a:latin typeface="Carlito"/>
                <a:cs typeface="Carlito"/>
              </a:rPr>
              <a:t>and, </a:t>
            </a:r>
            <a:r>
              <a:rPr sz="1100" spc="85" dirty="0">
                <a:latin typeface="Carlito"/>
                <a:cs typeface="Carlito"/>
              </a:rPr>
              <a:t>as </a:t>
            </a:r>
            <a:r>
              <a:rPr sz="1100" spc="100" dirty="0">
                <a:latin typeface="Carlito"/>
                <a:cs typeface="Carlito"/>
              </a:rPr>
              <a:t>a </a:t>
            </a:r>
            <a:r>
              <a:rPr sz="1100" spc="95" dirty="0">
                <a:latin typeface="Carlito"/>
                <a:cs typeface="Carlito"/>
              </a:rPr>
              <a:t>consequence, </a:t>
            </a:r>
            <a:r>
              <a:rPr sz="1100" spc="85" dirty="0">
                <a:latin typeface="Carlito"/>
                <a:cs typeface="Carlito"/>
              </a:rPr>
              <a:t>play </a:t>
            </a:r>
            <a:r>
              <a:rPr sz="1100" spc="100" dirty="0">
                <a:latin typeface="Carlito"/>
                <a:cs typeface="Carlito"/>
              </a:rPr>
              <a:t>a </a:t>
            </a:r>
            <a:r>
              <a:rPr sz="1100" spc="85" dirty="0">
                <a:latin typeface="Carlito"/>
                <a:cs typeface="Carlito"/>
              </a:rPr>
              <a:t>role </a:t>
            </a:r>
            <a:r>
              <a:rPr sz="1100" spc="80" dirty="0">
                <a:latin typeface="Carlito"/>
                <a:cs typeface="Carlito"/>
              </a:rPr>
              <a:t>in   </a:t>
            </a:r>
            <a:r>
              <a:rPr sz="1100" spc="85" dirty="0">
                <a:latin typeface="Carlito"/>
                <a:cs typeface="Carlito"/>
              </a:rPr>
              <a:t>achieving </a:t>
            </a:r>
            <a:r>
              <a:rPr sz="1100" spc="95" dirty="0">
                <a:latin typeface="Carlito"/>
                <a:cs typeface="Carlito"/>
              </a:rPr>
              <a:t>the </a:t>
            </a:r>
            <a:r>
              <a:rPr sz="1100" spc="85" dirty="0">
                <a:latin typeface="Carlito"/>
                <a:cs typeface="Carlito"/>
              </a:rPr>
              <a:t>objectives </a:t>
            </a:r>
            <a:r>
              <a:rPr sz="1100" spc="110" dirty="0">
                <a:latin typeface="Carlito"/>
                <a:cs typeface="Carlito"/>
              </a:rPr>
              <a:t>and </a:t>
            </a:r>
            <a:r>
              <a:rPr sz="1100" spc="95" dirty="0">
                <a:latin typeface="Carlito"/>
                <a:cs typeface="Carlito"/>
              </a:rPr>
              <a:t>requirements </a:t>
            </a:r>
            <a:r>
              <a:rPr sz="1100" spc="85" dirty="0">
                <a:latin typeface="Carlito"/>
                <a:cs typeface="Carlito"/>
              </a:rPr>
              <a:t>of </a:t>
            </a:r>
            <a:r>
              <a:rPr sz="1100" spc="95" dirty="0">
                <a:latin typeface="Carlito"/>
                <a:cs typeface="Carlito"/>
              </a:rPr>
              <a:t>the </a:t>
            </a:r>
            <a:r>
              <a:rPr sz="1100" spc="100" dirty="0">
                <a:latin typeface="Carlito"/>
                <a:cs typeface="Carlito"/>
              </a:rPr>
              <a:t>system </a:t>
            </a:r>
            <a:r>
              <a:rPr sz="1100" spc="90" dirty="0">
                <a:latin typeface="Carlito"/>
                <a:cs typeface="Carlito"/>
              </a:rPr>
              <a:t>to </a:t>
            </a:r>
            <a:r>
              <a:rPr sz="1100" spc="110" dirty="0">
                <a:latin typeface="Carlito"/>
                <a:cs typeface="Carlito"/>
              </a:rPr>
              <a:t>be </a:t>
            </a:r>
            <a:r>
              <a:rPr sz="1100" spc="70" dirty="0">
                <a:latin typeface="Carlito"/>
                <a:cs typeface="Carlito"/>
              </a:rPr>
              <a:t>built. </a:t>
            </a:r>
            <a:r>
              <a:rPr sz="1100" spc="100" dirty="0">
                <a:latin typeface="Carlito"/>
                <a:cs typeface="Carlito"/>
              </a:rPr>
              <a:t>Because  </a:t>
            </a:r>
            <a:r>
              <a:rPr sz="1100" spc="105" dirty="0">
                <a:latin typeface="Carlito"/>
                <a:cs typeface="Carlito"/>
              </a:rPr>
              <a:t>components </a:t>
            </a:r>
            <a:r>
              <a:rPr sz="1100" spc="85" dirty="0">
                <a:latin typeface="Carlito"/>
                <a:cs typeface="Carlito"/>
              </a:rPr>
              <a:t>reside </a:t>
            </a:r>
            <a:r>
              <a:rPr sz="1100" spc="90" dirty="0">
                <a:latin typeface="Carlito"/>
                <a:cs typeface="Carlito"/>
              </a:rPr>
              <a:t>within </a:t>
            </a:r>
            <a:r>
              <a:rPr sz="1100" spc="95" dirty="0">
                <a:latin typeface="Carlito"/>
                <a:cs typeface="Carlito"/>
              </a:rPr>
              <a:t>the software </a:t>
            </a:r>
            <a:r>
              <a:rPr sz="1100" spc="85" dirty="0">
                <a:latin typeface="Carlito"/>
                <a:cs typeface="Carlito"/>
              </a:rPr>
              <a:t>architecture, </a:t>
            </a:r>
            <a:r>
              <a:rPr sz="1100" spc="95" dirty="0">
                <a:latin typeface="Carlito"/>
                <a:cs typeface="Carlito"/>
              </a:rPr>
              <a:t>they </a:t>
            </a:r>
            <a:r>
              <a:rPr sz="1100" spc="105" dirty="0">
                <a:latin typeface="Carlito"/>
                <a:cs typeface="Carlito"/>
              </a:rPr>
              <a:t>must communicate </a:t>
            </a:r>
            <a:r>
              <a:rPr sz="1100" spc="110" dirty="0">
                <a:latin typeface="Carlito"/>
                <a:cs typeface="Carlito"/>
              </a:rPr>
              <a:t>and  </a:t>
            </a:r>
            <a:r>
              <a:rPr sz="1100" spc="85" dirty="0">
                <a:latin typeface="Carlito"/>
                <a:cs typeface="Carlito"/>
              </a:rPr>
              <a:t>collaborate </a:t>
            </a:r>
            <a:r>
              <a:rPr sz="1100" spc="95" dirty="0">
                <a:latin typeface="Carlito"/>
                <a:cs typeface="Carlito"/>
              </a:rPr>
              <a:t>with other </a:t>
            </a:r>
            <a:r>
              <a:rPr sz="1100" spc="105" dirty="0">
                <a:latin typeface="Carlito"/>
                <a:cs typeface="Carlito"/>
              </a:rPr>
              <a:t>components and </a:t>
            </a:r>
            <a:r>
              <a:rPr sz="1100" spc="95" dirty="0">
                <a:latin typeface="Carlito"/>
                <a:cs typeface="Carlito"/>
              </a:rPr>
              <a:t>with </a:t>
            </a:r>
            <a:r>
              <a:rPr sz="1100" spc="80" dirty="0">
                <a:latin typeface="Carlito"/>
                <a:cs typeface="Carlito"/>
              </a:rPr>
              <a:t>entities </a:t>
            </a:r>
            <a:r>
              <a:rPr sz="1100" spc="75" dirty="0">
                <a:latin typeface="Carlito"/>
                <a:cs typeface="Carlito"/>
              </a:rPr>
              <a:t>(e.g., </a:t>
            </a:r>
            <a:r>
              <a:rPr sz="1100" spc="90" dirty="0">
                <a:latin typeface="Carlito"/>
                <a:cs typeface="Carlito"/>
              </a:rPr>
              <a:t>other systems, </a:t>
            </a:r>
            <a:r>
              <a:rPr sz="1100" spc="85" dirty="0">
                <a:latin typeface="Carlito"/>
                <a:cs typeface="Carlito"/>
              </a:rPr>
              <a:t>devices, </a:t>
            </a:r>
            <a:r>
              <a:rPr sz="1100" spc="110" dirty="0">
                <a:latin typeface="Carlito"/>
                <a:cs typeface="Carlito"/>
              </a:rPr>
              <a:t>and  </a:t>
            </a:r>
            <a:r>
              <a:rPr sz="1100" spc="90" dirty="0">
                <a:latin typeface="Carlito"/>
                <a:cs typeface="Carlito"/>
              </a:rPr>
              <a:t>people)</a:t>
            </a:r>
            <a:r>
              <a:rPr sz="1100" spc="45" dirty="0">
                <a:latin typeface="Carlito"/>
                <a:cs typeface="Carlito"/>
              </a:rPr>
              <a:t> </a:t>
            </a:r>
            <a:r>
              <a:rPr sz="1100" spc="85" dirty="0">
                <a:latin typeface="Carlito"/>
                <a:cs typeface="Carlito"/>
              </a:rPr>
              <a:t>that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75" dirty="0">
                <a:latin typeface="Carlito"/>
                <a:cs typeface="Carlito"/>
              </a:rPr>
              <a:t>exist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90" dirty="0">
                <a:latin typeface="Carlito"/>
                <a:cs typeface="Carlito"/>
              </a:rPr>
              <a:t>outside</a:t>
            </a:r>
            <a:r>
              <a:rPr sz="1100" spc="40" dirty="0">
                <a:latin typeface="Carlito"/>
                <a:cs typeface="Carlito"/>
              </a:rPr>
              <a:t> </a:t>
            </a:r>
            <a:r>
              <a:rPr sz="1100" spc="95" dirty="0">
                <a:latin typeface="Carlito"/>
                <a:cs typeface="Carlito"/>
              </a:rPr>
              <a:t>the</a:t>
            </a:r>
            <a:r>
              <a:rPr sz="1100" spc="75" dirty="0">
                <a:latin typeface="Carlito"/>
                <a:cs typeface="Carlito"/>
              </a:rPr>
              <a:t> </a:t>
            </a:r>
            <a:r>
              <a:rPr sz="1100" spc="95" dirty="0">
                <a:latin typeface="Carlito"/>
                <a:cs typeface="Carlito"/>
              </a:rPr>
              <a:t>boundaries</a:t>
            </a:r>
            <a:r>
              <a:rPr sz="1100" spc="70" dirty="0">
                <a:latin typeface="Carlito"/>
                <a:cs typeface="Carlito"/>
              </a:rPr>
              <a:t> </a:t>
            </a:r>
            <a:r>
              <a:rPr sz="1100" spc="85" dirty="0">
                <a:latin typeface="Carlito"/>
                <a:cs typeface="Carlito"/>
              </a:rPr>
              <a:t>of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95" dirty="0">
                <a:latin typeface="Carlito"/>
                <a:cs typeface="Carlito"/>
              </a:rPr>
              <a:t>the</a:t>
            </a:r>
            <a:r>
              <a:rPr sz="1100" spc="40" dirty="0">
                <a:latin typeface="Carlito"/>
                <a:cs typeface="Carlito"/>
              </a:rPr>
              <a:t> </a:t>
            </a:r>
            <a:r>
              <a:rPr sz="1100" spc="90" dirty="0">
                <a:latin typeface="Carlito"/>
                <a:cs typeface="Carlito"/>
              </a:rPr>
              <a:t>software.</a:t>
            </a:r>
            <a:endParaRPr sz="1100" dirty="0">
              <a:latin typeface="Carlito"/>
              <a:cs typeface="Carlito"/>
            </a:endParaRPr>
          </a:p>
          <a:p>
            <a:pPr marL="12700" marR="220979">
              <a:lnSpc>
                <a:spcPct val="103299"/>
              </a:lnSpc>
              <a:spcBef>
                <a:spcPts val="84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component,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graphical, </a:t>
            </a:r>
            <a:r>
              <a:rPr sz="1200" dirty="0">
                <a:latin typeface="Times New Roman"/>
                <a:cs typeface="Times New Roman"/>
              </a:rPr>
              <a:t>tabular, or text-based notation,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 primary </a:t>
            </a:r>
            <a:r>
              <a:rPr sz="1200" spc="-35" dirty="0">
                <a:latin typeface="Times New Roman"/>
                <a:cs typeface="Times New Roman"/>
              </a:rPr>
              <a:t>work </a:t>
            </a:r>
            <a:r>
              <a:rPr sz="1200" spc="-30" dirty="0">
                <a:latin typeface="Times New Roman"/>
                <a:cs typeface="Times New Roman"/>
              </a:rPr>
              <a:t>product produced during component-level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 marR="6350">
              <a:lnSpc>
                <a:spcPct val="102499"/>
              </a:lnSpc>
              <a:spcBef>
                <a:spcPts val="815"/>
              </a:spcBef>
            </a:pPr>
            <a:r>
              <a:rPr sz="1200" spc="105" dirty="0">
                <a:latin typeface="Times New Roman"/>
                <a:cs typeface="Times New Roman"/>
              </a:rPr>
              <a:t>Three </a:t>
            </a:r>
            <a:r>
              <a:rPr sz="1200" spc="100" dirty="0">
                <a:latin typeface="Times New Roman"/>
                <a:cs typeface="Times New Roman"/>
              </a:rPr>
              <a:t>important </a:t>
            </a:r>
            <a:r>
              <a:rPr sz="1200" spc="105" dirty="0">
                <a:latin typeface="Times New Roman"/>
                <a:cs typeface="Times New Roman"/>
              </a:rPr>
              <a:t>views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14" dirty="0">
                <a:latin typeface="Times New Roman"/>
                <a:cs typeface="Times New Roman"/>
              </a:rPr>
              <a:t>what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40" dirty="0">
                <a:latin typeface="Times New Roman"/>
                <a:cs typeface="Times New Roman"/>
              </a:rPr>
              <a:t>how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used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design  </a:t>
            </a:r>
            <a:r>
              <a:rPr sz="1200" spc="110" dirty="0">
                <a:latin typeface="Times New Roman"/>
                <a:cs typeface="Times New Roman"/>
              </a:rPr>
              <a:t>modeling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proceeds.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Object-Oriented</a:t>
            </a:r>
            <a:r>
              <a:rPr sz="1200" b="1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400"/>
              </a:lnSpc>
              <a:spcBef>
                <a:spcPts val="790"/>
              </a:spcBef>
            </a:pP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context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object-oriented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engineering,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b="1" spc="10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b="1" spc="4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b="1" spc="1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sz="1200" b="1" spc="3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b="1" spc="9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contains</a:t>
            </a:r>
            <a:r>
              <a:rPr sz="1200" b="1" spc="4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b="1" spc="10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b="1" spc="6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set  </a:t>
            </a:r>
            <a:r>
              <a:rPr sz="1200" b="1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collaborating </a:t>
            </a:r>
            <a:r>
              <a:rPr sz="1200" b="1" spc="6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classes. </a:t>
            </a:r>
            <a:r>
              <a:rPr sz="1200" spc="85" dirty="0" smtClean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class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within a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has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been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fully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elaborated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include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attributes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operations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relevant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its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implementation.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part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elaboration,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interfaces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enable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communicate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40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92075"/>
            <a:ext cx="5989955" cy="7553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</a:pP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collaborate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other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must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also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defined.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accomplish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this,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we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begin with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analysis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model and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elaborate analysis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classes(for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relate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domain)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classes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(for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(for 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provide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support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services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domain).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Traditional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3200"/>
              </a:lnSpc>
              <a:spcBef>
                <a:spcPts val="795"/>
              </a:spcBef>
            </a:pPr>
            <a:r>
              <a:rPr sz="1200" spc="17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traditional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called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module</a:t>
            </a:r>
            <a:r>
              <a:rPr sz="1200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,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resides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sz="1200" spc="-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architecture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serves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one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three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important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roles</a:t>
            </a:r>
            <a:r>
              <a:rPr sz="1200" b="1" spc="85" dirty="0">
                <a:solidFill>
                  <a:srgbClr val="221F1F"/>
                </a:solidFill>
                <a:latin typeface="Times New Roman"/>
                <a:cs typeface="Times New Roman"/>
              </a:rPr>
              <a:t>: </a:t>
            </a:r>
            <a:r>
              <a:rPr sz="1200" b="1" spc="95" dirty="0">
                <a:solidFill>
                  <a:srgbClr val="221F1F"/>
                </a:solidFill>
                <a:latin typeface="Times New Roman"/>
                <a:cs typeface="Times New Roman"/>
              </a:rPr>
              <a:t>(1) </a:t>
            </a:r>
            <a:r>
              <a:rPr sz="1200" b="1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b="1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sz="1200" b="1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coordinates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invocation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all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other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domain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components,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(2)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b="1" i="1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b="1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domain </a:t>
            </a:r>
            <a:r>
              <a:rPr sz="1200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 component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implements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complete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partial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function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customer,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(3) </a:t>
            </a:r>
            <a:r>
              <a:rPr sz="1200" b="1" spc="8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b="1" i="1" spc="6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sz="1200" b="1" i="1" spc="8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6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responsible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functions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support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processing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problem</a:t>
            </a:r>
            <a:r>
              <a:rPr sz="1200" spc="-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domain.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2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Process-Related</a:t>
            </a:r>
            <a:r>
              <a:rPr sz="12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3299"/>
              </a:lnSpc>
              <a:spcBef>
                <a:spcPts val="790"/>
              </a:spcBef>
            </a:pPr>
            <a:r>
              <a:rPr sz="1200" spc="114" dirty="0">
                <a:latin typeface="Times New Roman"/>
                <a:cs typeface="Times New Roman"/>
              </a:rPr>
              <a:t>Over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past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three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decades,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software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engineering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community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has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emphasized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need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build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systems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make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use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existing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software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  </a:t>
            </a:r>
            <a:r>
              <a:rPr sz="1200" spc="85" dirty="0">
                <a:latin typeface="Times New Roman"/>
                <a:cs typeface="Times New Roman"/>
              </a:rPr>
              <a:t>patterns. </a:t>
            </a:r>
            <a:r>
              <a:rPr sz="1200" spc="170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catalog </a:t>
            </a:r>
            <a:r>
              <a:rPr sz="1200" spc="105" dirty="0">
                <a:latin typeface="Times New Roman"/>
                <a:cs typeface="Times New Roman"/>
              </a:rPr>
              <a:t>of </a:t>
            </a:r>
            <a:r>
              <a:rPr sz="1200" spc="110" dirty="0">
                <a:latin typeface="Times New Roman"/>
                <a:cs typeface="Times New Roman"/>
              </a:rPr>
              <a:t>proven </a:t>
            </a:r>
            <a:r>
              <a:rPr sz="1200" spc="100" dirty="0">
                <a:latin typeface="Times New Roman"/>
                <a:cs typeface="Times New Roman"/>
              </a:rPr>
              <a:t>design or </a:t>
            </a:r>
            <a:r>
              <a:rPr sz="1200" spc="95" dirty="0">
                <a:latin typeface="Times New Roman"/>
                <a:cs typeface="Times New Roman"/>
              </a:rPr>
              <a:t>code-level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25" dirty="0">
                <a:latin typeface="Times New Roman"/>
                <a:cs typeface="Times New Roman"/>
              </a:rPr>
              <a:t>made </a:t>
            </a:r>
            <a:r>
              <a:rPr sz="1200" spc="90" dirty="0">
                <a:latin typeface="Times New Roman"/>
                <a:cs typeface="Times New Roman"/>
              </a:rPr>
              <a:t>available  to </a:t>
            </a:r>
            <a:r>
              <a:rPr sz="1200" spc="120" dirty="0">
                <a:latin typeface="Times New Roman"/>
                <a:cs typeface="Times New Roman"/>
              </a:rPr>
              <a:t>you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design </a:t>
            </a:r>
            <a:r>
              <a:rPr sz="1200" spc="120" dirty="0">
                <a:latin typeface="Times New Roman"/>
                <a:cs typeface="Times New Roman"/>
              </a:rPr>
              <a:t>work </a:t>
            </a:r>
            <a:r>
              <a:rPr sz="1200" spc="100" dirty="0">
                <a:latin typeface="Times New Roman"/>
                <a:cs typeface="Times New Roman"/>
              </a:rPr>
              <a:t>proceeds. </a:t>
            </a:r>
            <a:r>
              <a:rPr sz="1200" spc="125" dirty="0">
                <a:latin typeface="Times New Roman"/>
                <a:cs typeface="Times New Roman"/>
              </a:rPr>
              <a:t>As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software </a:t>
            </a:r>
            <a:r>
              <a:rPr sz="1200" spc="90" dirty="0">
                <a:latin typeface="Times New Roman"/>
                <a:cs typeface="Times New Roman"/>
              </a:rPr>
              <a:t>architecture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developed, </a:t>
            </a:r>
            <a:r>
              <a:rPr sz="1200" spc="125" dirty="0">
                <a:latin typeface="Times New Roman"/>
                <a:cs typeface="Times New Roman"/>
              </a:rPr>
              <a:t>we  </a:t>
            </a:r>
            <a:r>
              <a:rPr sz="1200" spc="110" dirty="0">
                <a:latin typeface="Times New Roman"/>
                <a:cs typeface="Times New Roman"/>
              </a:rPr>
              <a:t>choose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100" dirty="0">
                <a:latin typeface="Times New Roman"/>
                <a:cs typeface="Times New Roman"/>
              </a:rPr>
              <a:t>or design </a:t>
            </a:r>
            <a:r>
              <a:rPr sz="1200" spc="90" dirty="0">
                <a:latin typeface="Times New Roman"/>
                <a:cs typeface="Times New Roman"/>
              </a:rPr>
              <a:t>patterns </a:t>
            </a:r>
            <a:r>
              <a:rPr sz="1200" spc="114" dirty="0">
                <a:latin typeface="Times New Roman"/>
                <a:cs typeface="Times New Roman"/>
              </a:rPr>
              <a:t>from </a:t>
            </a:r>
            <a:r>
              <a:rPr sz="1200" spc="95" dirty="0">
                <a:latin typeface="Times New Roman"/>
                <a:cs typeface="Times New Roman"/>
              </a:rPr>
              <a:t>the catalog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05" dirty="0">
                <a:latin typeface="Times New Roman"/>
                <a:cs typeface="Times New Roman"/>
              </a:rPr>
              <a:t>use </a:t>
            </a:r>
            <a:r>
              <a:rPr sz="1200" spc="114" dirty="0">
                <a:latin typeface="Times New Roman"/>
                <a:cs typeface="Times New Roman"/>
              </a:rPr>
              <a:t>them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populate 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architecture. </a:t>
            </a:r>
            <a:r>
              <a:rPr sz="1200" spc="114" dirty="0">
                <a:latin typeface="Times New Roman"/>
                <a:cs typeface="Times New Roman"/>
              </a:rPr>
              <a:t>Because </a:t>
            </a:r>
            <a:r>
              <a:rPr sz="1200" spc="95" dirty="0">
                <a:latin typeface="Times New Roman"/>
                <a:cs typeface="Times New Roman"/>
              </a:rPr>
              <a:t>these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110" dirty="0">
                <a:latin typeface="Times New Roman"/>
                <a:cs typeface="Times New Roman"/>
              </a:rPr>
              <a:t>have been </a:t>
            </a:r>
            <a:r>
              <a:rPr sz="1200" b="1" spc="95" dirty="0">
                <a:latin typeface="Times New Roman"/>
                <a:cs typeface="Times New Roman"/>
              </a:rPr>
              <a:t>created </a:t>
            </a:r>
            <a:r>
              <a:rPr sz="1200" b="1" spc="100" dirty="0">
                <a:latin typeface="Times New Roman"/>
                <a:cs typeface="Times New Roman"/>
              </a:rPr>
              <a:t>with </a:t>
            </a:r>
            <a:r>
              <a:rPr sz="1200" b="1" spc="90" dirty="0">
                <a:latin typeface="Times New Roman"/>
                <a:cs typeface="Times New Roman"/>
              </a:rPr>
              <a:t>reusability </a:t>
            </a:r>
            <a:r>
              <a:rPr sz="1200" spc="90" dirty="0">
                <a:latin typeface="Times New Roman"/>
                <a:cs typeface="Times New Roman"/>
              </a:rPr>
              <a:t>in  </a:t>
            </a:r>
            <a:r>
              <a:rPr sz="1200" spc="105" dirty="0">
                <a:latin typeface="Times New Roman"/>
                <a:cs typeface="Times New Roman"/>
              </a:rPr>
              <a:t>mind, a complete </a:t>
            </a:r>
            <a:r>
              <a:rPr sz="1200" spc="95" dirty="0">
                <a:latin typeface="Times New Roman"/>
                <a:cs typeface="Times New Roman"/>
              </a:rPr>
              <a:t>description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85" dirty="0">
                <a:latin typeface="Times New Roman"/>
                <a:cs typeface="Times New Roman"/>
              </a:rPr>
              <a:t>their interface, </a:t>
            </a:r>
            <a:r>
              <a:rPr sz="1200" spc="95" dirty="0">
                <a:latin typeface="Times New Roman"/>
                <a:cs typeface="Times New Roman"/>
              </a:rPr>
              <a:t>the function(s) </a:t>
            </a:r>
            <a:r>
              <a:rPr sz="1200" spc="100" dirty="0">
                <a:latin typeface="Times New Roman"/>
                <a:cs typeface="Times New Roman"/>
              </a:rPr>
              <a:t>they perform,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communication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collaboration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they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require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all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available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you.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b="1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Basic design</a:t>
            </a:r>
            <a:r>
              <a:rPr sz="12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principles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2499"/>
              </a:lnSpc>
              <a:spcBef>
                <a:spcPts val="80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Open-Closed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(OCP).</a:t>
            </a:r>
            <a:r>
              <a:rPr sz="1200" b="1" spc="95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Times New Roman"/>
                <a:cs typeface="Times New Roman"/>
              </a:rPr>
              <a:t>“A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module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[component]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should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b="1" spc="110" dirty="0" smtClean="0">
                <a:latin typeface="Times New Roman"/>
                <a:cs typeface="Times New Roman"/>
              </a:rPr>
              <a:t>be</a:t>
            </a:r>
            <a:r>
              <a:rPr sz="1200" b="1" spc="65" dirty="0" smtClean="0">
                <a:latin typeface="Times New Roman"/>
                <a:cs typeface="Times New Roman"/>
              </a:rPr>
              <a:t> </a:t>
            </a:r>
            <a:r>
              <a:rPr sz="1200" b="1" spc="110" dirty="0" smtClean="0">
                <a:latin typeface="Times New Roman"/>
                <a:cs typeface="Times New Roman"/>
              </a:rPr>
              <a:t>open</a:t>
            </a:r>
            <a:r>
              <a:rPr sz="1200" b="1" spc="65" dirty="0" smtClean="0">
                <a:latin typeface="Times New Roman"/>
                <a:cs typeface="Times New Roman"/>
              </a:rPr>
              <a:t> </a:t>
            </a:r>
            <a:r>
              <a:rPr sz="1200" b="1" spc="90" dirty="0" smtClean="0">
                <a:latin typeface="Times New Roman"/>
                <a:cs typeface="Times New Roman"/>
              </a:rPr>
              <a:t>for  </a:t>
            </a:r>
            <a:r>
              <a:rPr sz="1200" b="1" spc="100" dirty="0" smtClean="0">
                <a:latin typeface="Times New Roman"/>
                <a:cs typeface="Times New Roman"/>
              </a:rPr>
              <a:t>extension </a:t>
            </a:r>
            <a:r>
              <a:rPr sz="1200" b="1" spc="105" dirty="0" smtClean="0">
                <a:latin typeface="Times New Roman"/>
                <a:cs typeface="Times New Roman"/>
              </a:rPr>
              <a:t>but </a:t>
            </a:r>
            <a:r>
              <a:rPr sz="1200" b="1" spc="100" dirty="0" smtClean="0">
                <a:latin typeface="Times New Roman"/>
                <a:cs typeface="Times New Roman"/>
              </a:rPr>
              <a:t>closed </a:t>
            </a:r>
            <a:r>
              <a:rPr sz="1200" b="1" spc="90" dirty="0" smtClean="0">
                <a:latin typeface="Times New Roman"/>
                <a:cs typeface="Times New Roman"/>
              </a:rPr>
              <a:t>for</a:t>
            </a:r>
            <a:r>
              <a:rPr sz="1200" b="1" spc="-180" dirty="0" smtClean="0">
                <a:latin typeface="Times New Roman"/>
                <a:cs typeface="Times New Roman"/>
              </a:rPr>
              <a:t> </a:t>
            </a:r>
            <a:r>
              <a:rPr sz="1200" b="1" spc="100" dirty="0" smtClean="0">
                <a:latin typeface="Times New Roman"/>
                <a:cs typeface="Times New Roman"/>
              </a:rPr>
              <a:t>modification</a:t>
            </a:r>
            <a:r>
              <a:rPr sz="1200" spc="100" dirty="0" smtClean="0">
                <a:latin typeface="Times New Roman"/>
                <a:cs typeface="Times New Roman"/>
              </a:rPr>
              <a:t>”</a:t>
            </a:r>
            <a:endParaRPr sz="1200" dirty="0">
              <a:latin typeface="Times New Roman"/>
              <a:cs typeface="Times New Roman"/>
            </a:endParaRPr>
          </a:p>
          <a:p>
            <a:pPr marL="516890" marR="6985" indent="-228600" algn="just">
              <a:lnSpc>
                <a:spcPct val="103299"/>
              </a:lnSpc>
              <a:spcBef>
                <a:spcPts val="900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80" dirty="0">
                <a:latin typeface="Times New Roman"/>
                <a:cs typeface="Times New Roman"/>
              </a:rPr>
              <a:t>Should </a:t>
            </a:r>
            <a:r>
              <a:rPr sz="1200" spc="70" dirty="0">
                <a:latin typeface="Times New Roman"/>
                <a:cs typeface="Times New Roman"/>
              </a:rPr>
              <a:t>specify the </a:t>
            </a:r>
            <a:r>
              <a:rPr sz="1200" spc="80" dirty="0">
                <a:latin typeface="Times New Roman"/>
                <a:cs typeface="Times New Roman"/>
              </a:rPr>
              <a:t>component </a:t>
            </a:r>
            <a:r>
              <a:rPr sz="1200" spc="70" dirty="0">
                <a:latin typeface="Times New Roman"/>
                <a:cs typeface="Times New Roman"/>
              </a:rPr>
              <a:t>in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way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75" dirty="0">
                <a:latin typeface="Times New Roman"/>
                <a:cs typeface="Times New Roman"/>
              </a:rPr>
              <a:t>allows </a:t>
            </a:r>
            <a:r>
              <a:rPr sz="1200" spc="50" dirty="0">
                <a:latin typeface="Times New Roman"/>
                <a:cs typeface="Times New Roman"/>
              </a:rPr>
              <a:t>it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75" dirty="0">
                <a:latin typeface="Times New Roman"/>
                <a:cs typeface="Times New Roman"/>
              </a:rPr>
              <a:t>be extended </a:t>
            </a:r>
            <a:r>
              <a:rPr sz="1200" spc="70" dirty="0">
                <a:latin typeface="Times New Roman"/>
                <a:cs typeface="Times New Roman"/>
              </a:rPr>
              <a:t>(within  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functional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domain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that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it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addresses)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without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need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make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internal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(code  </a:t>
            </a:r>
            <a:r>
              <a:rPr sz="1200" spc="70" dirty="0">
                <a:latin typeface="Times New Roman"/>
                <a:cs typeface="Times New Roman"/>
              </a:rPr>
              <a:t>or </a:t>
            </a:r>
            <a:r>
              <a:rPr sz="1200" spc="65" dirty="0">
                <a:latin typeface="Times New Roman"/>
                <a:cs typeface="Times New Roman"/>
              </a:rPr>
              <a:t>logic-level) </a:t>
            </a:r>
            <a:r>
              <a:rPr sz="1200" spc="70" dirty="0">
                <a:latin typeface="Times New Roman"/>
                <a:cs typeface="Times New Roman"/>
              </a:rPr>
              <a:t>modifications to the </a:t>
            </a:r>
            <a:r>
              <a:rPr sz="1200" spc="85" dirty="0">
                <a:latin typeface="Times New Roman"/>
                <a:cs typeface="Times New Roman"/>
              </a:rPr>
              <a:t>component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itself.</a:t>
            </a:r>
            <a:endParaRPr sz="1200" dirty="0">
              <a:latin typeface="Times New Roman"/>
              <a:cs typeface="Times New Roman"/>
            </a:endParaRPr>
          </a:p>
          <a:p>
            <a:pPr marL="516890" marR="1016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13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accomplish </a:t>
            </a:r>
            <a:r>
              <a:rPr sz="1200" spc="80" dirty="0">
                <a:latin typeface="Times New Roman"/>
                <a:cs typeface="Times New Roman"/>
              </a:rPr>
              <a:t>this, </a:t>
            </a:r>
            <a:r>
              <a:rPr sz="1200" spc="120" dirty="0">
                <a:latin typeface="Times New Roman"/>
                <a:cs typeface="Times New Roman"/>
              </a:rPr>
              <a:t>you </a:t>
            </a:r>
            <a:r>
              <a:rPr sz="1200" spc="90" dirty="0">
                <a:latin typeface="Times New Roman"/>
                <a:cs typeface="Times New Roman"/>
              </a:rPr>
              <a:t>create </a:t>
            </a:r>
            <a:r>
              <a:rPr sz="1200" spc="95" dirty="0">
                <a:latin typeface="Times New Roman"/>
                <a:cs typeface="Times New Roman"/>
              </a:rPr>
              <a:t>abstractions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0" dirty="0">
                <a:latin typeface="Times New Roman"/>
                <a:cs typeface="Times New Roman"/>
              </a:rPr>
              <a:t>serve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00" dirty="0">
                <a:latin typeface="Times New Roman"/>
                <a:cs typeface="Times New Roman"/>
              </a:rPr>
              <a:t>buffer </a:t>
            </a:r>
            <a:r>
              <a:rPr sz="1200" spc="110" dirty="0">
                <a:latin typeface="Times New Roman"/>
                <a:cs typeface="Times New Roman"/>
              </a:rPr>
              <a:t>between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functionality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likely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extended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design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itself.</a:t>
            </a:r>
            <a:endParaRPr sz="1200" dirty="0">
              <a:latin typeface="Times New Roman"/>
              <a:cs typeface="Times New Roman"/>
            </a:endParaRPr>
          </a:p>
          <a:p>
            <a:pPr marL="516890" indent="-229235" algn="just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125" dirty="0">
                <a:latin typeface="Times New Roman"/>
                <a:cs typeface="Times New Roman"/>
              </a:rPr>
              <a:t>One way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accomplish </a:t>
            </a:r>
            <a:r>
              <a:rPr sz="1200" spc="150" dirty="0">
                <a:latin typeface="Times New Roman"/>
                <a:cs typeface="Times New Roman"/>
              </a:rPr>
              <a:t>OCP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b="1" spc="105" dirty="0">
                <a:latin typeface="Times New Roman"/>
                <a:cs typeface="Times New Roman"/>
              </a:rPr>
              <a:t>Detector </a:t>
            </a:r>
            <a:r>
              <a:rPr sz="1200" spc="90" dirty="0">
                <a:latin typeface="Times New Roman"/>
                <a:cs typeface="Times New Roman"/>
              </a:rPr>
              <a:t>class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85" dirty="0">
                <a:latin typeface="Times New Roman"/>
                <a:cs typeface="Times New Roman"/>
              </a:rPr>
              <a:t>illustrated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Figure</a:t>
            </a:r>
            <a:endParaRPr sz="1200" dirty="0">
              <a:latin typeface="Times New Roman"/>
              <a:cs typeface="Times New Roman"/>
            </a:endParaRPr>
          </a:p>
          <a:p>
            <a:pPr marL="516890" marR="5715" algn="just">
              <a:lnSpc>
                <a:spcPct val="103000"/>
              </a:lnSpc>
              <a:spcBef>
                <a:spcPts val="15"/>
              </a:spcBef>
            </a:pPr>
            <a:r>
              <a:rPr sz="1200" spc="95" dirty="0">
                <a:latin typeface="Times New Roman"/>
                <a:cs typeface="Times New Roman"/>
              </a:rPr>
              <a:t>.The </a:t>
            </a:r>
            <a:r>
              <a:rPr sz="1200" spc="100" dirty="0">
                <a:latin typeface="Times New Roman"/>
                <a:cs typeface="Times New Roman"/>
              </a:rPr>
              <a:t>sensor </a:t>
            </a:r>
            <a:r>
              <a:rPr sz="1200" spc="90" dirty="0">
                <a:latin typeface="Times New Roman"/>
                <a:cs typeface="Times New Roman"/>
              </a:rPr>
              <a:t>interface </a:t>
            </a:r>
            <a:r>
              <a:rPr sz="1200" spc="95" dirty="0">
                <a:latin typeface="Times New Roman"/>
                <a:cs typeface="Times New Roman"/>
              </a:rPr>
              <a:t>presents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consistent </a:t>
            </a:r>
            <a:r>
              <a:rPr sz="1200" spc="114" dirty="0">
                <a:latin typeface="Times New Roman"/>
                <a:cs typeface="Times New Roman"/>
              </a:rPr>
              <a:t>view </a:t>
            </a:r>
            <a:r>
              <a:rPr sz="1200" spc="100" dirty="0">
                <a:latin typeface="Times New Roman"/>
                <a:cs typeface="Times New Roman"/>
              </a:rPr>
              <a:t>of sensors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detector  </a:t>
            </a:r>
            <a:r>
              <a:rPr sz="1200" spc="110" dirty="0">
                <a:latin typeface="Times New Roman"/>
                <a:cs typeface="Times New Roman"/>
              </a:rPr>
              <a:t>component. </a:t>
            </a:r>
            <a:r>
              <a:rPr sz="1200" spc="75" dirty="0">
                <a:latin typeface="Times New Roman"/>
                <a:cs typeface="Times New Roman"/>
              </a:rPr>
              <a:t>If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30" dirty="0">
                <a:latin typeface="Times New Roman"/>
                <a:cs typeface="Times New Roman"/>
              </a:rPr>
              <a:t>new </a:t>
            </a:r>
            <a:r>
              <a:rPr sz="1200" spc="100" dirty="0">
                <a:latin typeface="Times New Roman"/>
                <a:cs typeface="Times New Roman"/>
              </a:rPr>
              <a:t>type of sensor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14" dirty="0">
                <a:latin typeface="Times New Roman"/>
                <a:cs typeface="Times New Roman"/>
              </a:rPr>
              <a:t>added </a:t>
            </a:r>
            <a:r>
              <a:rPr sz="1200" spc="120" dirty="0">
                <a:latin typeface="Times New Roman"/>
                <a:cs typeface="Times New Roman"/>
              </a:rPr>
              <a:t>no </a:t>
            </a:r>
            <a:r>
              <a:rPr sz="1200" spc="110" dirty="0">
                <a:latin typeface="Times New Roman"/>
                <a:cs typeface="Times New Roman"/>
              </a:rPr>
              <a:t>change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required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00" dirty="0">
                <a:latin typeface="Times New Roman"/>
                <a:cs typeface="Times New Roman"/>
              </a:rPr>
              <a:t>the  </a:t>
            </a:r>
            <a:r>
              <a:rPr sz="1200" b="1" spc="100" dirty="0">
                <a:latin typeface="Times New Roman"/>
                <a:cs typeface="Times New Roman"/>
              </a:rPr>
              <a:t>Detector </a:t>
            </a:r>
            <a:r>
              <a:rPr sz="1200" spc="110" dirty="0">
                <a:latin typeface="Times New Roman"/>
                <a:cs typeface="Times New Roman"/>
              </a:rPr>
              <a:t>class(component). </a:t>
            </a: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50" dirty="0">
                <a:latin typeface="Times New Roman"/>
                <a:cs typeface="Times New Roman"/>
              </a:rPr>
              <a:t>OCP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preserved.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7944611"/>
            <a:ext cx="4725593" cy="226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41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805815"/>
            <a:ext cx="5991860" cy="903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Liskov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Substitution Principle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(LSP).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“</a:t>
            </a:r>
            <a:r>
              <a:rPr sz="1200" i="1" spc="70" dirty="0">
                <a:solidFill>
                  <a:srgbClr val="221F1F"/>
                </a:solidFill>
                <a:latin typeface="Times New Roman"/>
                <a:cs typeface="Times New Roman"/>
              </a:rPr>
              <a:t>Subclasses </a:t>
            </a:r>
            <a:r>
              <a:rPr sz="1200" i="1" spc="75" dirty="0">
                <a:solidFill>
                  <a:srgbClr val="221F1F"/>
                </a:solidFill>
                <a:latin typeface="Times New Roman"/>
                <a:cs typeface="Times New Roman"/>
              </a:rPr>
              <a:t>should be </a:t>
            </a:r>
            <a:r>
              <a:rPr sz="1200" i="1" spc="65" dirty="0">
                <a:solidFill>
                  <a:srgbClr val="221F1F"/>
                </a:solidFill>
                <a:latin typeface="Times New Roman"/>
                <a:cs typeface="Times New Roman"/>
              </a:rPr>
              <a:t>substitutable for </a:t>
            </a:r>
            <a:r>
              <a:rPr sz="1200" i="1" spc="85" dirty="0">
                <a:solidFill>
                  <a:srgbClr val="221F1F"/>
                </a:solidFill>
                <a:latin typeface="Times New Roman"/>
                <a:cs typeface="Times New Roman"/>
              </a:rPr>
              <a:t>their </a:t>
            </a:r>
            <a:r>
              <a:rPr sz="1200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base</a:t>
            </a:r>
            <a:r>
              <a:rPr sz="1200" i="1" spc="-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i="1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classes”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principle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suggests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uses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base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continue</a:t>
            </a:r>
            <a:r>
              <a:rPr sz="1200" spc="-1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function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properly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if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derived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from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base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passed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sz="1200" spc="-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instead</a:t>
            </a:r>
            <a:endParaRPr sz="1200" dirty="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03099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context,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“contract”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pre-condition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must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true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before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uses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base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post-condition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true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after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uses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base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class. </a:t>
            </a:r>
            <a:r>
              <a:rPr sz="1200" spc="140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you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create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derived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classes,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sure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conform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pre-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-114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post-conditions.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Dependency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Inversion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(DIP).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85" dirty="0">
                <a:latin typeface="Times New Roman"/>
                <a:cs typeface="Times New Roman"/>
              </a:rPr>
              <a:t>“</a:t>
            </a:r>
            <a:r>
              <a:rPr sz="1200" i="1" spc="85" dirty="0">
                <a:latin typeface="Times New Roman"/>
                <a:cs typeface="Times New Roman"/>
              </a:rPr>
              <a:t>Depend on </a:t>
            </a:r>
            <a:r>
              <a:rPr sz="1200" i="1" spc="65" dirty="0">
                <a:latin typeface="Times New Roman"/>
                <a:cs typeface="Times New Roman"/>
              </a:rPr>
              <a:t>abstractions. </a:t>
            </a:r>
            <a:r>
              <a:rPr sz="1200" i="1" spc="105" dirty="0">
                <a:latin typeface="Times New Roman"/>
                <a:cs typeface="Times New Roman"/>
              </a:rPr>
              <a:t>Do </a:t>
            </a:r>
            <a:r>
              <a:rPr sz="1200" i="1" spc="70" dirty="0">
                <a:latin typeface="Times New Roman"/>
                <a:cs typeface="Times New Roman"/>
              </a:rPr>
              <a:t>not </a:t>
            </a:r>
            <a:r>
              <a:rPr sz="1200" i="1" spc="110" dirty="0">
                <a:latin typeface="Times New Roman"/>
                <a:cs typeface="Times New Roman"/>
              </a:rPr>
              <a:t>dependon</a:t>
            </a:r>
            <a:r>
              <a:rPr sz="1200" i="1" spc="405" dirty="0">
                <a:latin typeface="Times New Roman"/>
                <a:cs typeface="Times New Roman"/>
              </a:rPr>
              <a:t> </a:t>
            </a:r>
            <a:r>
              <a:rPr sz="1200" i="1" spc="95" dirty="0">
                <a:latin typeface="Times New Roman"/>
                <a:cs typeface="Times New Roman"/>
              </a:rPr>
              <a:t>concretions”</a:t>
            </a:r>
            <a:r>
              <a:rPr sz="1200" spc="9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099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95" dirty="0">
                <a:latin typeface="Times New Roman"/>
                <a:cs typeface="Times New Roman"/>
              </a:rPr>
              <a:t>Abstractions are the place </a:t>
            </a:r>
            <a:r>
              <a:rPr sz="1200" spc="114" dirty="0">
                <a:latin typeface="Times New Roman"/>
                <a:cs typeface="Times New Roman"/>
              </a:rPr>
              <a:t>where </a:t>
            </a:r>
            <a:r>
              <a:rPr sz="1200" spc="105" dirty="0">
                <a:latin typeface="Times New Roman"/>
                <a:cs typeface="Times New Roman"/>
              </a:rPr>
              <a:t>a design can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5" dirty="0">
                <a:latin typeface="Times New Roman"/>
                <a:cs typeface="Times New Roman"/>
              </a:rPr>
              <a:t>extended </a:t>
            </a:r>
            <a:r>
              <a:rPr sz="1200" spc="100" dirty="0">
                <a:latin typeface="Times New Roman"/>
                <a:cs typeface="Times New Roman"/>
              </a:rPr>
              <a:t>without </a:t>
            </a:r>
            <a:r>
              <a:rPr sz="1200" spc="90" dirty="0">
                <a:latin typeface="Times New Roman"/>
                <a:cs typeface="Times New Roman"/>
              </a:rPr>
              <a:t>great  </a:t>
            </a:r>
            <a:r>
              <a:rPr sz="1200" spc="95" dirty="0">
                <a:latin typeface="Times New Roman"/>
                <a:cs typeface="Times New Roman"/>
              </a:rPr>
              <a:t>complication. </a:t>
            </a:r>
            <a:r>
              <a:rPr sz="1200" spc="120" dirty="0">
                <a:latin typeface="Times New Roman"/>
                <a:cs typeface="Times New Roman"/>
              </a:rPr>
              <a:t>The more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10" dirty="0">
                <a:latin typeface="Times New Roman"/>
                <a:cs typeface="Times New Roman"/>
              </a:rPr>
              <a:t>depends </a:t>
            </a:r>
            <a:r>
              <a:rPr sz="1200" spc="120" dirty="0">
                <a:latin typeface="Times New Roman"/>
                <a:cs typeface="Times New Roman"/>
              </a:rPr>
              <a:t>on </a:t>
            </a:r>
            <a:r>
              <a:rPr sz="1200" spc="95" dirty="0">
                <a:latin typeface="Times New Roman"/>
                <a:cs typeface="Times New Roman"/>
              </a:rPr>
              <a:t>other </a:t>
            </a:r>
            <a:r>
              <a:rPr sz="1200" spc="100" dirty="0">
                <a:latin typeface="Times New Roman"/>
                <a:cs typeface="Times New Roman"/>
              </a:rPr>
              <a:t>concrete 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90" dirty="0">
                <a:latin typeface="Times New Roman"/>
                <a:cs typeface="Times New Roman"/>
              </a:rPr>
              <a:t>(rather </a:t>
            </a:r>
            <a:r>
              <a:rPr sz="1200" spc="100" dirty="0">
                <a:latin typeface="Times New Roman"/>
                <a:cs typeface="Times New Roman"/>
              </a:rPr>
              <a:t>than </a:t>
            </a:r>
            <a:r>
              <a:rPr sz="1200" spc="120" dirty="0">
                <a:latin typeface="Times New Roman"/>
                <a:cs typeface="Times New Roman"/>
              </a:rPr>
              <a:t>on </a:t>
            </a:r>
            <a:r>
              <a:rPr sz="1200" spc="90" dirty="0">
                <a:latin typeface="Times New Roman"/>
                <a:cs typeface="Times New Roman"/>
              </a:rPr>
              <a:t>abstractions </a:t>
            </a:r>
            <a:r>
              <a:rPr sz="1200" spc="105" dirty="0">
                <a:latin typeface="Times New Roman"/>
                <a:cs typeface="Times New Roman"/>
              </a:rPr>
              <a:t>such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85" dirty="0">
                <a:latin typeface="Times New Roman"/>
                <a:cs typeface="Times New Roman"/>
              </a:rPr>
              <a:t>interface),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20" dirty="0">
                <a:latin typeface="Times New Roman"/>
                <a:cs typeface="Times New Roman"/>
              </a:rPr>
              <a:t>more  </a:t>
            </a:r>
            <a:r>
              <a:rPr sz="1200" spc="80" dirty="0">
                <a:latin typeface="Times New Roman"/>
                <a:cs typeface="Times New Roman"/>
              </a:rPr>
              <a:t>difficult </a:t>
            </a:r>
            <a:r>
              <a:rPr sz="1200" spc="60" dirty="0">
                <a:latin typeface="Times New Roman"/>
                <a:cs typeface="Times New Roman"/>
              </a:rPr>
              <a:t>it </a:t>
            </a:r>
            <a:r>
              <a:rPr sz="1200" spc="90" dirty="0">
                <a:latin typeface="Times New Roman"/>
                <a:cs typeface="Times New Roman"/>
              </a:rPr>
              <a:t>will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extend.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Segregation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(ISP).</a:t>
            </a:r>
            <a:endParaRPr sz="1200" dirty="0">
              <a:latin typeface="Times New Roman"/>
              <a:cs typeface="Times New Roman"/>
            </a:endParaRPr>
          </a:p>
          <a:p>
            <a:pPr marL="516890" marR="8255" indent="-228600" algn="just">
              <a:lnSpc>
                <a:spcPct val="103299"/>
              </a:lnSpc>
              <a:spcBef>
                <a:spcPts val="875"/>
              </a:spcBef>
              <a:buFont typeface="Symbol"/>
              <a:buChar char=""/>
              <a:tabLst>
                <a:tab pos="517525" algn="l"/>
              </a:tabLst>
            </a:pPr>
            <a:r>
              <a:rPr sz="1200" i="1" spc="130" dirty="0">
                <a:latin typeface="Times New Roman"/>
                <a:cs typeface="Times New Roman"/>
              </a:rPr>
              <a:t>“Many </a:t>
            </a:r>
            <a:r>
              <a:rPr sz="1200" i="1" spc="85" dirty="0">
                <a:latin typeface="Times New Roman"/>
                <a:cs typeface="Times New Roman"/>
              </a:rPr>
              <a:t>client-specific </a:t>
            </a:r>
            <a:r>
              <a:rPr sz="1200" i="1" spc="90" dirty="0">
                <a:latin typeface="Times New Roman"/>
                <a:cs typeface="Times New Roman"/>
              </a:rPr>
              <a:t>interfaces </a:t>
            </a:r>
            <a:r>
              <a:rPr sz="1200" i="1" spc="105" dirty="0">
                <a:latin typeface="Times New Roman"/>
                <a:cs typeface="Times New Roman"/>
              </a:rPr>
              <a:t>are </a:t>
            </a:r>
            <a:r>
              <a:rPr sz="1200" i="1" spc="90" dirty="0">
                <a:latin typeface="Times New Roman"/>
                <a:cs typeface="Times New Roman"/>
              </a:rPr>
              <a:t>better </a:t>
            </a:r>
            <a:r>
              <a:rPr sz="1200" i="1" spc="105" dirty="0">
                <a:latin typeface="Times New Roman"/>
                <a:cs typeface="Times New Roman"/>
              </a:rPr>
              <a:t>than </a:t>
            </a:r>
            <a:r>
              <a:rPr sz="1200" i="1" spc="114" dirty="0">
                <a:latin typeface="Times New Roman"/>
                <a:cs typeface="Times New Roman"/>
              </a:rPr>
              <a:t>one </a:t>
            </a:r>
            <a:r>
              <a:rPr sz="1200" i="1" spc="100" dirty="0">
                <a:latin typeface="Times New Roman"/>
                <a:cs typeface="Times New Roman"/>
              </a:rPr>
              <a:t>general </a:t>
            </a:r>
            <a:r>
              <a:rPr sz="1200" i="1" spc="110" dirty="0">
                <a:latin typeface="Times New Roman"/>
                <a:cs typeface="Times New Roman"/>
              </a:rPr>
              <a:t>purpose  </a:t>
            </a:r>
            <a:r>
              <a:rPr sz="1200" i="1" spc="90" dirty="0">
                <a:latin typeface="Times New Roman"/>
                <a:cs typeface="Times New Roman"/>
              </a:rPr>
              <a:t>interface”.</a:t>
            </a:r>
            <a:endParaRPr sz="1200" dirty="0">
              <a:latin typeface="Times New Roman"/>
              <a:cs typeface="Times New Roman"/>
            </a:endParaRPr>
          </a:p>
          <a:p>
            <a:pPr marL="516890" marR="889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105" dirty="0">
                <a:latin typeface="Times New Roman"/>
                <a:cs typeface="Times New Roman"/>
              </a:rPr>
              <a:t>There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30" dirty="0">
                <a:latin typeface="Times New Roman"/>
                <a:cs typeface="Times New Roman"/>
              </a:rPr>
              <a:t>many </a:t>
            </a:r>
            <a:r>
              <a:rPr sz="1200" spc="95" dirty="0">
                <a:latin typeface="Times New Roman"/>
                <a:cs typeface="Times New Roman"/>
              </a:rPr>
              <a:t>instances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110" dirty="0">
                <a:latin typeface="Times New Roman"/>
                <a:cs typeface="Times New Roman"/>
              </a:rPr>
              <a:t>which </a:t>
            </a:r>
            <a:r>
              <a:rPr sz="1200" spc="95" dirty="0">
                <a:latin typeface="Times New Roman"/>
                <a:cs typeface="Times New Roman"/>
              </a:rPr>
              <a:t>multiple </a:t>
            </a:r>
            <a:r>
              <a:rPr sz="1200" spc="85" dirty="0">
                <a:latin typeface="Times New Roman"/>
                <a:cs typeface="Times New Roman"/>
              </a:rPr>
              <a:t>client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105" dirty="0">
                <a:latin typeface="Times New Roman"/>
                <a:cs typeface="Times New Roman"/>
              </a:rPr>
              <a:t>use </a:t>
            </a:r>
            <a:r>
              <a:rPr sz="1200" spc="95" dirty="0">
                <a:latin typeface="Times New Roman"/>
                <a:cs typeface="Times New Roman"/>
              </a:rPr>
              <a:t>the  operations </a:t>
            </a:r>
            <a:r>
              <a:rPr sz="1200" spc="105" dirty="0">
                <a:latin typeface="Times New Roman"/>
                <a:cs typeface="Times New Roman"/>
              </a:rPr>
              <a:t>provided </a:t>
            </a:r>
            <a:r>
              <a:rPr sz="1200" spc="120" dirty="0">
                <a:latin typeface="Times New Roman"/>
                <a:cs typeface="Times New Roman"/>
              </a:rPr>
              <a:t>by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server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class.</a:t>
            </a:r>
            <a:endParaRPr sz="1200" dirty="0">
              <a:latin typeface="Times New Roman"/>
              <a:cs typeface="Times New Roman"/>
            </a:endParaRPr>
          </a:p>
          <a:p>
            <a:pPr marL="516890" marR="8255" indent="-228600" algn="just">
              <a:lnSpc>
                <a:spcPct val="103200"/>
              </a:lnSpc>
              <a:spcBef>
                <a:spcPts val="100"/>
              </a:spcBef>
              <a:buFont typeface="Symbol"/>
              <a:buChar char=""/>
              <a:tabLst>
                <a:tab pos="563245" algn="l"/>
              </a:tabLst>
            </a:pPr>
            <a:r>
              <a:rPr dirty="0"/>
              <a:t>	</a:t>
            </a:r>
            <a:r>
              <a:rPr sz="1200" spc="110" dirty="0">
                <a:latin typeface="Times New Roman"/>
                <a:cs typeface="Times New Roman"/>
              </a:rPr>
              <a:t>Should </a:t>
            </a:r>
            <a:r>
              <a:rPr sz="1200" spc="90" dirty="0">
                <a:latin typeface="Times New Roman"/>
                <a:cs typeface="Times New Roman"/>
              </a:rPr>
              <a:t>create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specialized interface </a:t>
            </a:r>
            <a:r>
              <a:rPr sz="1200" spc="95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serve </a:t>
            </a:r>
            <a:r>
              <a:rPr sz="1200" spc="105" dirty="0">
                <a:latin typeface="Times New Roman"/>
                <a:cs typeface="Times New Roman"/>
              </a:rPr>
              <a:t>each major </a:t>
            </a:r>
            <a:r>
              <a:rPr sz="1200" spc="100" dirty="0">
                <a:latin typeface="Times New Roman"/>
                <a:cs typeface="Times New Roman"/>
              </a:rPr>
              <a:t>category </a:t>
            </a:r>
            <a:r>
              <a:rPr sz="1200" spc="105" dirty="0">
                <a:latin typeface="Times New Roman"/>
                <a:cs typeface="Times New Roman"/>
              </a:rPr>
              <a:t>of  </a:t>
            </a:r>
            <a:r>
              <a:rPr sz="1200" spc="80" dirty="0">
                <a:latin typeface="Times New Roman"/>
                <a:cs typeface="Times New Roman"/>
              </a:rPr>
              <a:t>clients. </a:t>
            </a:r>
            <a:r>
              <a:rPr sz="1200" spc="114" dirty="0">
                <a:latin typeface="Times New Roman"/>
                <a:cs typeface="Times New Roman"/>
              </a:rPr>
              <a:t>Only </a:t>
            </a:r>
            <a:r>
              <a:rPr sz="1200" spc="100" dirty="0">
                <a:latin typeface="Times New Roman"/>
                <a:cs typeface="Times New Roman"/>
              </a:rPr>
              <a:t>those </a:t>
            </a:r>
            <a:r>
              <a:rPr sz="1200" spc="95" dirty="0">
                <a:latin typeface="Times New Roman"/>
                <a:cs typeface="Times New Roman"/>
              </a:rPr>
              <a:t>operations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 relevant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particular </a:t>
            </a:r>
            <a:r>
              <a:rPr sz="1200" spc="100" dirty="0">
                <a:latin typeface="Times New Roman"/>
                <a:cs typeface="Times New Roman"/>
              </a:rPr>
              <a:t>category of  </a:t>
            </a:r>
            <a:r>
              <a:rPr sz="1200" spc="85" dirty="0">
                <a:latin typeface="Times New Roman"/>
                <a:cs typeface="Times New Roman"/>
              </a:rPr>
              <a:t>clients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should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specified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interface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for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client.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If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multiple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clients  </a:t>
            </a:r>
            <a:r>
              <a:rPr sz="1200" spc="95" dirty="0">
                <a:latin typeface="Times New Roman"/>
                <a:cs typeface="Times New Roman"/>
              </a:rPr>
              <a:t>require the </a:t>
            </a:r>
            <a:r>
              <a:rPr sz="1200" spc="120" dirty="0">
                <a:latin typeface="Times New Roman"/>
                <a:cs typeface="Times New Roman"/>
              </a:rPr>
              <a:t>same </a:t>
            </a:r>
            <a:r>
              <a:rPr sz="1200" spc="95" dirty="0">
                <a:latin typeface="Times New Roman"/>
                <a:cs typeface="Times New Roman"/>
              </a:rPr>
              <a:t>operations,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5" dirty="0">
                <a:latin typeface="Times New Roman"/>
                <a:cs typeface="Times New Roman"/>
              </a:rPr>
              <a:t>specified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105" dirty="0">
                <a:latin typeface="Times New Roman"/>
                <a:cs typeface="Times New Roman"/>
              </a:rPr>
              <a:t>each of </a:t>
            </a:r>
            <a:r>
              <a:rPr sz="1200" spc="95" dirty="0">
                <a:latin typeface="Times New Roman"/>
                <a:cs typeface="Times New Roman"/>
              </a:rPr>
              <a:t>specialized  </a:t>
            </a:r>
            <a:r>
              <a:rPr sz="1200" spc="85" dirty="0">
                <a:latin typeface="Times New Roman"/>
                <a:cs typeface="Times New Roman"/>
              </a:rPr>
              <a:t>interfaces.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Release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Reuse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Equivalency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(REP).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i="1" spc="120" dirty="0">
                <a:latin typeface="Times New Roman"/>
                <a:cs typeface="Times New Roman"/>
              </a:rPr>
              <a:t>“The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spc="105" dirty="0">
                <a:latin typeface="Times New Roman"/>
                <a:cs typeface="Times New Roman"/>
              </a:rPr>
              <a:t>granule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90" dirty="0">
                <a:latin typeface="Times New Roman"/>
                <a:cs typeface="Times New Roman"/>
              </a:rPr>
              <a:t>of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reuse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75" dirty="0">
                <a:latin typeface="Times New Roman"/>
                <a:cs typeface="Times New Roman"/>
              </a:rPr>
              <a:t>is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spc="95" dirty="0">
                <a:latin typeface="Times New Roman"/>
                <a:cs typeface="Times New Roman"/>
              </a:rPr>
              <a:t>the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105" dirty="0">
                <a:latin typeface="Times New Roman"/>
                <a:cs typeface="Times New Roman"/>
              </a:rPr>
              <a:t>granule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i="1" spc="90" dirty="0">
                <a:latin typeface="Times New Roman"/>
                <a:cs typeface="Times New Roman"/>
              </a:rPr>
              <a:t>of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release”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40" dirty="0">
                <a:latin typeface="Times New Roman"/>
                <a:cs typeface="Times New Roman"/>
              </a:rPr>
              <a:t>When </a:t>
            </a:r>
            <a:r>
              <a:rPr sz="1200" spc="95" dirty="0">
                <a:latin typeface="Times New Roman"/>
                <a:cs typeface="Times New Roman"/>
              </a:rPr>
              <a:t>classes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designed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95" dirty="0">
                <a:latin typeface="Times New Roman"/>
                <a:cs typeface="Times New Roman"/>
              </a:rPr>
              <a:t>reuse,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0" dirty="0">
                <a:latin typeface="Times New Roman"/>
                <a:cs typeface="Times New Roman"/>
              </a:rPr>
              <a:t>implicit </a:t>
            </a:r>
            <a:r>
              <a:rPr sz="1200" spc="95" dirty="0">
                <a:latin typeface="Times New Roman"/>
                <a:cs typeface="Times New Roman"/>
              </a:rPr>
              <a:t>contract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  </a:t>
            </a:r>
            <a:r>
              <a:rPr sz="1200" spc="95" dirty="0">
                <a:latin typeface="Times New Roman"/>
                <a:cs typeface="Times New Roman"/>
              </a:rPr>
              <a:t>established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between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developer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reusable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entity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people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who  </a:t>
            </a:r>
            <a:r>
              <a:rPr sz="1200" spc="90" dirty="0">
                <a:latin typeface="Times New Roman"/>
                <a:cs typeface="Times New Roman"/>
              </a:rPr>
              <a:t>will </a:t>
            </a:r>
            <a:r>
              <a:rPr sz="1200" spc="105" dirty="0">
                <a:latin typeface="Times New Roman"/>
                <a:cs typeface="Times New Roman"/>
              </a:rPr>
              <a:t>use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it.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8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developer </a:t>
            </a:r>
            <a:r>
              <a:rPr sz="1200" spc="114" dirty="0">
                <a:latin typeface="Times New Roman"/>
                <a:cs typeface="Times New Roman"/>
              </a:rPr>
              <a:t>commits </a:t>
            </a:r>
            <a:r>
              <a:rPr sz="1200" spc="90" dirty="0">
                <a:latin typeface="Times New Roman"/>
                <a:cs typeface="Times New Roman"/>
              </a:rPr>
              <a:t>to establish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release </a:t>
            </a:r>
            <a:r>
              <a:rPr sz="1200" spc="95" dirty="0">
                <a:latin typeface="Times New Roman"/>
                <a:cs typeface="Times New Roman"/>
              </a:rPr>
              <a:t>control </a:t>
            </a:r>
            <a:r>
              <a:rPr sz="1200" spc="110" dirty="0">
                <a:latin typeface="Times New Roman"/>
                <a:cs typeface="Times New Roman"/>
              </a:rPr>
              <a:t>system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0" dirty="0">
                <a:latin typeface="Times New Roman"/>
                <a:cs typeface="Times New Roman"/>
              </a:rPr>
              <a:t>supports 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maintains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older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versions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entity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while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theusers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slowly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upgrade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to  the </a:t>
            </a:r>
            <a:r>
              <a:rPr sz="1200" spc="110" dirty="0">
                <a:latin typeface="Times New Roman"/>
                <a:cs typeface="Times New Roman"/>
              </a:rPr>
              <a:t>most </a:t>
            </a:r>
            <a:r>
              <a:rPr sz="1200" spc="95" dirty="0">
                <a:latin typeface="Times New Roman"/>
                <a:cs typeface="Times New Roman"/>
              </a:rPr>
              <a:t>current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version.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"/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Closure 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(CCP)</a:t>
            </a:r>
            <a:r>
              <a:rPr sz="12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1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i="1" spc="100" dirty="0">
                <a:latin typeface="Times New Roman"/>
                <a:cs typeface="Times New Roman"/>
              </a:rPr>
              <a:t>“Classes </a:t>
            </a:r>
            <a:r>
              <a:rPr sz="1200" i="1" spc="85" dirty="0">
                <a:latin typeface="Times New Roman"/>
                <a:cs typeface="Times New Roman"/>
              </a:rPr>
              <a:t>that </a:t>
            </a:r>
            <a:r>
              <a:rPr sz="1200" i="1" spc="114" dirty="0">
                <a:latin typeface="Times New Roman"/>
                <a:cs typeface="Times New Roman"/>
              </a:rPr>
              <a:t>change </a:t>
            </a:r>
            <a:r>
              <a:rPr sz="1200" i="1" spc="95" dirty="0">
                <a:latin typeface="Times New Roman"/>
                <a:cs typeface="Times New Roman"/>
              </a:rPr>
              <a:t>together </a:t>
            </a:r>
            <a:r>
              <a:rPr sz="1200" i="1" spc="105" dirty="0">
                <a:latin typeface="Times New Roman"/>
                <a:cs typeface="Times New Roman"/>
              </a:rPr>
              <a:t>belong</a:t>
            </a:r>
            <a:r>
              <a:rPr sz="1200" i="1" spc="-145" dirty="0">
                <a:latin typeface="Times New Roman"/>
                <a:cs typeface="Times New Roman"/>
              </a:rPr>
              <a:t> </a:t>
            </a:r>
            <a:r>
              <a:rPr sz="1200" i="1" spc="95" dirty="0">
                <a:latin typeface="Times New Roman"/>
                <a:cs typeface="Times New Roman"/>
              </a:rPr>
              <a:t>together.”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0" dirty="0">
                <a:latin typeface="Times New Roman"/>
                <a:cs typeface="Times New Roman"/>
              </a:rPr>
              <a:t>Classes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packaged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cohesively.</a:t>
            </a:r>
            <a:endParaRPr sz="1200" dirty="0">
              <a:latin typeface="Times New Roman"/>
              <a:cs typeface="Times New Roman"/>
            </a:endParaRPr>
          </a:p>
          <a:p>
            <a:pPr marL="469900" marR="1206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5" dirty="0">
                <a:latin typeface="Times New Roman"/>
                <a:cs typeface="Times New Roman"/>
              </a:rPr>
              <a:t>That </a:t>
            </a:r>
            <a:r>
              <a:rPr sz="1200" spc="70" dirty="0">
                <a:latin typeface="Times New Roman"/>
                <a:cs typeface="Times New Roman"/>
              </a:rPr>
              <a:t>is, </a:t>
            </a:r>
            <a:r>
              <a:rPr sz="1200" spc="125" dirty="0">
                <a:latin typeface="Times New Roman"/>
                <a:cs typeface="Times New Roman"/>
              </a:rPr>
              <a:t>when </a:t>
            </a:r>
            <a:r>
              <a:rPr sz="1200" spc="95" dirty="0">
                <a:latin typeface="Times New Roman"/>
                <a:cs typeface="Times New Roman"/>
              </a:rPr>
              <a:t>classes are </a:t>
            </a:r>
            <a:r>
              <a:rPr sz="1200" spc="110" dirty="0">
                <a:latin typeface="Times New Roman"/>
                <a:cs typeface="Times New Roman"/>
              </a:rPr>
              <a:t>packaged </a:t>
            </a:r>
            <a:r>
              <a:rPr sz="1200" spc="95" dirty="0">
                <a:latin typeface="Times New Roman"/>
                <a:cs typeface="Times New Roman"/>
              </a:rPr>
              <a:t>as 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00" dirty="0">
                <a:latin typeface="Times New Roman"/>
                <a:cs typeface="Times New Roman"/>
              </a:rPr>
              <a:t>they </a:t>
            </a:r>
            <a:r>
              <a:rPr sz="1200" spc="105" dirty="0">
                <a:latin typeface="Times New Roman"/>
                <a:cs typeface="Times New Roman"/>
              </a:rPr>
              <a:t>should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address 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20" dirty="0">
                <a:latin typeface="Times New Roman"/>
                <a:cs typeface="Times New Roman"/>
              </a:rPr>
              <a:t>same </a:t>
            </a:r>
            <a:r>
              <a:rPr sz="1200" spc="95" dirty="0">
                <a:latin typeface="Times New Roman"/>
                <a:cs typeface="Times New Roman"/>
              </a:rPr>
              <a:t>functional </a:t>
            </a:r>
            <a:r>
              <a:rPr sz="1200" spc="100" dirty="0">
                <a:latin typeface="Times New Roman"/>
                <a:cs typeface="Times New Roman"/>
              </a:rPr>
              <a:t>or behavioural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area.</a:t>
            </a:r>
            <a:endParaRPr sz="1200" dirty="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034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40" dirty="0">
                <a:latin typeface="Times New Roman"/>
                <a:cs typeface="Times New Roman"/>
              </a:rPr>
              <a:t>When </a:t>
            </a:r>
            <a:r>
              <a:rPr sz="1200" spc="125" dirty="0">
                <a:latin typeface="Times New Roman"/>
                <a:cs typeface="Times New Roman"/>
              </a:rPr>
              <a:t>some </a:t>
            </a:r>
            <a:r>
              <a:rPr sz="1200" spc="85" dirty="0">
                <a:latin typeface="Times New Roman"/>
                <a:cs typeface="Times New Roman"/>
              </a:rPr>
              <a:t>characteristic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area </a:t>
            </a:r>
            <a:r>
              <a:rPr sz="1200" spc="114" dirty="0">
                <a:latin typeface="Times New Roman"/>
                <a:cs typeface="Times New Roman"/>
              </a:rPr>
              <a:t>must </a:t>
            </a:r>
            <a:r>
              <a:rPr sz="1200" spc="100" dirty="0">
                <a:latin typeface="Times New Roman"/>
                <a:cs typeface="Times New Roman"/>
              </a:rPr>
              <a:t>change,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0" dirty="0">
                <a:latin typeface="Times New Roman"/>
                <a:cs typeface="Times New Roman"/>
              </a:rPr>
              <a:t>likely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5" dirty="0">
                <a:latin typeface="Times New Roman"/>
                <a:cs typeface="Times New Roman"/>
              </a:rPr>
              <a:t>only  </a:t>
            </a:r>
            <a:r>
              <a:rPr sz="1200" spc="100" dirty="0">
                <a:latin typeface="Times New Roman"/>
                <a:cs typeface="Times New Roman"/>
              </a:rPr>
              <a:t>those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within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will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require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modification.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This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leads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tomore  </a:t>
            </a:r>
            <a:r>
              <a:rPr sz="1200" spc="90" dirty="0">
                <a:latin typeface="Times New Roman"/>
                <a:cs typeface="Times New Roman"/>
              </a:rPr>
              <a:t>effective </a:t>
            </a:r>
            <a:r>
              <a:rPr sz="1200" spc="110" dirty="0">
                <a:latin typeface="Times New Roman"/>
                <a:cs typeface="Times New Roman"/>
              </a:rPr>
              <a:t>change </a:t>
            </a:r>
            <a:r>
              <a:rPr sz="1200" spc="95" dirty="0">
                <a:latin typeface="Times New Roman"/>
                <a:cs typeface="Times New Roman"/>
              </a:rPr>
              <a:t>control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0" dirty="0">
                <a:latin typeface="Times New Roman"/>
                <a:cs typeface="Times New Roman"/>
              </a:rPr>
              <a:t>release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management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42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1011"/>
            <a:ext cx="5991860" cy="938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Reuse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(CRP).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75" dirty="0">
                <a:latin typeface="Times New Roman"/>
                <a:cs typeface="Times New Roman"/>
              </a:rPr>
              <a:t>“Classes </a:t>
            </a:r>
            <a:r>
              <a:rPr sz="1200" i="1" spc="65" dirty="0">
                <a:latin typeface="Times New Roman"/>
                <a:cs typeface="Times New Roman"/>
              </a:rPr>
              <a:t>that </a:t>
            </a:r>
            <a:r>
              <a:rPr sz="1200" i="1" spc="70" dirty="0">
                <a:latin typeface="Times New Roman"/>
                <a:cs typeface="Times New Roman"/>
              </a:rPr>
              <a:t>aren’t </a:t>
            </a:r>
            <a:r>
              <a:rPr sz="1200" i="1" spc="75" dirty="0">
                <a:latin typeface="Times New Roman"/>
                <a:cs typeface="Times New Roman"/>
              </a:rPr>
              <a:t>reused </a:t>
            </a:r>
            <a:r>
              <a:rPr sz="1200" i="1" spc="70" dirty="0">
                <a:latin typeface="Times New Roman"/>
                <a:cs typeface="Times New Roman"/>
              </a:rPr>
              <a:t>together </a:t>
            </a:r>
            <a:r>
              <a:rPr sz="1200" i="1" spc="75" dirty="0">
                <a:latin typeface="Times New Roman"/>
                <a:cs typeface="Times New Roman"/>
              </a:rPr>
              <a:t>should </a:t>
            </a:r>
            <a:r>
              <a:rPr sz="1200" i="1" spc="100" dirty="0">
                <a:latin typeface="Times New Roman"/>
                <a:cs typeface="Times New Roman"/>
              </a:rPr>
              <a:t>not </a:t>
            </a:r>
            <a:r>
              <a:rPr sz="1200" i="1" spc="110" dirty="0">
                <a:latin typeface="Times New Roman"/>
                <a:cs typeface="Times New Roman"/>
              </a:rPr>
              <a:t>be grouped</a:t>
            </a:r>
            <a:r>
              <a:rPr sz="1200" i="1" spc="-17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together”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140" dirty="0">
                <a:latin typeface="Times New Roman"/>
                <a:cs typeface="Times New Roman"/>
              </a:rPr>
              <a:t>When </a:t>
            </a:r>
            <a:r>
              <a:rPr sz="1200" spc="114" dirty="0">
                <a:latin typeface="Times New Roman"/>
                <a:cs typeface="Times New Roman"/>
              </a:rPr>
              <a:t>one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20" dirty="0">
                <a:latin typeface="Times New Roman"/>
                <a:cs typeface="Times New Roman"/>
              </a:rPr>
              <a:t>more </a:t>
            </a:r>
            <a:r>
              <a:rPr sz="1200" spc="90" dirty="0">
                <a:latin typeface="Times New Roman"/>
                <a:cs typeface="Times New Roman"/>
              </a:rPr>
              <a:t>classes </a:t>
            </a:r>
            <a:r>
              <a:rPr sz="1200" spc="100" dirty="0">
                <a:latin typeface="Times New Roman"/>
                <a:cs typeface="Times New Roman"/>
              </a:rPr>
              <a:t>with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0" dirty="0">
                <a:latin typeface="Times New Roman"/>
                <a:cs typeface="Times New Roman"/>
              </a:rPr>
              <a:t>package </a:t>
            </a:r>
            <a:r>
              <a:rPr sz="1200" spc="100" dirty="0">
                <a:latin typeface="Times New Roman"/>
                <a:cs typeface="Times New Roman"/>
              </a:rPr>
              <a:t>changes,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release </a:t>
            </a:r>
            <a:r>
              <a:rPr sz="1200" spc="120" dirty="0">
                <a:latin typeface="Times New Roman"/>
                <a:cs typeface="Times New Roman"/>
              </a:rPr>
              <a:t>number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changes.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95" dirty="0">
                <a:latin typeface="Times New Roman"/>
                <a:cs typeface="Times New Roman"/>
              </a:rPr>
              <a:t>All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other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packages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rely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has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been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changed</a:t>
            </a:r>
            <a:endParaRPr sz="1200" dirty="0">
              <a:latin typeface="Times New Roman"/>
              <a:cs typeface="Times New Roman"/>
            </a:endParaRPr>
          </a:p>
          <a:p>
            <a:pPr marL="469900" marR="11430">
              <a:lnSpc>
                <a:spcPct val="103299"/>
              </a:lnSpc>
              <a:spcBef>
                <a:spcPts val="15"/>
              </a:spcBef>
            </a:pPr>
            <a:r>
              <a:rPr sz="1200" spc="114" dirty="0">
                <a:latin typeface="Times New Roman"/>
                <a:cs typeface="Times New Roman"/>
              </a:rPr>
              <a:t>must </a:t>
            </a:r>
            <a:r>
              <a:rPr sz="1200" spc="135" dirty="0">
                <a:latin typeface="Times New Roman"/>
                <a:cs typeface="Times New Roman"/>
              </a:rPr>
              <a:t>now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update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most </a:t>
            </a:r>
            <a:r>
              <a:rPr sz="1200" spc="95" dirty="0">
                <a:latin typeface="Times New Roman"/>
                <a:cs typeface="Times New Roman"/>
              </a:rPr>
              <a:t>recent release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0" dirty="0">
                <a:latin typeface="Times New Roman"/>
                <a:cs typeface="Times New Roman"/>
              </a:rPr>
              <a:t>package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0" dirty="0">
                <a:latin typeface="Times New Roman"/>
                <a:cs typeface="Times New Roman"/>
              </a:rPr>
              <a:t>tested to  </a:t>
            </a:r>
            <a:r>
              <a:rPr sz="1200" spc="100" dirty="0">
                <a:latin typeface="Times New Roman"/>
                <a:cs typeface="Times New Roman"/>
              </a:rPr>
              <a:t>ensure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30" dirty="0">
                <a:latin typeface="Times New Roman"/>
                <a:cs typeface="Times New Roman"/>
              </a:rPr>
              <a:t>new </a:t>
            </a:r>
            <a:r>
              <a:rPr sz="1200" spc="90" dirty="0">
                <a:latin typeface="Times New Roman"/>
                <a:cs typeface="Times New Roman"/>
              </a:rPr>
              <a:t>release </a:t>
            </a:r>
            <a:r>
              <a:rPr sz="1200" spc="75" dirty="0">
                <a:latin typeface="Times New Roman"/>
                <a:cs typeface="Times New Roman"/>
              </a:rPr>
              <a:t>operated without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incident.</a:t>
            </a:r>
            <a:endParaRPr sz="1200" dirty="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55" dirty="0">
                <a:latin typeface="Times New Roman"/>
                <a:cs typeface="Times New Roman"/>
              </a:rPr>
              <a:t>If </a:t>
            </a:r>
            <a:r>
              <a:rPr sz="1200" spc="70" dirty="0">
                <a:latin typeface="Times New Roman"/>
                <a:cs typeface="Times New Roman"/>
              </a:rPr>
              <a:t>classes are not </a:t>
            </a:r>
            <a:r>
              <a:rPr sz="1200" spc="80" dirty="0">
                <a:latin typeface="Times New Roman"/>
                <a:cs typeface="Times New Roman"/>
              </a:rPr>
              <a:t>grouped </a:t>
            </a:r>
            <a:r>
              <a:rPr sz="1200" spc="70" dirty="0">
                <a:latin typeface="Times New Roman"/>
                <a:cs typeface="Times New Roman"/>
              </a:rPr>
              <a:t>cohesively, </a:t>
            </a:r>
            <a:r>
              <a:rPr sz="1200" spc="55" dirty="0">
                <a:latin typeface="Times New Roman"/>
                <a:cs typeface="Times New Roman"/>
              </a:rPr>
              <a:t>it is </a:t>
            </a:r>
            <a:r>
              <a:rPr sz="1200" spc="70" dirty="0">
                <a:latin typeface="Times New Roman"/>
                <a:cs typeface="Times New Roman"/>
              </a:rPr>
              <a:t>possible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65" dirty="0">
                <a:latin typeface="Times New Roman"/>
                <a:cs typeface="Times New Roman"/>
              </a:rPr>
              <a:t>class </a:t>
            </a:r>
            <a:r>
              <a:rPr sz="1200" spc="75" dirty="0">
                <a:latin typeface="Times New Roman"/>
                <a:cs typeface="Times New Roman"/>
              </a:rPr>
              <a:t>with </a:t>
            </a:r>
            <a:r>
              <a:rPr sz="1200" spc="85" dirty="0">
                <a:latin typeface="Times New Roman"/>
                <a:cs typeface="Times New Roman"/>
              </a:rPr>
              <a:t>no  </a:t>
            </a:r>
            <a:r>
              <a:rPr sz="1200" spc="65" dirty="0">
                <a:latin typeface="Times New Roman"/>
                <a:cs typeface="Times New Roman"/>
              </a:rPr>
              <a:t>relationship </a:t>
            </a:r>
            <a:r>
              <a:rPr sz="1200" spc="70" dirty="0">
                <a:latin typeface="Times New Roman"/>
                <a:cs typeface="Times New Roman"/>
              </a:rPr>
              <a:t>to other classes </a:t>
            </a:r>
            <a:r>
              <a:rPr sz="1200" spc="75" dirty="0">
                <a:latin typeface="Times New Roman"/>
                <a:cs typeface="Times New Roman"/>
              </a:rPr>
              <a:t>within a </a:t>
            </a:r>
            <a:r>
              <a:rPr sz="1200" spc="80" dirty="0">
                <a:latin typeface="Times New Roman"/>
                <a:cs typeface="Times New Roman"/>
              </a:rPr>
              <a:t>package </a:t>
            </a:r>
            <a:r>
              <a:rPr sz="1200" spc="55" dirty="0">
                <a:latin typeface="Times New Roman"/>
                <a:cs typeface="Times New Roman"/>
              </a:rPr>
              <a:t>is </a:t>
            </a:r>
            <a:r>
              <a:rPr sz="1200" spc="75" dirty="0">
                <a:latin typeface="Times New Roman"/>
                <a:cs typeface="Times New Roman"/>
              </a:rPr>
              <a:t>changed. This </a:t>
            </a:r>
            <a:r>
              <a:rPr sz="1200" spc="65" dirty="0">
                <a:latin typeface="Times New Roman"/>
                <a:cs typeface="Times New Roman"/>
              </a:rPr>
              <a:t>will </a:t>
            </a:r>
            <a:r>
              <a:rPr sz="1200" spc="85" dirty="0">
                <a:latin typeface="Times New Roman"/>
                <a:cs typeface="Times New Roman"/>
              </a:rPr>
              <a:t>precipitate  </a:t>
            </a:r>
            <a:r>
              <a:rPr sz="1200" spc="100" dirty="0">
                <a:latin typeface="Times New Roman"/>
                <a:cs typeface="Times New Roman"/>
              </a:rPr>
              <a:t>unnecessary </a:t>
            </a:r>
            <a:r>
              <a:rPr sz="1200" spc="90" dirty="0">
                <a:latin typeface="Times New Roman"/>
                <a:cs typeface="Times New Roman"/>
              </a:rPr>
              <a:t>integration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testing.</a:t>
            </a:r>
            <a:endParaRPr sz="1200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02499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10" dirty="0">
                <a:latin typeface="Times New Roman"/>
                <a:cs typeface="Times New Roman"/>
              </a:rPr>
              <a:t>For </a:t>
            </a:r>
            <a:r>
              <a:rPr sz="1200" spc="85" dirty="0">
                <a:latin typeface="Times New Roman"/>
                <a:cs typeface="Times New Roman"/>
              </a:rPr>
              <a:t>this </a:t>
            </a:r>
            <a:r>
              <a:rPr sz="1200" spc="95" dirty="0">
                <a:latin typeface="Times New Roman"/>
                <a:cs typeface="Times New Roman"/>
              </a:rPr>
              <a:t>reason, </a:t>
            </a:r>
            <a:r>
              <a:rPr sz="1200" spc="105" dirty="0">
                <a:latin typeface="Times New Roman"/>
                <a:cs typeface="Times New Roman"/>
              </a:rPr>
              <a:t>only </a:t>
            </a:r>
            <a:r>
              <a:rPr sz="1200" spc="90" dirty="0">
                <a:latin typeface="Times New Roman"/>
                <a:cs typeface="Times New Roman"/>
              </a:rPr>
              <a:t>classes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reused </a:t>
            </a:r>
            <a:r>
              <a:rPr sz="1200" spc="95" dirty="0">
                <a:latin typeface="Times New Roman"/>
                <a:cs typeface="Times New Roman"/>
              </a:rPr>
              <a:t>together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0" dirty="0">
                <a:latin typeface="Times New Roman"/>
                <a:cs typeface="Times New Roman"/>
              </a:rPr>
              <a:t>included  within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package.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b="1" u="heavy" spc="-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Component-Level Design</a:t>
            </a:r>
            <a:r>
              <a:rPr sz="1600" b="1" u="heavy" spc="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4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Guidelines</a:t>
            </a:r>
            <a:endParaRPr sz="1600" dirty="0" smtClean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2499"/>
              </a:lnSpc>
              <a:spcBef>
                <a:spcPts val="830"/>
              </a:spcBef>
            </a:pPr>
            <a:r>
              <a:rPr sz="1200" spc="110" dirty="0" smtClean="0">
                <a:latin typeface="Times New Roman"/>
                <a:cs typeface="Times New Roman"/>
              </a:rPr>
              <a:t>These </a:t>
            </a:r>
            <a:r>
              <a:rPr sz="1200" spc="110" dirty="0" err="1" smtClean="0">
                <a:latin typeface="Times New Roman"/>
                <a:cs typeface="Times New Roman"/>
              </a:rPr>
              <a:t>guidelinesapply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to </a:t>
            </a:r>
            <a:r>
              <a:rPr sz="1200" spc="105" dirty="0" smtClean="0">
                <a:latin typeface="Times New Roman"/>
                <a:cs typeface="Times New Roman"/>
              </a:rPr>
              <a:t>components, </a:t>
            </a:r>
            <a:r>
              <a:rPr sz="1200" spc="85" dirty="0" smtClean="0">
                <a:latin typeface="Times New Roman"/>
                <a:cs typeface="Times New Roman"/>
              </a:rPr>
              <a:t>their interfaces, </a:t>
            </a:r>
            <a:r>
              <a:rPr sz="1200" spc="114" dirty="0" smtClean="0">
                <a:latin typeface="Times New Roman"/>
                <a:cs typeface="Times New Roman"/>
              </a:rPr>
              <a:t>and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105" dirty="0" smtClean="0">
                <a:latin typeface="Times New Roman"/>
                <a:cs typeface="Times New Roman"/>
              </a:rPr>
              <a:t>dependencies </a:t>
            </a:r>
            <a:r>
              <a:rPr sz="1200" spc="114" dirty="0" smtClean="0">
                <a:latin typeface="Times New Roman"/>
                <a:cs typeface="Times New Roman"/>
              </a:rPr>
              <a:t>and  </a:t>
            </a:r>
            <a:r>
              <a:rPr sz="1200" spc="95" dirty="0" smtClean="0">
                <a:latin typeface="Times New Roman"/>
                <a:cs typeface="Times New Roman"/>
              </a:rPr>
              <a:t>inheritance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85" dirty="0" smtClean="0">
                <a:latin typeface="Times New Roman"/>
                <a:cs typeface="Times New Roman"/>
              </a:rPr>
              <a:t>characteristics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that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0" dirty="0" smtClean="0">
                <a:latin typeface="Times New Roman"/>
                <a:cs typeface="Times New Roman"/>
              </a:rPr>
              <a:t>have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an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impact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20" dirty="0" smtClean="0">
                <a:latin typeface="Times New Roman"/>
                <a:cs typeface="Times New Roman"/>
              </a:rPr>
              <a:t>on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the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resultant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design.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105" dirty="0" smtClean="0">
                <a:latin typeface="Times New Roman"/>
                <a:cs typeface="Times New Roman"/>
              </a:rPr>
              <a:t>Suggests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100" dirty="0" smtClean="0">
                <a:latin typeface="Times New Roman"/>
                <a:cs typeface="Times New Roman"/>
              </a:rPr>
              <a:t>following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guidelines: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19"/>
              </a:spcBef>
            </a:pPr>
            <a:r>
              <a:rPr sz="1200" b="1" u="heavy" spc="12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r>
              <a:rPr sz="1200" b="1" spc="120" dirty="0" smtClean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25" dirty="0" smtClean="0">
                <a:latin typeface="Times New Roman"/>
                <a:cs typeface="Times New Roman"/>
              </a:rPr>
              <a:t>Naming </a:t>
            </a:r>
            <a:r>
              <a:rPr sz="1200" spc="100" dirty="0" smtClean="0">
                <a:latin typeface="Times New Roman"/>
                <a:cs typeface="Times New Roman"/>
              </a:rPr>
              <a:t>conventions </a:t>
            </a:r>
            <a:r>
              <a:rPr sz="1200" spc="105" dirty="0" smtClean="0">
                <a:latin typeface="Times New Roman"/>
                <a:cs typeface="Times New Roman"/>
              </a:rPr>
              <a:t>should </a:t>
            </a:r>
            <a:r>
              <a:rPr sz="1200" spc="110" dirty="0" smtClean="0">
                <a:latin typeface="Times New Roman"/>
                <a:cs typeface="Times New Roman"/>
              </a:rPr>
              <a:t>be </a:t>
            </a:r>
            <a:r>
              <a:rPr sz="1200" spc="95" dirty="0" smtClean="0">
                <a:latin typeface="Times New Roman"/>
                <a:cs typeface="Times New Roman"/>
              </a:rPr>
              <a:t>established </a:t>
            </a:r>
            <a:r>
              <a:rPr sz="1200" spc="90" dirty="0" smtClean="0">
                <a:latin typeface="Times New Roman"/>
                <a:cs typeface="Times New Roman"/>
              </a:rPr>
              <a:t>for </a:t>
            </a:r>
            <a:r>
              <a:rPr sz="1200" spc="110" dirty="0" smtClean="0">
                <a:latin typeface="Times New Roman"/>
                <a:cs typeface="Times New Roman"/>
              </a:rPr>
              <a:t>components </a:t>
            </a:r>
            <a:r>
              <a:rPr sz="1200" spc="85" dirty="0" smtClean="0">
                <a:latin typeface="Times New Roman"/>
                <a:cs typeface="Times New Roman"/>
              </a:rPr>
              <a:t>that  </a:t>
            </a:r>
            <a:r>
              <a:rPr sz="1200" spc="95" dirty="0" smtClean="0">
                <a:latin typeface="Times New Roman"/>
                <a:cs typeface="Times New Roman"/>
              </a:rPr>
              <a:t>are specified as </a:t>
            </a:r>
            <a:r>
              <a:rPr sz="1200" spc="90" dirty="0" smtClean="0">
                <a:latin typeface="Times New Roman"/>
                <a:cs typeface="Times New Roman"/>
              </a:rPr>
              <a:t>part </a:t>
            </a:r>
            <a:r>
              <a:rPr sz="1200" spc="100" dirty="0" smtClean="0">
                <a:latin typeface="Times New Roman"/>
                <a:cs typeface="Times New Roman"/>
              </a:rPr>
              <a:t>of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90" dirty="0" smtClean="0">
                <a:latin typeface="Times New Roman"/>
                <a:cs typeface="Times New Roman"/>
              </a:rPr>
              <a:t>architectural </a:t>
            </a:r>
            <a:r>
              <a:rPr sz="1200" spc="114" dirty="0" smtClean="0">
                <a:latin typeface="Times New Roman"/>
                <a:cs typeface="Times New Roman"/>
              </a:rPr>
              <a:t>model and </a:t>
            </a:r>
            <a:r>
              <a:rPr sz="1200" spc="100" dirty="0" smtClean="0">
                <a:latin typeface="Times New Roman"/>
                <a:cs typeface="Times New Roman"/>
              </a:rPr>
              <a:t>then </a:t>
            </a:r>
            <a:r>
              <a:rPr sz="1200" spc="95" dirty="0" smtClean="0">
                <a:latin typeface="Times New Roman"/>
                <a:cs typeface="Times New Roman"/>
              </a:rPr>
              <a:t>refined </a:t>
            </a:r>
            <a:r>
              <a:rPr sz="1200" spc="114" dirty="0" smtClean="0">
                <a:latin typeface="Times New Roman"/>
                <a:cs typeface="Times New Roman"/>
              </a:rPr>
              <a:t>and </a:t>
            </a:r>
            <a:r>
              <a:rPr sz="1200" spc="95" dirty="0" smtClean="0">
                <a:latin typeface="Times New Roman"/>
                <a:cs typeface="Times New Roman"/>
              </a:rPr>
              <a:t>elaborated</a:t>
            </a:r>
            <a:r>
              <a:rPr sz="1200" spc="-175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as  part </a:t>
            </a:r>
            <a:r>
              <a:rPr sz="1200" spc="100" dirty="0" smtClean="0">
                <a:latin typeface="Times New Roman"/>
                <a:cs typeface="Times New Roman"/>
              </a:rPr>
              <a:t>of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105" dirty="0" smtClean="0">
                <a:latin typeface="Times New Roman"/>
                <a:cs typeface="Times New Roman"/>
              </a:rPr>
              <a:t>component-level model. </a:t>
            </a:r>
            <a:r>
              <a:rPr sz="1200" spc="95" dirty="0" smtClean="0">
                <a:latin typeface="Times New Roman"/>
                <a:cs typeface="Times New Roman"/>
              </a:rPr>
              <a:t>Architectural </a:t>
            </a:r>
            <a:r>
              <a:rPr sz="1200" spc="114" dirty="0" smtClean="0">
                <a:latin typeface="Times New Roman"/>
                <a:cs typeface="Times New Roman"/>
              </a:rPr>
              <a:t>component </a:t>
            </a:r>
            <a:r>
              <a:rPr sz="1200" spc="120" dirty="0" smtClean="0">
                <a:latin typeface="Times New Roman"/>
                <a:cs typeface="Times New Roman"/>
              </a:rPr>
              <a:t>names </a:t>
            </a:r>
            <a:r>
              <a:rPr sz="1200" spc="105" dirty="0" smtClean="0">
                <a:latin typeface="Times New Roman"/>
                <a:cs typeface="Times New Roman"/>
              </a:rPr>
              <a:t>should </a:t>
            </a:r>
            <a:r>
              <a:rPr sz="1200" spc="110" dirty="0" smtClean="0">
                <a:latin typeface="Times New Roman"/>
                <a:cs typeface="Times New Roman"/>
              </a:rPr>
              <a:t>be  </a:t>
            </a:r>
            <a:r>
              <a:rPr sz="1200" spc="114" dirty="0" smtClean="0">
                <a:latin typeface="Times New Roman"/>
                <a:cs typeface="Times New Roman"/>
              </a:rPr>
              <a:t>drawn from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114" dirty="0" smtClean="0">
                <a:latin typeface="Times New Roman"/>
                <a:cs typeface="Times New Roman"/>
              </a:rPr>
              <a:t>problem domain and </a:t>
            </a:r>
            <a:r>
              <a:rPr sz="1200" spc="105" dirty="0" smtClean="0">
                <a:latin typeface="Times New Roman"/>
                <a:cs typeface="Times New Roman"/>
              </a:rPr>
              <a:t>should </a:t>
            </a:r>
            <a:r>
              <a:rPr sz="1200" spc="110" dirty="0" smtClean="0">
                <a:latin typeface="Times New Roman"/>
                <a:cs typeface="Times New Roman"/>
              </a:rPr>
              <a:t>have </a:t>
            </a:r>
            <a:r>
              <a:rPr sz="1200" spc="114" dirty="0" smtClean="0">
                <a:latin typeface="Times New Roman"/>
                <a:cs typeface="Times New Roman"/>
              </a:rPr>
              <a:t>meaning </a:t>
            </a:r>
            <a:r>
              <a:rPr sz="1200" spc="90" dirty="0" smtClean="0">
                <a:latin typeface="Times New Roman"/>
                <a:cs typeface="Times New Roman"/>
              </a:rPr>
              <a:t>to </a:t>
            </a:r>
            <a:r>
              <a:rPr sz="1200" spc="75" dirty="0" smtClean="0">
                <a:latin typeface="Times New Roman"/>
                <a:cs typeface="Times New Roman"/>
              </a:rPr>
              <a:t>all </a:t>
            </a:r>
            <a:r>
              <a:rPr sz="1200" spc="95" dirty="0" smtClean="0">
                <a:latin typeface="Times New Roman"/>
                <a:cs typeface="Times New Roman"/>
              </a:rPr>
              <a:t>stakeholders  </a:t>
            </a:r>
            <a:r>
              <a:rPr sz="1200" spc="130" dirty="0" smtClean="0">
                <a:latin typeface="Times New Roman"/>
                <a:cs typeface="Times New Roman"/>
              </a:rPr>
              <a:t>who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view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the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architectural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model.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0" dirty="0" smtClean="0">
                <a:latin typeface="Times New Roman"/>
                <a:cs typeface="Times New Roman"/>
              </a:rPr>
              <a:t>For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example,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the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class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25"/>
              </a:spcBef>
            </a:pPr>
            <a:r>
              <a:rPr sz="1200" spc="114" dirty="0" smtClean="0">
                <a:latin typeface="Times New Roman"/>
                <a:cs typeface="Times New Roman"/>
              </a:rPr>
              <a:t>We </a:t>
            </a:r>
            <a:r>
              <a:rPr sz="1200" spc="80" dirty="0" smtClean="0">
                <a:latin typeface="Times New Roman"/>
                <a:cs typeface="Times New Roman"/>
              </a:rPr>
              <a:t>can </a:t>
            </a:r>
            <a:r>
              <a:rPr sz="1200" spc="75" dirty="0" smtClean="0">
                <a:latin typeface="Times New Roman"/>
                <a:cs typeface="Times New Roman"/>
              </a:rPr>
              <a:t>choose </a:t>
            </a:r>
            <a:r>
              <a:rPr sz="1200" spc="70" dirty="0" smtClean="0">
                <a:latin typeface="Times New Roman"/>
                <a:cs typeface="Times New Roman"/>
              </a:rPr>
              <a:t>to </a:t>
            </a:r>
            <a:r>
              <a:rPr sz="1200" spc="75" dirty="0" smtClean="0">
                <a:latin typeface="Times New Roman"/>
                <a:cs typeface="Times New Roman"/>
              </a:rPr>
              <a:t>use </a:t>
            </a:r>
            <a:r>
              <a:rPr sz="1200" spc="70" dirty="0" smtClean="0">
                <a:latin typeface="Times New Roman"/>
                <a:cs typeface="Times New Roman"/>
              </a:rPr>
              <a:t>stereotypes to </a:t>
            </a:r>
            <a:r>
              <a:rPr sz="1200" spc="75" dirty="0" smtClean="0">
                <a:latin typeface="Times New Roman"/>
                <a:cs typeface="Times New Roman"/>
              </a:rPr>
              <a:t>help </a:t>
            </a:r>
            <a:r>
              <a:rPr sz="1200" spc="65" dirty="0" smtClean="0">
                <a:latin typeface="Times New Roman"/>
                <a:cs typeface="Times New Roman"/>
              </a:rPr>
              <a:t>identify </a:t>
            </a:r>
            <a:r>
              <a:rPr sz="1200" spc="70" dirty="0" smtClean="0">
                <a:latin typeface="Times New Roman"/>
                <a:cs typeface="Times New Roman"/>
              </a:rPr>
              <a:t>the nature of </a:t>
            </a:r>
            <a:r>
              <a:rPr sz="1200" spc="80" dirty="0" smtClean="0">
                <a:latin typeface="Times New Roman"/>
                <a:cs typeface="Times New Roman"/>
              </a:rPr>
              <a:t>components </a:t>
            </a:r>
            <a:r>
              <a:rPr sz="1200" spc="65" dirty="0" smtClean="0">
                <a:latin typeface="Times New Roman"/>
                <a:cs typeface="Times New Roman"/>
              </a:rPr>
              <a:t>at </a:t>
            </a:r>
            <a:r>
              <a:rPr sz="1200" spc="75" dirty="0" smtClean="0">
                <a:latin typeface="Times New Roman"/>
                <a:cs typeface="Times New Roman"/>
              </a:rPr>
              <a:t>the  </a:t>
            </a:r>
            <a:r>
              <a:rPr sz="1200" spc="70" dirty="0" smtClean="0">
                <a:latin typeface="Times New Roman"/>
                <a:cs typeface="Times New Roman"/>
              </a:rPr>
              <a:t>detailed </a:t>
            </a:r>
            <a:r>
              <a:rPr sz="1200" spc="75" dirty="0" smtClean="0">
                <a:latin typeface="Times New Roman"/>
                <a:cs typeface="Times New Roman"/>
              </a:rPr>
              <a:t>design </a:t>
            </a:r>
            <a:r>
              <a:rPr sz="1200" spc="65" dirty="0" smtClean="0">
                <a:latin typeface="Times New Roman"/>
                <a:cs typeface="Times New Roman"/>
              </a:rPr>
              <a:t>level. </a:t>
            </a:r>
            <a:r>
              <a:rPr sz="1200" spc="75" dirty="0" smtClean="0">
                <a:latin typeface="Times New Roman"/>
                <a:cs typeface="Times New Roman"/>
              </a:rPr>
              <a:t>For example, &lt;&lt;infrastructure&gt;&gt; </a:t>
            </a:r>
            <a:r>
              <a:rPr sz="1200" spc="80" dirty="0" smtClean="0">
                <a:latin typeface="Times New Roman"/>
                <a:cs typeface="Times New Roman"/>
              </a:rPr>
              <a:t>might be </a:t>
            </a:r>
            <a:r>
              <a:rPr sz="1200" spc="75" dirty="0" smtClean="0">
                <a:latin typeface="Times New Roman"/>
                <a:cs typeface="Times New Roman"/>
              </a:rPr>
              <a:t>used </a:t>
            </a:r>
            <a:r>
              <a:rPr sz="1200" spc="70" dirty="0" smtClean="0">
                <a:latin typeface="Times New Roman"/>
                <a:cs typeface="Times New Roman"/>
              </a:rPr>
              <a:t>to </a:t>
            </a:r>
            <a:r>
              <a:rPr sz="1200" spc="65" dirty="0" smtClean="0">
                <a:latin typeface="Times New Roman"/>
                <a:cs typeface="Times New Roman"/>
              </a:rPr>
              <a:t>identify </a:t>
            </a:r>
            <a:r>
              <a:rPr sz="1200" spc="85" dirty="0" smtClean="0">
                <a:latin typeface="Times New Roman"/>
                <a:cs typeface="Times New Roman"/>
              </a:rPr>
              <a:t>an  </a:t>
            </a:r>
            <a:r>
              <a:rPr sz="1200" spc="65" dirty="0" smtClean="0">
                <a:latin typeface="Times New Roman"/>
                <a:cs typeface="Times New Roman"/>
              </a:rPr>
              <a:t>infrastructure </a:t>
            </a:r>
            <a:r>
              <a:rPr sz="1200" spc="80" dirty="0" smtClean="0">
                <a:latin typeface="Times New Roman"/>
                <a:cs typeface="Times New Roman"/>
              </a:rPr>
              <a:t>component, &lt;&lt;database&gt;&gt; </a:t>
            </a:r>
            <a:r>
              <a:rPr sz="1200" spc="75" dirty="0" smtClean="0">
                <a:latin typeface="Times New Roman"/>
                <a:cs typeface="Times New Roman"/>
              </a:rPr>
              <a:t>could be used </a:t>
            </a:r>
            <a:r>
              <a:rPr sz="1200" spc="70" dirty="0" smtClean="0">
                <a:latin typeface="Times New Roman"/>
                <a:cs typeface="Times New Roman"/>
              </a:rPr>
              <a:t>to </a:t>
            </a:r>
            <a:r>
              <a:rPr sz="1200" spc="65" dirty="0" smtClean="0">
                <a:latin typeface="Times New Roman"/>
                <a:cs typeface="Times New Roman"/>
              </a:rPr>
              <a:t>identify </a:t>
            </a:r>
            <a:r>
              <a:rPr sz="1200" spc="75" dirty="0" smtClean="0">
                <a:latin typeface="Times New Roman"/>
                <a:cs typeface="Times New Roman"/>
              </a:rPr>
              <a:t>a database </a:t>
            </a:r>
            <a:r>
              <a:rPr sz="1200" spc="65" dirty="0" smtClean="0">
                <a:latin typeface="Times New Roman"/>
                <a:cs typeface="Times New Roman"/>
              </a:rPr>
              <a:t>that  </a:t>
            </a:r>
            <a:r>
              <a:rPr sz="1200" spc="70" dirty="0" smtClean="0">
                <a:latin typeface="Times New Roman"/>
                <a:cs typeface="Times New Roman"/>
              </a:rPr>
              <a:t>services </a:t>
            </a:r>
            <a:r>
              <a:rPr sz="1200" spc="80" dirty="0" smtClean="0">
                <a:latin typeface="Times New Roman"/>
                <a:cs typeface="Times New Roman"/>
              </a:rPr>
              <a:t>one </a:t>
            </a:r>
            <a:r>
              <a:rPr sz="1200" spc="75" dirty="0" smtClean="0">
                <a:latin typeface="Times New Roman"/>
                <a:cs typeface="Times New Roman"/>
              </a:rPr>
              <a:t>or </a:t>
            </a:r>
            <a:r>
              <a:rPr sz="1200" spc="90" dirty="0" smtClean="0">
                <a:latin typeface="Times New Roman"/>
                <a:cs typeface="Times New Roman"/>
              </a:rPr>
              <a:t>more </a:t>
            </a:r>
            <a:r>
              <a:rPr sz="1200" spc="75" dirty="0" smtClean="0">
                <a:latin typeface="Times New Roman"/>
                <a:cs typeface="Times New Roman"/>
              </a:rPr>
              <a:t>design </a:t>
            </a:r>
            <a:r>
              <a:rPr sz="1200" spc="70" dirty="0" smtClean="0">
                <a:latin typeface="Times New Roman"/>
                <a:cs typeface="Times New Roman"/>
              </a:rPr>
              <a:t>classes or the entire </a:t>
            </a:r>
            <a:r>
              <a:rPr sz="1200" spc="75" dirty="0" smtClean="0">
                <a:latin typeface="Times New Roman"/>
                <a:cs typeface="Times New Roman"/>
              </a:rPr>
              <a:t>system; </a:t>
            </a:r>
            <a:r>
              <a:rPr sz="1200" spc="80" dirty="0" smtClean="0">
                <a:latin typeface="Times New Roman"/>
                <a:cs typeface="Times New Roman"/>
              </a:rPr>
              <a:t>&lt;&lt;table&gt;&gt; can </a:t>
            </a:r>
            <a:r>
              <a:rPr sz="1200" spc="75" dirty="0" smtClean="0">
                <a:latin typeface="Times New Roman"/>
                <a:cs typeface="Times New Roman"/>
              </a:rPr>
              <a:t>be </a:t>
            </a:r>
            <a:r>
              <a:rPr sz="1200" spc="80" dirty="0" smtClean="0">
                <a:latin typeface="Times New Roman"/>
                <a:cs typeface="Times New Roman"/>
              </a:rPr>
              <a:t>used </a:t>
            </a:r>
            <a:r>
              <a:rPr sz="1200" spc="70" dirty="0" smtClean="0">
                <a:latin typeface="Times New Roman"/>
                <a:cs typeface="Times New Roman"/>
              </a:rPr>
              <a:t>to  </a:t>
            </a:r>
            <a:r>
              <a:rPr sz="1200" spc="65" dirty="0" smtClean="0">
                <a:latin typeface="Times New Roman"/>
                <a:cs typeface="Times New Roman"/>
              </a:rPr>
              <a:t>identify </a:t>
            </a:r>
            <a:r>
              <a:rPr sz="1200" spc="75" dirty="0" smtClean="0">
                <a:latin typeface="Times New Roman"/>
                <a:cs typeface="Times New Roman"/>
              </a:rPr>
              <a:t>a </a:t>
            </a:r>
            <a:r>
              <a:rPr sz="1200" spc="65" dirty="0" smtClean="0">
                <a:latin typeface="Times New Roman"/>
                <a:cs typeface="Times New Roman"/>
              </a:rPr>
              <a:t>table </a:t>
            </a:r>
            <a:r>
              <a:rPr sz="1200" spc="75" dirty="0" smtClean="0">
                <a:latin typeface="Times New Roman"/>
                <a:cs typeface="Times New Roman"/>
              </a:rPr>
              <a:t>within a </a:t>
            </a:r>
            <a:r>
              <a:rPr sz="1200" spc="70" dirty="0" smtClean="0">
                <a:latin typeface="Times New Roman"/>
                <a:cs typeface="Times New Roman"/>
              </a:rPr>
              <a:t>database.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2499"/>
              </a:lnSpc>
              <a:spcBef>
                <a:spcPts val="825"/>
              </a:spcBef>
            </a:pPr>
            <a:r>
              <a:rPr sz="1200" b="1" u="heavy" spc="9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sz="1200" b="1" spc="95" dirty="0" smtClean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90" dirty="0" smtClean="0">
                <a:latin typeface="Times New Roman"/>
                <a:cs typeface="Times New Roman"/>
              </a:rPr>
              <a:t>Interfaces </a:t>
            </a:r>
            <a:r>
              <a:rPr sz="1200" spc="100" dirty="0" smtClean="0">
                <a:latin typeface="Times New Roman"/>
                <a:cs typeface="Times New Roman"/>
              </a:rPr>
              <a:t>provide important information </a:t>
            </a:r>
            <a:r>
              <a:rPr sz="1200" spc="105" dirty="0" smtClean="0">
                <a:latin typeface="Times New Roman"/>
                <a:cs typeface="Times New Roman"/>
              </a:rPr>
              <a:t>about </a:t>
            </a:r>
            <a:r>
              <a:rPr sz="1200" spc="110" dirty="0" smtClean="0">
                <a:latin typeface="Times New Roman"/>
                <a:cs typeface="Times New Roman"/>
              </a:rPr>
              <a:t>communication </a:t>
            </a:r>
            <a:r>
              <a:rPr sz="1200" spc="114" dirty="0" smtClean="0">
                <a:latin typeface="Times New Roman"/>
                <a:cs typeface="Times New Roman"/>
              </a:rPr>
              <a:t>and  </a:t>
            </a:r>
            <a:r>
              <a:rPr sz="1200" spc="95" dirty="0" smtClean="0">
                <a:latin typeface="Times New Roman"/>
                <a:cs typeface="Times New Roman"/>
              </a:rPr>
              <a:t>collaboration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(as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well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as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helping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us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to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achieve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the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OPC).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00"/>
              </a:lnSpc>
              <a:spcBef>
                <a:spcPts val="819"/>
              </a:spcBef>
            </a:pPr>
            <a:r>
              <a:rPr sz="1200" b="1" u="heavy" spc="7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Dependencies </a:t>
            </a:r>
            <a:r>
              <a:rPr sz="1200" b="1" u="heavy" spc="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Inheritance</a:t>
            </a:r>
            <a:r>
              <a:rPr sz="1200" b="1" spc="70" dirty="0" smtClean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75" dirty="0" smtClean="0">
                <a:latin typeface="Times New Roman"/>
                <a:cs typeface="Times New Roman"/>
              </a:rPr>
              <a:t>For improved </a:t>
            </a:r>
            <a:r>
              <a:rPr sz="1200" spc="60" dirty="0" smtClean="0">
                <a:latin typeface="Times New Roman"/>
                <a:cs typeface="Times New Roman"/>
              </a:rPr>
              <a:t>readability, </a:t>
            </a:r>
            <a:r>
              <a:rPr sz="1200" spc="50" dirty="0" smtClean="0">
                <a:latin typeface="Times New Roman"/>
                <a:cs typeface="Times New Roman"/>
              </a:rPr>
              <a:t>it is </a:t>
            </a:r>
            <a:r>
              <a:rPr sz="1200" spc="75" dirty="0" smtClean="0">
                <a:latin typeface="Times New Roman"/>
                <a:cs typeface="Times New Roman"/>
              </a:rPr>
              <a:t>a </a:t>
            </a:r>
            <a:r>
              <a:rPr sz="1200" spc="80" dirty="0" smtClean="0">
                <a:latin typeface="Times New Roman"/>
                <a:cs typeface="Times New Roman"/>
              </a:rPr>
              <a:t>good </a:t>
            </a:r>
            <a:r>
              <a:rPr sz="1200" spc="70" dirty="0" smtClean="0">
                <a:latin typeface="Times New Roman"/>
                <a:cs typeface="Times New Roman"/>
              </a:rPr>
              <a:t>idea to </a:t>
            </a:r>
            <a:r>
              <a:rPr sz="1200" spc="80" dirty="0" smtClean="0">
                <a:latin typeface="Times New Roman"/>
                <a:cs typeface="Times New Roman"/>
              </a:rPr>
              <a:t>model  </a:t>
            </a:r>
            <a:r>
              <a:rPr sz="1200" spc="105" dirty="0" smtClean="0">
                <a:latin typeface="Times New Roman"/>
                <a:cs typeface="Times New Roman"/>
              </a:rPr>
              <a:t>dependencies </a:t>
            </a:r>
            <a:r>
              <a:rPr sz="1200" spc="114" dirty="0" smtClean="0">
                <a:latin typeface="Times New Roman"/>
                <a:cs typeface="Times New Roman"/>
              </a:rPr>
              <a:t>from </a:t>
            </a:r>
            <a:r>
              <a:rPr sz="1200" spc="80" dirty="0" smtClean="0">
                <a:latin typeface="Times New Roman"/>
                <a:cs typeface="Times New Roman"/>
              </a:rPr>
              <a:t>left </a:t>
            </a:r>
            <a:r>
              <a:rPr sz="1200" spc="90" dirty="0" smtClean="0">
                <a:latin typeface="Times New Roman"/>
                <a:cs typeface="Times New Roman"/>
              </a:rPr>
              <a:t>to right </a:t>
            </a:r>
            <a:r>
              <a:rPr sz="1200" spc="114" dirty="0" smtClean="0">
                <a:latin typeface="Times New Roman"/>
                <a:cs typeface="Times New Roman"/>
              </a:rPr>
              <a:t>and </a:t>
            </a:r>
            <a:r>
              <a:rPr sz="1200" spc="95" dirty="0" smtClean="0">
                <a:latin typeface="Times New Roman"/>
                <a:cs typeface="Times New Roman"/>
              </a:rPr>
              <a:t>inheritance </a:t>
            </a:r>
            <a:r>
              <a:rPr sz="1200" spc="114" dirty="0" smtClean="0">
                <a:latin typeface="Times New Roman"/>
                <a:cs typeface="Times New Roman"/>
              </a:rPr>
              <a:t>from </a:t>
            </a:r>
            <a:r>
              <a:rPr sz="1200" spc="110" dirty="0" smtClean="0">
                <a:latin typeface="Times New Roman"/>
                <a:cs typeface="Times New Roman"/>
              </a:rPr>
              <a:t>bottom </a:t>
            </a:r>
            <a:r>
              <a:rPr sz="1200" spc="95" dirty="0" smtClean="0">
                <a:latin typeface="Times New Roman"/>
                <a:cs typeface="Times New Roman"/>
              </a:rPr>
              <a:t>(derived </a:t>
            </a:r>
            <a:r>
              <a:rPr sz="1200" spc="90" dirty="0" smtClean="0">
                <a:latin typeface="Times New Roman"/>
                <a:cs typeface="Times New Roman"/>
              </a:rPr>
              <a:t>classes) </a:t>
            </a:r>
            <a:r>
              <a:rPr sz="1200" spc="85" dirty="0" smtClean="0">
                <a:latin typeface="Times New Roman"/>
                <a:cs typeface="Times New Roman"/>
              </a:rPr>
              <a:t>to  </a:t>
            </a:r>
            <a:r>
              <a:rPr sz="1200" spc="100" dirty="0" smtClean="0">
                <a:latin typeface="Times New Roman"/>
                <a:cs typeface="Times New Roman"/>
              </a:rPr>
              <a:t>top (base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85" dirty="0" smtClean="0">
                <a:latin typeface="Times New Roman"/>
                <a:cs typeface="Times New Roman"/>
              </a:rPr>
              <a:t>classes).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Cohesion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2499"/>
              </a:lnSpc>
              <a:spcBef>
                <a:spcPts val="805"/>
              </a:spcBef>
            </a:pPr>
            <a:r>
              <a:rPr sz="1200" spc="95" dirty="0" smtClean="0">
                <a:latin typeface="Times New Roman"/>
                <a:cs typeface="Times New Roman"/>
              </a:rPr>
              <a:t>Implies </a:t>
            </a:r>
            <a:r>
              <a:rPr sz="1200" spc="85" dirty="0" smtClean="0">
                <a:latin typeface="Times New Roman"/>
                <a:cs typeface="Times New Roman"/>
              </a:rPr>
              <a:t>that </a:t>
            </a:r>
            <a:r>
              <a:rPr sz="1200" spc="105" dirty="0" smtClean="0">
                <a:latin typeface="Times New Roman"/>
                <a:cs typeface="Times New Roman"/>
              </a:rPr>
              <a:t>a </a:t>
            </a:r>
            <a:r>
              <a:rPr sz="1200" spc="114" dirty="0" smtClean="0">
                <a:latin typeface="Times New Roman"/>
                <a:cs typeface="Times New Roman"/>
              </a:rPr>
              <a:t>component </a:t>
            </a:r>
            <a:r>
              <a:rPr sz="1200" spc="100" dirty="0" smtClean="0">
                <a:latin typeface="Times New Roman"/>
                <a:cs typeface="Times New Roman"/>
              </a:rPr>
              <a:t>or </a:t>
            </a:r>
            <a:r>
              <a:rPr sz="1200" spc="90" dirty="0" smtClean="0">
                <a:latin typeface="Times New Roman"/>
                <a:cs typeface="Times New Roman"/>
              </a:rPr>
              <a:t>class </a:t>
            </a:r>
            <a:r>
              <a:rPr sz="1200" spc="95" dirty="0" smtClean="0">
                <a:latin typeface="Times New Roman"/>
                <a:cs typeface="Times New Roman"/>
              </a:rPr>
              <a:t>encapsulates </a:t>
            </a:r>
            <a:r>
              <a:rPr sz="1200" spc="105" dirty="0" smtClean="0">
                <a:latin typeface="Times New Roman"/>
                <a:cs typeface="Times New Roman"/>
              </a:rPr>
              <a:t>only </a:t>
            </a:r>
            <a:r>
              <a:rPr sz="1200" spc="85" dirty="0" smtClean="0">
                <a:latin typeface="Times New Roman"/>
                <a:cs typeface="Times New Roman"/>
              </a:rPr>
              <a:t>attributes </a:t>
            </a:r>
            <a:r>
              <a:rPr sz="1200" spc="114" dirty="0" smtClean="0">
                <a:latin typeface="Times New Roman"/>
                <a:cs typeface="Times New Roman"/>
              </a:rPr>
              <a:t>and </a:t>
            </a:r>
            <a:r>
              <a:rPr sz="1200" spc="95" dirty="0" smtClean="0">
                <a:latin typeface="Times New Roman"/>
                <a:cs typeface="Times New Roman"/>
              </a:rPr>
              <a:t>operations</a:t>
            </a:r>
            <a:r>
              <a:rPr sz="1200" spc="-18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that  </a:t>
            </a:r>
            <a:r>
              <a:rPr sz="1200" spc="95" dirty="0" smtClean="0">
                <a:latin typeface="Times New Roman"/>
                <a:cs typeface="Times New Roman"/>
              </a:rPr>
              <a:t>are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closely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related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to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one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another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0" dirty="0" smtClean="0">
                <a:latin typeface="Times New Roman"/>
                <a:cs typeface="Times New Roman"/>
              </a:rPr>
              <a:t>and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to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the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85" dirty="0" smtClean="0">
                <a:latin typeface="Times New Roman"/>
                <a:cs typeface="Times New Roman"/>
              </a:rPr>
              <a:t>class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or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component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75" dirty="0" smtClean="0">
                <a:latin typeface="Times New Roman"/>
                <a:cs typeface="Times New Roman"/>
              </a:rPr>
              <a:t>itself.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7620" indent="40640" algn="just">
              <a:lnSpc>
                <a:spcPct val="102499"/>
              </a:lnSpc>
              <a:spcBef>
                <a:spcPts val="830"/>
              </a:spcBef>
            </a:pPr>
            <a:r>
              <a:rPr sz="1200" b="1" spc="75" dirty="0" smtClean="0">
                <a:latin typeface="Times New Roman"/>
                <a:cs typeface="Times New Roman"/>
              </a:rPr>
              <a:t>Functional. </a:t>
            </a:r>
            <a:r>
              <a:rPr sz="1200" spc="75" dirty="0" smtClean="0">
                <a:latin typeface="Times New Roman"/>
                <a:cs typeface="Times New Roman"/>
              </a:rPr>
              <a:t>Exhibited </a:t>
            </a:r>
            <a:r>
              <a:rPr sz="1200" spc="70" dirty="0" smtClean="0">
                <a:latin typeface="Times New Roman"/>
                <a:cs typeface="Times New Roman"/>
              </a:rPr>
              <a:t>primarily </a:t>
            </a:r>
            <a:r>
              <a:rPr sz="1200" spc="90" dirty="0" smtClean="0">
                <a:latin typeface="Times New Roman"/>
                <a:cs typeface="Times New Roman"/>
              </a:rPr>
              <a:t>by </a:t>
            </a:r>
            <a:r>
              <a:rPr sz="1200" spc="70" dirty="0" smtClean="0">
                <a:latin typeface="Times New Roman"/>
                <a:cs typeface="Times New Roman"/>
              </a:rPr>
              <a:t>operations, </a:t>
            </a:r>
            <a:r>
              <a:rPr sz="1200" spc="65" dirty="0" smtClean="0">
                <a:latin typeface="Times New Roman"/>
                <a:cs typeface="Times New Roman"/>
              </a:rPr>
              <a:t>this level </a:t>
            </a:r>
            <a:r>
              <a:rPr sz="1200" spc="70" dirty="0" smtClean="0">
                <a:latin typeface="Times New Roman"/>
                <a:cs typeface="Times New Roman"/>
              </a:rPr>
              <a:t>of </a:t>
            </a:r>
            <a:r>
              <a:rPr sz="1200" spc="75" dirty="0" smtClean="0">
                <a:latin typeface="Times New Roman"/>
                <a:cs typeface="Times New Roman"/>
              </a:rPr>
              <a:t>cohesion occurs </a:t>
            </a:r>
            <a:r>
              <a:rPr sz="1200" spc="125" dirty="0" smtClean="0">
                <a:latin typeface="Times New Roman"/>
                <a:cs typeface="Times New Roman"/>
              </a:rPr>
              <a:t>when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a  </a:t>
            </a:r>
            <a:r>
              <a:rPr sz="1200" spc="114" dirty="0" smtClean="0">
                <a:latin typeface="Times New Roman"/>
                <a:cs typeface="Times New Roman"/>
              </a:rPr>
              <a:t>module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performs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one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0" dirty="0" smtClean="0">
                <a:latin typeface="Times New Roman"/>
                <a:cs typeface="Times New Roman"/>
              </a:rPr>
              <a:t>and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only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one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computation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114" dirty="0" smtClean="0">
                <a:latin typeface="Times New Roman"/>
                <a:cs typeface="Times New Roman"/>
              </a:rPr>
              <a:t>and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then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returns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105" dirty="0" err="1" smtClean="0">
                <a:latin typeface="Times New Roman"/>
                <a:cs typeface="Times New Roman"/>
              </a:rPr>
              <a:t>aresult</a:t>
            </a:r>
            <a:r>
              <a:rPr sz="1200" spc="105" dirty="0" smtClean="0">
                <a:latin typeface="Times New Roman"/>
                <a:cs typeface="Times New Roman"/>
              </a:rPr>
              <a:t>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2899"/>
              </a:lnSpc>
              <a:spcBef>
                <a:spcPts val="819"/>
              </a:spcBef>
            </a:pPr>
            <a:r>
              <a:rPr sz="1200" b="1" spc="105" dirty="0" smtClean="0">
                <a:latin typeface="Times New Roman"/>
                <a:cs typeface="Times New Roman"/>
              </a:rPr>
              <a:t>Layer. </a:t>
            </a:r>
            <a:r>
              <a:rPr sz="1200" spc="100" dirty="0" smtClean="0">
                <a:latin typeface="Times New Roman"/>
                <a:cs typeface="Times New Roman"/>
              </a:rPr>
              <a:t>Exhibited </a:t>
            </a:r>
            <a:r>
              <a:rPr sz="1200" spc="120" dirty="0" smtClean="0">
                <a:latin typeface="Times New Roman"/>
                <a:cs typeface="Times New Roman"/>
              </a:rPr>
              <a:t>by </a:t>
            </a:r>
            <a:r>
              <a:rPr sz="1200" spc="100" dirty="0" smtClean="0">
                <a:latin typeface="Times New Roman"/>
                <a:cs typeface="Times New Roman"/>
              </a:rPr>
              <a:t>packages, </a:t>
            </a:r>
            <a:r>
              <a:rPr sz="1200" spc="110" dirty="0" smtClean="0">
                <a:latin typeface="Times New Roman"/>
                <a:cs typeface="Times New Roman"/>
              </a:rPr>
              <a:t>components, </a:t>
            </a:r>
            <a:r>
              <a:rPr sz="1200" spc="114" dirty="0" smtClean="0">
                <a:latin typeface="Times New Roman"/>
                <a:cs typeface="Times New Roman"/>
              </a:rPr>
              <a:t>and </a:t>
            </a:r>
            <a:r>
              <a:rPr sz="1200" spc="85" dirty="0" smtClean="0">
                <a:latin typeface="Times New Roman"/>
                <a:cs typeface="Times New Roman"/>
              </a:rPr>
              <a:t>classes, this </a:t>
            </a:r>
            <a:r>
              <a:rPr sz="1200" spc="100" dirty="0" smtClean="0">
                <a:latin typeface="Times New Roman"/>
                <a:cs typeface="Times New Roman"/>
              </a:rPr>
              <a:t>type of </a:t>
            </a:r>
            <a:r>
              <a:rPr sz="1200" spc="105" dirty="0" smtClean="0">
                <a:latin typeface="Times New Roman"/>
                <a:cs typeface="Times New Roman"/>
              </a:rPr>
              <a:t>cohesion  </a:t>
            </a:r>
            <a:r>
              <a:rPr sz="1200" spc="100" dirty="0" smtClean="0">
                <a:latin typeface="Times New Roman"/>
                <a:cs typeface="Times New Roman"/>
              </a:rPr>
              <a:t>occurs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25" dirty="0" smtClean="0">
                <a:latin typeface="Times New Roman"/>
                <a:cs typeface="Times New Roman"/>
              </a:rPr>
              <a:t>when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a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higher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90" dirty="0" smtClean="0">
                <a:latin typeface="Times New Roman"/>
                <a:cs typeface="Times New Roman"/>
              </a:rPr>
              <a:t>layer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accesses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the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services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of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a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lower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85" dirty="0" smtClean="0">
                <a:latin typeface="Times New Roman"/>
                <a:cs typeface="Times New Roman"/>
              </a:rPr>
              <a:t>layer,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00" dirty="0" smtClean="0">
                <a:latin typeface="Times New Roman"/>
                <a:cs typeface="Times New Roman"/>
              </a:rPr>
              <a:t>but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105" dirty="0" smtClean="0">
                <a:latin typeface="Times New Roman"/>
                <a:cs typeface="Times New Roman"/>
              </a:rPr>
              <a:t>lower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95" dirty="0" smtClean="0">
                <a:latin typeface="Times New Roman"/>
                <a:cs typeface="Times New Roman"/>
              </a:rPr>
              <a:t>layers  </a:t>
            </a:r>
            <a:r>
              <a:rPr sz="1200" spc="120" dirty="0" smtClean="0">
                <a:latin typeface="Times New Roman"/>
                <a:cs typeface="Times New Roman"/>
              </a:rPr>
              <a:t>do </a:t>
            </a:r>
            <a:r>
              <a:rPr sz="1200" spc="100" dirty="0" smtClean="0">
                <a:latin typeface="Times New Roman"/>
                <a:cs typeface="Times New Roman"/>
              </a:rPr>
              <a:t>not </a:t>
            </a:r>
            <a:r>
              <a:rPr sz="1200" spc="95" dirty="0" smtClean="0">
                <a:latin typeface="Times New Roman"/>
                <a:cs typeface="Times New Roman"/>
              </a:rPr>
              <a:t>access </a:t>
            </a:r>
            <a:r>
              <a:rPr sz="1200" spc="100" dirty="0" smtClean="0">
                <a:latin typeface="Times New Roman"/>
                <a:cs typeface="Times New Roman"/>
              </a:rPr>
              <a:t>higher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85" dirty="0" smtClean="0">
                <a:latin typeface="Times New Roman"/>
                <a:cs typeface="Times New Roman"/>
              </a:rPr>
              <a:t>layers.</a:t>
            </a:r>
            <a:endParaRPr sz="1200" dirty="0" smtClean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3299"/>
              </a:lnSpc>
              <a:spcBef>
                <a:spcPts val="810"/>
              </a:spcBef>
            </a:pPr>
            <a:r>
              <a:rPr sz="1200" b="1" spc="110" dirty="0" smtClean="0">
                <a:latin typeface="Times New Roman"/>
                <a:cs typeface="Times New Roman"/>
              </a:rPr>
              <a:t>Communicational. </a:t>
            </a:r>
            <a:r>
              <a:rPr sz="1200" spc="95" dirty="0" smtClean="0">
                <a:latin typeface="Times New Roman"/>
                <a:cs typeface="Times New Roman"/>
              </a:rPr>
              <a:t>All operations </a:t>
            </a:r>
            <a:r>
              <a:rPr sz="1200" spc="90" dirty="0" smtClean="0">
                <a:latin typeface="Times New Roman"/>
                <a:cs typeface="Times New Roman"/>
              </a:rPr>
              <a:t>that </a:t>
            </a:r>
            <a:r>
              <a:rPr sz="1200" spc="100" dirty="0" smtClean="0">
                <a:latin typeface="Times New Roman"/>
                <a:cs typeface="Times New Roman"/>
              </a:rPr>
              <a:t>access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120" dirty="0" smtClean="0">
                <a:latin typeface="Times New Roman"/>
                <a:cs typeface="Times New Roman"/>
              </a:rPr>
              <a:t>same </a:t>
            </a:r>
            <a:r>
              <a:rPr sz="1200" spc="95" dirty="0" smtClean="0">
                <a:latin typeface="Times New Roman"/>
                <a:cs typeface="Times New Roman"/>
              </a:rPr>
              <a:t>data are </a:t>
            </a:r>
            <a:r>
              <a:rPr sz="1200" spc="100" dirty="0" smtClean="0">
                <a:latin typeface="Times New Roman"/>
                <a:cs typeface="Times New Roman"/>
              </a:rPr>
              <a:t>defined within  </a:t>
            </a:r>
            <a:r>
              <a:rPr sz="1200" spc="114" dirty="0" smtClean="0">
                <a:latin typeface="Times New Roman"/>
                <a:cs typeface="Times New Roman"/>
              </a:rPr>
              <a:t>one </a:t>
            </a:r>
            <a:r>
              <a:rPr sz="1200" spc="85" dirty="0" smtClean="0">
                <a:latin typeface="Times New Roman"/>
                <a:cs typeface="Times New Roman"/>
              </a:rPr>
              <a:t>class. </a:t>
            </a:r>
            <a:r>
              <a:rPr sz="1200" spc="100" dirty="0" smtClean="0">
                <a:latin typeface="Times New Roman"/>
                <a:cs typeface="Times New Roman"/>
              </a:rPr>
              <a:t>In </a:t>
            </a:r>
            <a:r>
              <a:rPr sz="1200" spc="95" dirty="0" smtClean="0">
                <a:latin typeface="Times New Roman"/>
                <a:cs typeface="Times New Roman"/>
              </a:rPr>
              <a:t>general, </a:t>
            </a:r>
            <a:r>
              <a:rPr sz="1200" spc="105" dirty="0" smtClean="0">
                <a:latin typeface="Times New Roman"/>
                <a:cs typeface="Times New Roman"/>
              </a:rPr>
              <a:t>such </a:t>
            </a:r>
            <a:r>
              <a:rPr sz="1200" spc="90" dirty="0" smtClean="0">
                <a:latin typeface="Times New Roman"/>
                <a:cs typeface="Times New Roman"/>
              </a:rPr>
              <a:t>classes </a:t>
            </a:r>
            <a:r>
              <a:rPr sz="1200" spc="100" dirty="0" smtClean="0">
                <a:latin typeface="Times New Roman"/>
                <a:cs typeface="Times New Roman"/>
              </a:rPr>
              <a:t>focus </a:t>
            </a:r>
            <a:r>
              <a:rPr sz="1200" spc="90" dirty="0" smtClean="0">
                <a:latin typeface="Times New Roman"/>
                <a:cs typeface="Times New Roman"/>
              </a:rPr>
              <a:t>solely </a:t>
            </a:r>
            <a:r>
              <a:rPr sz="1200" spc="120" dirty="0" smtClean="0">
                <a:latin typeface="Times New Roman"/>
                <a:cs typeface="Times New Roman"/>
              </a:rPr>
              <a:t>on </a:t>
            </a:r>
            <a:r>
              <a:rPr sz="1200" spc="95" dirty="0" smtClean="0">
                <a:latin typeface="Times New Roman"/>
                <a:cs typeface="Times New Roman"/>
              </a:rPr>
              <a:t>the </a:t>
            </a:r>
            <a:r>
              <a:rPr sz="1200" spc="100" dirty="0" smtClean="0">
                <a:latin typeface="Times New Roman"/>
                <a:cs typeface="Times New Roman"/>
              </a:rPr>
              <a:t>data </a:t>
            </a:r>
            <a:r>
              <a:rPr sz="1200" spc="90" dirty="0" smtClean="0">
                <a:latin typeface="Times New Roman"/>
                <a:cs typeface="Times New Roman"/>
              </a:rPr>
              <a:t>in </a:t>
            </a:r>
            <a:r>
              <a:rPr sz="1200" spc="95" dirty="0" smtClean="0">
                <a:latin typeface="Times New Roman"/>
                <a:cs typeface="Times New Roman"/>
              </a:rPr>
              <a:t>question, accessing  </a:t>
            </a:r>
            <a:r>
              <a:rPr sz="1200" spc="114" dirty="0" smtClean="0">
                <a:latin typeface="Times New Roman"/>
                <a:cs typeface="Times New Roman"/>
              </a:rPr>
              <a:t>and </a:t>
            </a:r>
            <a:r>
              <a:rPr sz="1200" spc="90" dirty="0" smtClean="0">
                <a:latin typeface="Times New Roman"/>
                <a:cs typeface="Times New Roman"/>
              </a:rPr>
              <a:t>storing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65" dirty="0" smtClean="0">
                <a:latin typeface="Times New Roman"/>
                <a:cs typeface="Times New Roman"/>
              </a:rPr>
              <a:t>it.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43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1504" y="281431"/>
            <a:ext cx="6066155" cy="998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 marL="88900" marR="8255" algn="just">
              <a:lnSpc>
                <a:spcPct val="104299"/>
              </a:lnSpc>
            </a:pPr>
            <a:r>
              <a:rPr sz="1200" spc="100" dirty="0">
                <a:latin typeface="Times New Roman"/>
                <a:cs typeface="Times New Roman"/>
              </a:rPr>
              <a:t>Classes </a:t>
            </a:r>
            <a:r>
              <a:rPr sz="1200" spc="114" dirty="0">
                <a:latin typeface="Times New Roman"/>
                <a:cs typeface="Times New Roman"/>
              </a:rPr>
              <a:t>and components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exhibit </a:t>
            </a:r>
            <a:r>
              <a:rPr sz="1200" b="1" spc="95" dirty="0">
                <a:latin typeface="Times New Roman"/>
                <a:cs typeface="Times New Roman"/>
              </a:rPr>
              <a:t>functional, </a:t>
            </a:r>
            <a:r>
              <a:rPr sz="1200" b="1" spc="90" dirty="0">
                <a:latin typeface="Times New Roman"/>
                <a:cs typeface="Times New Roman"/>
              </a:rPr>
              <a:t>layer, </a:t>
            </a:r>
            <a:r>
              <a:rPr sz="1200" b="1" spc="120" dirty="0">
                <a:latin typeface="Times New Roman"/>
                <a:cs typeface="Times New Roman"/>
              </a:rPr>
              <a:t>and </a:t>
            </a:r>
            <a:r>
              <a:rPr sz="1200" b="1" spc="110" dirty="0">
                <a:latin typeface="Times New Roman"/>
                <a:cs typeface="Times New Roman"/>
              </a:rPr>
              <a:t>communicational  </a:t>
            </a:r>
            <a:r>
              <a:rPr sz="1200" b="1" spc="105" dirty="0">
                <a:latin typeface="Times New Roman"/>
                <a:cs typeface="Times New Roman"/>
              </a:rPr>
              <a:t>cohesion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100" dirty="0">
                <a:latin typeface="Times New Roman"/>
                <a:cs typeface="Times New Roman"/>
              </a:rPr>
              <a:t>are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90" dirty="0">
                <a:latin typeface="Times New Roman"/>
                <a:cs typeface="Times New Roman"/>
              </a:rPr>
              <a:t>relatively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05" dirty="0">
                <a:latin typeface="Times New Roman"/>
                <a:cs typeface="Times New Roman"/>
              </a:rPr>
              <a:t>easy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95" dirty="0">
                <a:latin typeface="Times New Roman"/>
                <a:cs typeface="Times New Roman"/>
              </a:rPr>
              <a:t>to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10" dirty="0">
                <a:latin typeface="Times New Roman"/>
                <a:cs typeface="Times New Roman"/>
              </a:rPr>
              <a:t>implement,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80" dirty="0">
                <a:latin typeface="Times New Roman"/>
                <a:cs typeface="Times New Roman"/>
              </a:rPr>
              <a:t>test,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20" dirty="0">
                <a:latin typeface="Times New Roman"/>
                <a:cs typeface="Times New Roman"/>
              </a:rPr>
              <a:t>and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105" dirty="0">
                <a:latin typeface="Times New Roman"/>
                <a:cs typeface="Times New Roman"/>
              </a:rPr>
              <a:t>maintain.</a:t>
            </a:r>
            <a:endParaRPr sz="12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85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Coupling</a:t>
            </a:r>
            <a:endParaRPr sz="1200" dirty="0">
              <a:latin typeface="Times New Roman"/>
              <a:cs typeface="Times New Roman"/>
            </a:endParaRPr>
          </a:p>
          <a:p>
            <a:pPr marL="546100" marR="481965" indent="-228600" algn="just">
              <a:lnSpc>
                <a:spcPct val="129400"/>
              </a:lnSpc>
              <a:spcBef>
                <a:spcPts val="500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amount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communication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collaboration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increases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(i.e.,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 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degree of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“connectedness”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between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 increases),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complexity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also increases. 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complexity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increases,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difficulty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implementing,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testing,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maintaining  software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grows.</a:t>
            </a:r>
            <a:endParaRPr sz="1200" dirty="0">
              <a:latin typeface="Times New Roman"/>
              <a:cs typeface="Times New Roman"/>
            </a:endParaRPr>
          </a:p>
          <a:p>
            <a:pPr marL="546100" marR="480059" indent="-228600" algn="just">
              <a:lnSpc>
                <a:spcPct val="1295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b="1" i="1" spc="11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qualitative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measure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degree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which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classes are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connected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one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another.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(and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components)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become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more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interdependent,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increases. </a:t>
            </a:r>
            <a:r>
              <a:rPr sz="1200" spc="145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important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objective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component-level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tokeep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low</a:t>
            </a:r>
            <a:r>
              <a:rPr sz="1200" spc="-1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possible.</a:t>
            </a:r>
            <a:endParaRPr sz="1200" dirty="0">
              <a:latin typeface="Times New Roman"/>
              <a:cs typeface="Times New Roman"/>
            </a:endParaRPr>
          </a:p>
          <a:p>
            <a:pPr marL="546100" marR="481330" indent="-228600" algn="just">
              <a:lnSpc>
                <a:spcPct val="1296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b="1" i="1" u="heavy" spc="10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Content coupling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occurs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one component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“surreptitiously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modifies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data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internal to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another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component”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.This violates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information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hiding—a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basic</a:t>
            </a:r>
            <a:r>
              <a:rPr sz="1200" spc="-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designconcept.</a:t>
            </a:r>
            <a:endParaRPr sz="1200" dirty="0">
              <a:latin typeface="Times New Roman"/>
              <a:cs typeface="Times New Roman"/>
            </a:endParaRPr>
          </a:p>
          <a:p>
            <a:pPr marL="546100" marR="480059" indent="-228600" algn="just">
              <a:lnSpc>
                <a:spcPct val="1294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b="1" i="1" u="heavy" spc="10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Control </a:t>
            </a:r>
            <a:r>
              <a:rPr sz="1200" b="1" i="1" u="heavy" spc="10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coupling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occurs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operation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A()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invokes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operation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B()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passes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flag to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B.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1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flag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“directs” logical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flow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B.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form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an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unrelated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change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i="1" spc="145" dirty="0">
                <a:solidFill>
                  <a:srgbClr val="221F1F"/>
                </a:solidFill>
                <a:latin typeface="Times New Roman"/>
                <a:cs typeface="Times New Roman"/>
              </a:rPr>
              <a:t>B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result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necessity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change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meaning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control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flag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i="1" spc="14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passes.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If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overlooked,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an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error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will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result.</a:t>
            </a:r>
            <a:endParaRPr sz="1200" dirty="0">
              <a:latin typeface="Times New Roman"/>
              <a:cs typeface="Times New Roman"/>
            </a:endParaRPr>
          </a:p>
          <a:p>
            <a:pPr marL="546100" marR="479425" indent="-228600" algn="just">
              <a:lnSpc>
                <a:spcPct val="129400"/>
              </a:lnSpc>
              <a:spcBef>
                <a:spcPts val="105"/>
              </a:spcBef>
              <a:buFont typeface="Symbol"/>
              <a:buChar char=""/>
              <a:tabLst>
                <a:tab pos="591820" algn="l"/>
              </a:tabLst>
            </a:pPr>
            <a:r>
              <a:rPr dirty="0"/>
              <a:t>	</a:t>
            </a:r>
            <a:r>
              <a:rPr sz="1200" b="1" i="1" u="heavy" spc="10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External </a:t>
            </a:r>
            <a:r>
              <a:rPr sz="1200" b="1" i="1" u="heavy" spc="10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coupling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occurs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communicates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or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collaborates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components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(e.g.,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operating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system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functions,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database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capability,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tele-communication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functions). 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Although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type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necessary,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limited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small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number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241300" marR="483234" indent="-228600" algn="just">
              <a:lnSpc>
                <a:spcPct val="100499"/>
              </a:lnSpc>
              <a:buClr>
                <a:srgbClr val="000000"/>
              </a:buClr>
              <a:buSzPct val="75000"/>
              <a:buFont typeface="Symbol"/>
              <a:buChar char=""/>
              <a:tabLst>
                <a:tab pos="241300" algn="l"/>
              </a:tabLst>
            </a:pP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must communicate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internally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externally.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Therefore,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fact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life.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However,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designer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reduce  coupling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whenever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possible</a:t>
            </a:r>
            <a:endParaRPr sz="12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0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CONDUCTING COMPONENT LEVEL DESIGN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88900" marR="5080" indent="43815" algn="just">
              <a:lnSpc>
                <a:spcPct val="102499"/>
              </a:lnSpc>
            </a:pPr>
            <a:r>
              <a:rPr sz="1200" spc="85" dirty="0">
                <a:latin typeface="Times New Roman"/>
                <a:cs typeface="Times New Roman"/>
              </a:rPr>
              <a:t>The </a:t>
            </a:r>
            <a:r>
              <a:rPr sz="1200" spc="75" dirty="0">
                <a:latin typeface="Times New Roman"/>
                <a:cs typeface="Times New Roman"/>
              </a:rPr>
              <a:t>following </a:t>
            </a:r>
            <a:r>
              <a:rPr sz="1200" spc="70" dirty="0">
                <a:latin typeface="Times New Roman"/>
                <a:cs typeface="Times New Roman"/>
              </a:rPr>
              <a:t>steps represent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65" dirty="0">
                <a:latin typeface="Times New Roman"/>
                <a:cs typeface="Times New Roman"/>
              </a:rPr>
              <a:t>typical </a:t>
            </a:r>
            <a:r>
              <a:rPr sz="1200" spc="95" dirty="0">
                <a:latin typeface="Times New Roman"/>
                <a:cs typeface="Times New Roman"/>
              </a:rPr>
              <a:t>task </a:t>
            </a:r>
            <a:r>
              <a:rPr sz="1200" spc="85" dirty="0">
                <a:latin typeface="Times New Roman"/>
                <a:cs typeface="Times New Roman"/>
              </a:rPr>
              <a:t>set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25" dirty="0">
                <a:latin typeface="Times New Roman"/>
                <a:cs typeface="Times New Roman"/>
              </a:rPr>
              <a:t>when 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applied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5" dirty="0">
                <a:latin typeface="Times New Roman"/>
                <a:cs typeface="Times New Roman"/>
              </a:rPr>
              <a:t>object-oriented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2899"/>
              </a:lnSpc>
              <a:spcBef>
                <a:spcPts val="819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correspond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domain.</a:t>
            </a:r>
            <a:r>
              <a:rPr sz="1200" b="1" spc="8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Using  </a:t>
            </a:r>
            <a:r>
              <a:rPr sz="1200" spc="70" dirty="0">
                <a:latin typeface="Times New Roman"/>
                <a:cs typeface="Times New Roman"/>
              </a:rPr>
              <a:t>the requirements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65" dirty="0">
                <a:latin typeface="Times New Roman"/>
                <a:cs typeface="Times New Roman"/>
              </a:rPr>
              <a:t>architectural </a:t>
            </a:r>
            <a:r>
              <a:rPr sz="1200" spc="80" dirty="0">
                <a:latin typeface="Times New Roman"/>
                <a:cs typeface="Times New Roman"/>
              </a:rPr>
              <a:t>model, each </a:t>
            </a:r>
            <a:r>
              <a:rPr sz="1200" spc="65" dirty="0">
                <a:latin typeface="Times New Roman"/>
                <a:cs typeface="Times New Roman"/>
              </a:rPr>
              <a:t>analysis class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65" dirty="0">
                <a:latin typeface="Times New Roman"/>
                <a:cs typeface="Times New Roman"/>
              </a:rPr>
              <a:t>architectural  </a:t>
            </a:r>
            <a:r>
              <a:rPr sz="1200" spc="80" dirty="0">
                <a:latin typeface="Times New Roman"/>
                <a:cs typeface="Times New Roman"/>
              </a:rPr>
              <a:t>component </a:t>
            </a:r>
            <a:r>
              <a:rPr sz="1200" spc="55" dirty="0">
                <a:latin typeface="Times New Roman"/>
                <a:cs typeface="Times New Roman"/>
              </a:rPr>
              <a:t>is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elaborated</a:t>
            </a:r>
            <a:endParaRPr sz="1200" dirty="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3099"/>
              </a:lnSpc>
              <a:spcBef>
                <a:spcPts val="83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correspond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infrastructure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</a:t>
            </a:r>
            <a:r>
              <a:rPr sz="1200" b="1" spc="85" dirty="0">
                <a:solidFill>
                  <a:srgbClr val="00ADEE"/>
                </a:solidFill>
                <a:latin typeface="Times New Roman"/>
                <a:cs typeface="Times New Roman"/>
              </a:rPr>
              <a:t>.  </a:t>
            </a:r>
            <a:r>
              <a:rPr sz="1200" spc="110" dirty="0">
                <a:latin typeface="Times New Roman"/>
                <a:cs typeface="Times New Roman"/>
              </a:rPr>
              <a:t>These </a:t>
            </a:r>
            <a:r>
              <a:rPr sz="1200" spc="90" dirty="0">
                <a:latin typeface="Times New Roman"/>
                <a:cs typeface="Times New Roman"/>
              </a:rPr>
              <a:t>classes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not </a:t>
            </a:r>
            <a:r>
              <a:rPr sz="1200" spc="100" dirty="0">
                <a:latin typeface="Times New Roman"/>
                <a:cs typeface="Times New Roman"/>
              </a:rPr>
              <a:t>described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requirements </a:t>
            </a:r>
            <a:r>
              <a:rPr sz="1200" spc="114" dirty="0">
                <a:latin typeface="Times New Roman"/>
                <a:cs typeface="Times New Roman"/>
              </a:rPr>
              <a:t>model and </a:t>
            </a:r>
            <a:r>
              <a:rPr sz="1200" spc="95" dirty="0">
                <a:latin typeface="Times New Roman"/>
                <a:cs typeface="Times New Roman"/>
              </a:rPr>
              <a:t>are often </a:t>
            </a:r>
            <a:r>
              <a:rPr sz="1200" spc="105" dirty="0">
                <a:latin typeface="Times New Roman"/>
                <a:cs typeface="Times New Roman"/>
              </a:rPr>
              <a:t>missing  </a:t>
            </a:r>
            <a:r>
              <a:rPr sz="1200" spc="114" dirty="0">
                <a:latin typeface="Times New Roman"/>
                <a:cs typeface="Times New Roman"/>
              </a:rPr>
              <a:t>from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architecture </a:t>
            </a:r>
            <a:r>
              <a:rPr sz="1200" spc="105" dirty="0">
                <a:latin typeface="Times New Roman"/>
                <a:cs typeface="Times New Roman"/>
              </a:rPr>
              <a:t>model, </a:t>
            </a:r>
            <a:r>
              <a:rPr sz="1200" spc="100" dirty="0">
                <a:latin typeface="Times New Roman"/>
                <a:cs typeface="Times New Roman"/>
              </a:rPr>
              <a:t>but they </a:t>
            </a:r>
            <a:r>
              <a:rPr sz="1200" spc="114" dirty="0">
                <a:latin typeface="Times New Roman"/>
                <a:cs typeface="Times New Roman"/>
              </a:rPr>
              <a:t>must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0" dirty="0">
                <a:latin typeface="Times New Roman"/>
                <a:cs typeface="Times New Roman"/>
              </a:rPr>
              <a:t>described </a:t>
            </a:r>
            <a:r>
              <a:rPr sz="1200" spc="80" dirty="0">
                <a:latin typeface="Times New Roman"/>
                <a:cs typeface="Times New Roman"/>
              </a:rPr>
              <a:t>at </a:t>
            </a:r>
            <a:r>
              <a:rPr sz="1200" spc="85" dirty="0">
                <a:latin typeface="Times New Roman"/>
                <a:cs typeface="Times New Roman"/>
              </a:rPr>
              <a:t>this </a:t>
            </a:r>
            <a:r>
              <a:rPr sz="1200" spc="90" dirty="0">
                <a:latin typeface="Times New Roman"/>
                <a:cs typeface="Times New Roman"/>
              </a:rPr>
              <a:t>point. Classes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85" dirty="0">
                <a:latin typeface="Times New Roman"/>
                <a:cs typeface="Times New Roman"/>
              </a:rPr>
              <a:t>this </a:t>
            </a:r>
            <a:r>
              <a:rPr sz="1200" spc="100" dirty="0">
                <a:latin typeface="Times New Roman"/>
                <a:cs typeface="Times New Roman"/>
              </a:rPr>
              <a:t>category include </a:t>
            </a:r>
            <a:r>
              <a:rPr sz="1200" spc="140" dirty="0">
                <a:latin typeface="Times New Roman"/>
                <a:cs typeface="Times New Roman"/>
              </a:rPr>
              <a:t>GUI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70" dirty="0">
                <a:latin typeface="Times New Roman"/>
                <a:cs typeface="Times New Roman"/>
              </a:rPr>
              <a:t>(often available as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reusable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44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93765" cy="999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2600"/>
              </a:lnSpc>
            </a:pPr>
            <a:r>
              <a:rPr sz="1200" spc="75" dirty="0">
                <a:latin typeface="Times New Roman"/>
                <a:cs typeface="Times New Roman"/>
              </a:rPr>
              <a:t>components), </a:t>
            </a:r>
            <a:r>
              <a:rPr sz="1200" spc="70" dirty="0">
                <a:latin typeface="Times New Roman"/>
                <a:cs typeface="Times New Roman"/>
              </a:rPr>
              <a:t>operating </a:t>
            </a:r>
            <a:r>
              <a:rPr sz="1200" spc="80" dirty="0">
                <a:latin typeface="Times New Roman"/>
                <a:cs typeface="Times New Roman"/>
              </a:rPr>
              <a:t>system components, and </a:t>
            </a:r>
            <a:r>
              <a:rPr sz="1200" spc="85" dirty="0">
                <a:latin typeface="Times New Roman"/>
                <a:cs typeface="Times New Roman"/>
              </a:rPr>
              <a:t>object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data </a:t>
            </a:r>
            <a:r>
              <a:rPr sz="1200" spc="120" dirty="0">
                <a:latin typeface="Times New Roman"/>
                <a:cs typeface="Times New Roman"/>
              </a:rPr>
              <a:t>management  </a:t>
            </a:r>
            <a:r>
              <a:rPr sz="1200" spc="105" dirty="0">
                <a:latin typeface="Times New Roman"/>
                <a:cs typeface="Times New Roman"/>
              </a:rPr>
              <a:t>components.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2499"/>
              </a:lnSpc>
              <a:spcBef>
                <a:spcPts val="855"/>
              </a:spcBef>
            </a:pP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 acquired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 reusable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components. 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Elaboration requires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55" dirty="0">
                <a:latin typeface="Times New Roman"/>
                <a:cs typeface="Times New Roman"/>
              </a:rPr>
              <a:t>all </a:t>
            </a:r>
            <a:r>
              <a:rPr sz="1200" spc="65" dirty="0">
                <a:latin typeface="Times New Roman"/>
                <a:cs typeface="Times New Roman"/>
              </a:rPr>
              <a:t>interfaces, </a:t>
            </a:r>
            <a:r>
              <a:rPr sz="1200" spc="60" dirty="0">
                <a:latin typeface="Times New Roman"/>
                <a:cs typeface="Times New Roman"/>
              </a:rPr>
              <a:t>attributes,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operations </a:t>
            </a:r>
            <a:r>
              <a:rPr sz="1200" spc="75" dirty="0">
                <a:latin typeface="Times New Roman"/>
                <a:cs typeface="Times New Roman"/>
              </a:rPr>
              <a:t>necessary </a:t>
            </a:r>
            <a:r>
              <a:rPr sz="1200" spc="70" dirty="0">
                <a:latin typeface="Times New Roman"/>
                <a:cs typeface="Times New Roman"/>
              </a:rPr>
              <a:t>to  </a:t>
            </a:r>
            <a:r>
              <a:rPr sz="1200" spc="80" dirty="0">
                <a:latin typeface="Times New Roman"/>
                <a:cs typeface="Times New Roman"/>
              </a:rPr>
              <a:t>implement </a:t>
            </a:r>
            <a:r>
              <a:rPr sz="1200" spc="70" dirty="0">
                <a:latin typeface="Times New Roman"/>
                <a:cs typeface="Times New Roman"/>
              </a:rPr>
              <a:t>the </a:t>
            </a:r>
            <a:r>
              <a:rPr sz="1200" spc="65" dirty="0">
                <a:latin typeface="Times New Roman"/>
                <a:cs typeface="Times New Roman"/>
              </a:rPr>
              <a:t>class </a:t>
            </a:r>
            <a:r>
              <a:rPr sz="1200" spc="75" dirty="0">
                <a:latin typeface="Times New Roman"/>
                <a:cs typeface="Times New Roman"/>
              </a:rPr>
              <a:t>be described in </a:t>
            </a:r>
            <a:r>
              <a:rPr sz="1200" spc="60" dirty="0">
                <a:latin typeface="Times New Roman"/>
                <a:cs typeface="Times New Roman"/>
              </a:rPr>
              <a:t>detail. </a:t>
            </a:r>
            <a:r>
              <a:rPr sz="1200" spc="80" dirty="0">
                <a:latin typeface="Times New Roman"/>
                <a:cs typeface="Times New Roman"/>
              </a:rPr>
              <a:t>Design </a:t>
            </a:r>
            <a:r>
              <a:rPr sz="1200" spc="65" dirty="0">
                <a:latin typeface="Times New Roman"/>
                <a:cs typeface="Times New Roman"/>
              </a:rPr>
              <a:t>heuristics </a:t>
            </a:r>
            <a:r>
              <a:rPr sz="1200" spc="60" dirty="0">
                <a:latin typeface="Times New Roman"/>
                <a:cs typeface="Times New Roman"/>
              </a:rPr>
              <a:t>(e.g., </a:t>
            </a:r>
            <a:r>
              <a:rPr sz="1200" spc="85" dirty="0">
                <a:latin typeface="Times New Roman"/>
                <a:cs typeface="Times New Roman"/>
              </a:rPr>
              <a:t>component  </a:t>
            </a:r>
            <a:r>
              <a:rPr sz="1200" spc="75" dirty="0">
                <a:latin typeface="Times New Roman"/>
                <a:cs typeface="Times New Roman"/>
              </a:rPr>
              <a:t>cohesion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coupling) </a:t>
            </a:r>
            <a:r>
              <a:rPr sz="1200" spc="85" dirty="0">
                <a:latin typeface="Times New Roman"/>
                <a:cs typeface="Times New Roman"/>
              </a:rPr>
              <a:t>must </a:t>
            </a:r>
            <a:r>
              <a:rPr sz="1200" spc="75" dirty="0">
                <a:latin typeface="Times New Roman"/>
                <a:cs typeface="Times New Roman"/>
              </a:rPr>
              <a:t>be considered </a:t>
            </a:r>
            <a:r>
              <a:rPr sz="1200" spc="70" dirty="0">
                <a:latin typeface="Times New Roman"/>
                <a:cs typeface="Times New Roman"/>
              </a:rPr>
              <a:t>as </a:t>
            </a:r>
            <a:r>
              <a:rPr sz="1200" spc="60" dirty="0">
                <a:latin typeface="Times New Roman"/>
                <a:cs typeface="Times New Roman"/>
              </a:rPr>
              <a:t>this </a:t>
            </a:r>
            <a:r>
              <a:rPr sz="1200" spc="70" dirty="0">
                <a:latin typeface="Times New Roman"/>
                <a:cs typeface="Times New Roman"/>
              </a:rPr>
              <a:t>task </a:t>
            </a:r>
            <a:r>
              <a:rPr sz="1200" spc="5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conducted.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20"/>
              </a:spcBef>
            </a:pP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3a. Specify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message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details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when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collaborate.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The  </a:t>
            </a:r>
            <a:r>
              <a:rPr sz="1200" spc="65" dirty="0">
                <a:latin typeface="Times New Roman"/>
                <a:cs typeface="Times New Roman"/>
              </a:rPr>
              <a:t>requirements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model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makes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use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collaboration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diagram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to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show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how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analysis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classes  collaborate </a:t>
            </a:r>
            <a:r>
              <a:rPr sz="1200" spc="75" dirty="0">
                <a:latin typeface="Times New Roman"/>
                <a:cs typeface="Times New Roman"/>
              </a:rPr>
              <a:t>with </a:t>
            </a:r>
            <a:r>
              <a:rPr sz="1200" spc="80" dirty="0">
                <a:latin typeface="Times New Roman"/>
                <a:cs typeface="Times New Roman"/>
              </a:rPr>
              <a:t>one </a:t>
            </a:r>
            <a:r>
              <a:rPr sz="1200" spc="70" dirty="0">
                <a:latin typeface="Times New Roman"/>
                <a:cs typeface="Times New Roman"/>
              </a:rPr>
              <a:t>another. </a:t>
            </a:r>
            <a:r>
              <a:rPr sz="1200" spc="90" dirty="0">
                <a:latin typeface="Times New Roman"/>
                <a:cs typeface="Times New Roman"/>
              </a:rPr>
              <a:t>Messages </a:t>
            </a:r>
            <a:r>
              <a:rPr sz="1200" spc="70" dirty="0">
                <a:latin typeface="Times New Roman"/>
                <a:cs typeface="Times New Roman"/>
              </a:rPr>
              <a:t>that </a:t>
            </a:r>
            <a:r>
              <a:rPr sz="1200" spc="80" dirty="0">
                <a:latin typeface="Times New Roman"/>
                <a:cs typeface="Times New Roman"/>
              </a:rPr>
              <a:t>are </a:t>
            </a:r>
            <a:r>
              <a:rPr sz="1200" spc="85" dirty="0">
                <a:latin typeface="Times New Roman"/>
                <a:cs typeface="Times New Roman"/>
              </a:rPr>
              <a:t>passed </a:t>
            </a:r>
            <a:r>
              <a:rPr sz="1200" spc="100" dirty="0">
                <a:latin typeface="Times New Roman"/>
                <a:cs typeface="Times New Roman"/>
              </a:rPr>
              <a:t>between </a:t>
            </a:r>
            <a:r>
              <a:rPr sz="1200" spc="80" dirty="0">
                <a:latin typeface="Times New Roman"/>
                <a:cs typeface="Times New Roman"/>
              </a:rPr>
              <a:t>objects </a:t>
            </a:r>
            <a:r>
              <a:rPr sz="1200" spc="85" dirty="0">
                <a:latin typeface="Times New Roman"/>
                <a:cs typeface="Times New Roman"/>
              </a:rPr>
              <a:t>within </a:t>
            </a:r>
            <a:r>
              <a:rPr sz="1200" spc="105" dirty="0">
                <a:latin typeface="Times New Roman"/>
                <a:cs typeface="Times New Roman"/>
              </a:rPr>
              <a:t>a  </a:t>
            </a:r>
            <a:r>
              <a:rPr sz="1200" spc="90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099"/>
              </a:lnSpc>
              <a:spcBef>
                <a:spcPts val="81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3b.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appropriate</a:t>
            </a: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each</a:t>
            </a:r>
            <a:r>
              <a:rPr sz="12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sz="1200" b="1" spc="80" dirty="0">
                <a:solidFill>
                  <a:srgbClr val="00ADEE"/>
                </a:solidFill>
                <a:latin typeface="Times New Roman"/>
                <a:cs typeface="Times New Roman"/>
              </a:rPr>
              <a:t>.</a:t>
            </a:r>
            <a:r>
              <a:rPr sz="1200" spc="80" dirty="0">
                <a:latin typeface="Times New Roman"/>
                <a:cs typeface="Times New Roman"/>
              </a:rPr>
              <a:t>Within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context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70" dirty="0">
                <a:latin typeface="Times New Roman"/>
                <a:cs typeface="Times New Roman"/>
              </a:rPr>
              <a:t>UML </a:t>
            </a:r>
            <a:r>
              <a:rPr sz="1200" spc="90" dirty="0">
                <a:latin typeface="Times New Roman"/>
                <a:cs typeface="Times New Roman"/>
              </a:rPr>
              <a:t>interface </a:t>
            </a:r>
            <a:r>
              <a:rPr sz="1200" spc="80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“a </a:t>
            </a:r>
            <a:r>
              <a:rPr sz="1200" spc="110" dirty="0">
                <a:latin typeface="Times New Roman"/>
                <a:cs typeface="Times New Roman"/>
              </a:rPr>
              <a:t>group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externally </a:t>
            </a:r>
            <a:r>
              <a:rPr sz="1200" spc="90" dirty="0">
                <a:latin typeface="Times New Roman"/>
                <a:cs typeface="Times New Roman"/>
              </a:rPr>
              <a:t>visible </a:t>
            </a:r>
            <a:r>
              <a:rPr sz="1200" spc="70" dirty="0">
                <a:latin typeface="Times New Roman"/>
                <a:cs typeface="Times New Roman"/>
              </a:rPr>
              <a:t>(i.e.,  public)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operations.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interface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contains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no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internal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structure,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it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has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no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attributes,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no  </a:t>
            </a:r>
            <a:r>
              <a:rPr sz="1200" spc="90" dirty="0">
                <a:latin typeface="Times New Roman"/>
                <a:cs typeface="Times New Roman"/>
              </a:rPr>
              <a:t>associations.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“.</a:t>
            </a:r>
            <a:endParaRPr sz="12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2499"/>
              </a:lnSpc>
              <a:spcBef>
                <a:spcPts val="855"/>
              </a:spcBef>
            </a:pP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3c.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attributes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define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types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data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structures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 them</a:t>
            </a:r>
            <a:r>
              <a:rPr sz="1200" b="1" spc="85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75" dirty="0">
                <a:latin typeface="Times New Roman"/>
                <a:cs typeface="Times New Roman"/>
              </a:rPr>
              <a:t>In </a:t>
            </a:r>
            <a:r>
              <a:rPr sz="1200" spc="65" dirty="0">
                <a:latin typeface="Times New Roman"/>
                <a:cs typeface="Times New Roman"/>
              </a:rPr>
              <a:t>general, </a:t>
            </a:r>
            <a:r>
              <a:rPr sz="1200" spc="70" dirty="0">
                <a:latin typeface="Times New Roman"/>
                <a:cs typeface="Times New Roman"/>
              </a:rPr>
              <a:t>data </a:t>
            </a:r>
            <a:r>
              <a:rPr sz="1200" spc="65" dirty="0">
                <a:latin typeface="Times New Roman"/>
                <a:cs typeface="Times New Roman"/>
              </a:rPr>
              <a:t>structures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types </a:t>
            </a:r>
            <a:r>
              <a:rPr sz="1200" spc="80" dirty="0">
                <a:latin typeface="Times New Roman"/>
                <a:cs typeface="Times New Roman"/>
              </a:rPr>
              <a:t>used </a:t>
            </a:r>
            <a:r>
              <a:rPr sz="1200" spc="70" dirty="0">
                <a:latin typeface="Times New Roman"/>
                <a:cs typeface="Times New Roman"/>
              </a:rPr>
              <a:t>to define </a:t>
            </a:r>
            <a:r>
              <a:rPr sz="1200" spc="65" dirty="0">
                <a:latin typeface="Times New Roman"/>
                <a:cs typeface="Times New Roman"/>
              </a:rPr>
              <a:t>attributes </a:t>
            </a:r>
            <a:r>
              <a:rPr sz="1200" spc="70" dirty="0">
                <a:latin typeface="Times New Roman"/>
                <a:cs typeface="Times New Roman"/>
              </a:rPr>
              <a:t>are  defined </a:t>
            </a:r>
            <a:r>
              <a:rPr sz="1200" spc="75" dirty="0">
                <a:latin typeface="Times New Roman"/>
                <a:cs typeface="Times New Roman"/>
              </a:rPr>
              <a:t>within </a:t>
            </a:r>
            <a:r>
              <a:rPr sz="1200" spc="70" dirty="0">
                <a:latin typeface="Times New Roman"/>
                <a:cs typeface="Times New Roman"/>
              </a:rPr>
              <a:t>the context of the </a:t>
            </a:r>
            <a:r>
              <a:rPr sz="1200" spc="85" dirty="0">
                <a:latin typeface="Times New Roman"/>
                <a:cs typeface="Times New Roman"/>
              </a:rPr>
              <a:t>programming </a:t>
            </a:r>
            <a:r>
              <a:rPr sz="1200" spc="75" dirty="0">
                <a:latin typeface="Times New Roman"/>
                <a:cs typeface="Times New Roman"/>
              </a:rPr>
              <a:t>language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55" dirty="0">
                <a:latin typeface="Times New Roman"/>
                <a:cs typeface="Times New Roman"/>
              </a:rPr>
              <a:t>is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75" dirty="0">
                <a:latin typeface="Times New Roman"/>
                <a:cs typeface="Times New Roman"/>
              </a:rPr>
              <a:t>be used </a:t>
            </a:r>
            <a:r>
              <a:rPr sz="1200" spc="70" dirty="0">
                <a:latin typeface="Times New Roman"/>
                <a:cs typeface="Times New Roman"/>
              </a:rPr>
              <a:t>for  </a:t>
            </a:r>
            <a:r>
              <a:rPr sz="1200" spc="75" dirty="0">
                <a:latin typeface="Times New Roman"/>
                <a:cs typeface="Times New Roman"/>
              </a:rPr>
              <a:t>implementation.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099"/>
              </a:lnSpc>
              <a:spcBef>
                <a:spcPts val="819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3d.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Describe processing flow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within each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detail.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This </a:t>
            </a:r>
            <a:r>
              <a:rPr sz="1200" spc="100" dirty="0">
                <a:latin typeface="Times New Roman"/>
                <a:cs typeface="Times New Roman"/>
              </a:rPr>
              <a:t>may </a:t>
            </a:r>
            <a:r>
              <a:rPr sz="1200" spc="75" dirty="0">
                <a:latin typeface="Times New Roman"/>
                <a:cs typeface="Times New Roman"/>
              </a:rPr>
              <a:t>be  </a:t>
            </a:r>
            <a:r>
              <a:rPr sz="1200" spc="105" dirty="0">
                <a:latin typeface="Times New Roman"/>
                <a:cs typeface="Times New Roman"/>
              </a:rPr>
              <a:t>accomplished </a:t>
            </a:r>
            <a:r>
              <a:rPr sz="1200" spc="100" dirty="0">
                <a:latin typeface="Times New Roman"/>
                <a:cs typeface="Times New Roman"/>
              </a:rPr>
              <a:t>using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programming </a:t>
            </a:r>
            <a:r>
              <a:rPr sz="1200" spc="105" dirty="0">
                <a:latin typeface="Times New Roman"/>
                <a:cs typeface="Times New Roman"/>
              </a:rPr>
              <a:t>language-based </a:t>
            </a:r>
            <a:r>
              <a:rPr sz="1200" spc="110" dirty="0">
                <a:latin typeface="Times New Roman"/>
                <a:cs typeface="Times New Roman"/>
              </a:rPr>
              <a:t>pseudo code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05" dirty="0">
                <a:latin typeface="Times New Roman"/>
                <a:cs typeface="Times New Roman"/>
              </a:rPr>
              <a:t>with a </a:t>
            </a:r>
            <a:r>
              <a:rPr sz="1200" spc="170" dirty="0">
                <a:latin typeface="Times New Roman"/>
                <a:cs typeface="Times New Roman"/>
              </a:rPr>
              <a:t>UML  </a:t>
            </a:r>
            <a:r>
              <a:rPr sz="1200" spc="85" dirty="0">
                <a:latin typeface="Times New Roman"/>
                <a:cs typeface="Times New Roman"/>
              </a:rPr>
              <a:t>activity </a:t>
            </a:r>
            <a:r>
              <a:rPr sz="1200" spc="100" dirty="0">
                <a:latin typeface="Times New Roman"/>
                <a:cs typeface="Times New Roman"/>
              </a:rPr>
              <a:t>diagram. </a:t>
            </a:r>
            <a:r>
              <a:rPr sz="1200" spc="114" dirty="0">
                <a:latin typeface="Times New Roman"/>
                <a:cs typeface="Times New Roman"/>
              </a:rPr>
              <a:t>Each </a:t>
            </a:r>
            <a:r>
              <a:rPr sz="1200" spc="100" dirty="0">
                <a:latin typeface="Times New Roman"/>
                <a:cs typeface="Times New Roman"/>
              </a:rPr>
              <a:t>software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elaborated </a:t>
            </a:r>
            <a:r>
              <a:rPr sz="1200" spc="105" dirty="0">
                <a:latin typeface="Times New Roman"/>
                <a:cs typeface="Times New Roman"/>
              </a:rPr>
              <a:t>through a </a:t>
            </a:r>
            <a:r>
              <a:rPr sz="1200" spc="120" dirty="0">
                <a:latin typeface="Times New Roman"/>
                <a:cs typeface="Times New Roman"/>
              </a:rPr>
              <a:t>number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85" dirty="0">
                <a:latin typeface="Times New Roman"/>
                <a:cs typeface="Times New Roman"/>
              </a:rPr>
              <a:t>iterations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105" dirty="0">
                <a:latin typeface="Times New Roman"/>
                <a:cs typeface="Times New Roman"/>
              </a:rPr>
              <a:t>apply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stepwise refinement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concept.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099"/>
              </a:lnSpc>
              <a:spcBef>
                <a:spcPts val="820"/>
              </a:spcBef>
            </a:pPr>
            <a:r>
              <a:rPr sz="1200" spc="12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first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iteration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defines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each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operation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part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class.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In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every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case,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operation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should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characterized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way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ensures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high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cohesion;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70" dirty="0">
                <a:latin typeface="Times New Roman"/>
                <a:cs typeface="Times New Roman"/>
              </a:rPr>
              <a:t> is,  </a:t>
            </a:r>
            <a:r>
              <a:rPr sz="1200" spc="95" dirty="0">
                <a:latin typeface="Times New Roman"/>
                <a:cs typeface="Times New Roman"/>
              </a:rPr>
              <a:t>the operation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perform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single </a:t>
            </a:r>
            <a:r>
              <a:rPr sz="1200" spc="95" dirty="0">
                <a:latin typeface="Times New Roman"/>
                <a:cs typeface="Times New Roman"/>
              </a:rPr>
              <a:t>targeted function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10" dirty="0">
                <a:latin typeface="Times New Roman"/>
                <a:cs typeface="Times New Roman"/>
              </a:rPr>
              <a:t>sub </a:t>
            </a:r>
            <a:r>
              <a:rPr sz="1200" spc="90" dirty="0">
                <a:latin typeface="Times New Roman"/>
                <a:cs typeface="Times New Roman"/>
              </a:rPr>
              <a:t>function. </a:t>
            </a: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05" dirty="0">
                <a:latin typeface="Times New Roman"/>
                <a:cs typeface="Times New Roman"/>
              </a:rPr>
              <a:t>next  </a:t>
            </a:r>
            <a:r>
              <a:rPr sz="1200" spc="85" dirty="0">
                <a:latin typeface="Times New Roman"/>
                <a:cs typeface="Times New Roman"/>
              </a:rPr>
              <a:t>iteration </a:t>
            </a:r>
            <a:r>
              <a:rPr sz="1200" spc="105" dirty="0">
                <a:latin typeface="Times New Roman"/>
                <a:cs typeface="Times New Roman"/>
              </a:rPr>
              <a:t>does </a:t>
            </a:r>
            <a:r>
              <a:rPr sz="1200" spc="70" dirty="0">
                <a:latin typeface="Times New Roman"/>
                <a:cs typeface="Times New Roman"/>
              </a:rPr>
              <a:t>little </a:t>
            </a:r>
            <a:r>
              <a:rPr sz="1200" spc="120" dirty="0">
                <a:latin typeface="Times New Roman"/>
                <a:cs typeface="Times New Roman"/>
              </a:rPr>
              <a:t>more </a:t>
            </a:r>
            <a:r>
              <a:rPr sz="1200" spc="100" dirty="0">
                <a:latin typeface="Times New Roman"/>
                <a:cs typeface="Times New Roman"/>
              </a:rPr>
              <a:t>than </a:t>
            </a:r>
            <a:r>
              <a:rPr sz="1200" spc="110" dirty="0">
                <a:latin typeface="Times New Roman"/>
                <a:cs typeface="Times New Roman"/>
              </a:rPr>
              <a:t>expand</a:t>
            </a:r>
            <a:r>
              <a:rPr sz="1200" spc="-18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 operation </a:t>
            </a:r>
            <a:r>
              <a:rPr sz="1200" spc="114" dirty="0">
                <a:latin typeface="Times New Roman"/>
                <a:cs typeface="Times New Roman"/>
              </a:rPr>
              <a:t>name.</a:t>
            </a:r>
            <a:endParaRPr sz="120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3000"/>
              </a:lnSpc>
              <a:spcBef>
                <a:spcPts val="84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Describe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persistent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sources (databases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files)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spc="75" dirty="0">
                <a:latin typeface="Times New Roman"/>
                <a:cs typeface="Times New Roman"/>
              </a:rPr>
              <a:t>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sz="12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05" dirty="0">
                <a:latin typeface="Times New Roman"/>
                <a:cs typeface="Times New Roman"/>
              </a:rPr>
              <a:t>Databases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80" dirty="0">
                <a:latin typeface="Times New Roman"/>
                <a:cs typeface="Times New Roman"/>
              </a:rPr>
              <a:t>files </a:t>
            </a:r>
            <a:r>
              <a:rPr sz="1200" spc="105" dirty="0">
                <a:latin typeface="Times New Roman"/>
                <a:cs typeface="Times New Roman"/>
              </a:rPr>
              <a:t>normally </a:t>
            </a:r>
            <a:r>
              <a:rPr sz="1200" spc="100" dirty="0">
                <a:latin typeface="Times New Roman"/>
                <a:cs typeface="Times New Roman"/>
              </a:rPr>
              <a:t>transcend the  design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description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individual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component.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most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cases,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persistent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data  </a:t>
            </a:r>
            <a:r>
              <a:rPr sz="1200" spc="90" dirty="0">
                <a:latin typeface="Times New Roman"/>
                <a:cs typeface="Times New Roman"/>
              </a:rPr>
              <a:t>stores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80" dirty="0">
                <a:latin typeface="Times New Roman"/>
                <a:cs typeface="Times New Roman"/>
              </a:rPr>
              <a:t>initially </a:t>
            </a:r>
            <a:r>
              <a:rPr sz="1200" spc="95" dirty="0">
                <a:latin typeface="Times New Roman"/>
                <a:cs typeface="Times New Roman"/>
              </a:rPr>
              <a:t>specified as 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0" dirty="0">
                <a:latin typeface="Times New Roman"/>
                <a:cs typeface="Times New Roman"/>
              </a:rPr>
              <a:t>architectural </a:t>
            </a:r>
            <a:r>
              <a:rPr sz="1200" spc="95" dirty="0">
                <a:latin typeface="Times New Roman"/>
                <a:cs typeface="Times New Roman"/>
              </a:rPr>
              <a:t>design. </a:t>
            </a:r>
            <a:r>
              <a:rPr sz="1200" spc="114" dirty="0">
                <a:latin typeface="Times New Roman"/>
                <a:cs typeface="Times New Roman"/>
              </a:rPr>
              <a:t>However,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0" dirty="0">
                <a:latin typeface="Times New Roman"/>
                <a:cs typeface="Times New Roman"/>
              </a:rPr>
              <a:t>design  </a:t>
            </a:r>
            <a:r>
              <a:rPr sz="1200" spc="95" dirty="0">
                <a:latin typeface="Times New Roman"/>
                <a:cs typeface="Times New Roman"/>
              </a:rPr>
              <a:t>elaboration </a:t>
            </a:r>
            <a:r>
              <a:rPr sz="1200" spc="100" dirty="0">
                <a:latin typeface="Times New Roman"/>
                <a:cs typeface="Times New Roman"/>
              </a:rPr>
              <a:t>proceeds,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often useful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provide </a:t>
            </a:r>
            <a:r>
              <a:rPr sz="1200" spc="95" dirty="0">
                <a:latin typeface="Times New Roman"/>
                <a:cs typeface="Times New Roman"/>
              </a:rPr>
              <a:t>additional </a:t>
            </a:r>
            <a:r>
              <a:rPr sz="1200" spc="85" dirty="0">
                <a:latin typeface="Times New Roman"/>
                <a:cs typeface="Times New Roman"/>
              </a:rPr>
              <a:t>detail </a:t>
            </a:r>
            <a:r>
              <a:rPr sz="1200" spc="105" dirty="0">
                <a:latin typeface="Times New Roman"/>
                <a:cs typeface="Times New Roman"/>
              </a:rPr>
              <a:t>about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90" dirty="0">
                <a:latin typeface="Times New Roman"/>
                <a:cs typeface="Times New Roman"/>
              </a:rPr>
              <a:t>structure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organization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these </a:t>
            </a:r>
            <a:r>
              <a:rPr sz="1200" spc="90" dirty="0">
                <a:latin typeface="Times New Roman"/>
                <a:cs typeface="Times New Roman"/>
              </a:rPr>
              <a:t>persistent </a:t>
            </a:r>
            <a:r>
              <a:rPr sz="1200" spc="100" dirty="0">
                <a:latin typeface="Times New Roman"/>
                <a:cs typeface="Times New Roman"/>
              </a:rPr>
              <a:t>data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sources.</a:t>
            </a:r>
            <a:endParaRPr sz="120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2899"/>
              </a:lnSpc>
              <a:spcBef>
                <a:spcPts val="835"/>
              </a:spcBef>
            </a:pP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5.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 </a:t>
            </a: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behavioural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representations 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200" b="1" spc="105" dirty="0"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sz="12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75" dirty="0">
                <a:latin typeface="Times New Roman"/>
                <a:cs typeface="Times New Roman"/>
              </a:rPr>
              <a:t>UML </a:t>
            </a:r>
            <a:r>
              <a:rPr sz="1200" spc="85" dirty="0">
                <a:latin typeface="Times New Roman"/>
                <a:cs typeface="Times New Roman"/>
              </a:rPr>
              <a:t>state </a:t>
            </a:r>
            <a:r>
              <a:rPr sz="1200" spc="105" dirty="0">
                <a:latin typeface="Times New Roman"/>
                <a:cs typeface="Times New Roman"/>
              </a:rPr>
              <a:t>diagrams </a:t>
            </a:r>
            <a:r>
              <a:rPr sz="1200" spc="114" dirty="0">
                <a:latin typeface="Times New Roman"/>
                <a:cs typeface="Times New Roman"/>
              </a:rPr>
              <a:t>were </a:t>
            </a:r>
            <a:r>
              <a:rPr sz="1200" spc="105" dirty="0">
                <a:latin typeface="Times New Roman"/>
                <a:cs typeface="Times New Roman"/>
              </a:rPr>
              <a:t>used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90" dirty="0">
                <a:latin typeface="Times New Roman"/>
                <a:cs typeface="Times New Roman"/>
              </a:rPr>
              <a:t>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requirements </a:t>
            </a:r>
            <a:r>
              <a:rPr sz="1200" spc="114" dirty="0">
                <a:latin typeface="Times New Roman"/>
                <a:cs typeface="Times New Roman"/>
              </a:rPr>
              <a:t>model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to  represent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externally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observable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behaviour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system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more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localized  </a:t>
            </a:r>
            <a:r>
              <a:rPr sz="1200" spc="105" dirty="0">
                <a:latin typeface="Times New Roman"/>
                <a:cs typeface="Times New Roman"/>
              </a:rPr>
              <a:t>behaviour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individual analysis </a:t>
            </a:r>
            <a:r>
              <a:rPr sz="1200" spc="90" dirty="0">
                <a:latin typeface="Times New Roman"/>
                <a:cs typeface="Times New Roman"/>
              </a:rPr>
              <a:t>classes. </a:t>
            </a:r>
            <a:r>
              <a:rPr sz="1200" spc="110" dirty="0">
                <a:latin typeface="Times New Roman"/>
                <a:cs typeface="Times New Roman"/>
              </a:rPr>
              <a:t>During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60" dirty="0">
                <a:latin typeface="Times New Roman"/>
                <a:cs typeface="Times New Roman"/>
              </a:rPr>
              <a:t>it </a:t>
            </a:r>
            <a:r>
              <a:rPr sz="1200" spc="70" dirty="0">
                <a:latin typeface="Times New Roman"/>
                <a:cs typeface="Times New Roman"/>
              </a:rPr>
              <a:t>is  </a:t>
            </a:r>
            <a:r>
              <a:rPr sz="1200" spc="110" dirty="0">
                <a:latin typeface="Times New Roman"/>
                <a:cs typeface="Times New Roman"/>
              </a:rPr>
              <a:t>sometimes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necessary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model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behaviour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class.</a:t>
            </a:r>
            <a:endParaRPr sz="12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099"/>
              </a:lnSpc>
              <a:spcBef>
                <a:spcPts val="819"/>
              </a:spcBef>
            </a:pP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dynamic </a:t>
            </a:r>
            <a:r>
              <a:rPr sz="1200" spc="100" dirty="0">
                <a:latin typeface="Times New Roman"/>
                <a:cs typeface="Times New Roman"/>
              </a:rPr>
              <a:t>behavior of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5" dirty="0">
                <a:latin typeface="Times New Roman"/>
                <a:cs typeface="Times New Roman"/>
              </a:rPr>
              <a:t>object </a:t>
            </a:r>
            <a:r>
              <a:rPr sz="1200" spc="100" dirty="0">
                <a:latin typeface="Times New Roman"/>
                <a:cs typeface="Times New Roman"/>
              </a:rPr>
              <a:t>(an </a:t>
            </a:r>
            <a:r>
              <a:rPr sz="1200" spc="90" dirty="0">
                <a:latin typeface="Times New Roman"/>
                <a:cs typeface="Times New Roman"/>
              </a:rPr>
              <a:t>instantiation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05" dirty="0">
                <a:latin typeface="Times New Roman"/>
                <a:cs typeface="Times New Roman"/>
              </a:rPr>
              <a:t>a design </a:t>
            </a:r>
            <a:r>
              <a:rPr sz="1200" spc="90" dirty="0">
                <a:latin typeface="Times New Roman"/>
                <a:cs typeface="Times New Roman"/>
              </a:rPr>
              <a:t>class </a:t>
            </a:r>
            <a:r>
              <a:rPr sz="1200" spc="95" dirty="0">
                <a:latin typeface="Times New Roman"/>
                <a:cs typeface="Times New Roman"/>
              </a:rPr>
              <a:t>as the  </a:t>
            </a:r>
            <a:r>
              <a:rPr sz="1200" spc="114" dirty="0">
                <a:latin typeface="Times New Roman"/>
                <a:cs typeface="Times New Roman"/>
              </a:rPr>
              <a:t>program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executes)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affected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by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events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external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it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current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state  </a:t>
            </a:r>
            <a:r>
              <a:rPr sz="1200" spc="120" dirty="0">
                <a:latin typeface="Times New Roman"/>
                <a:cs typeface="Times New Roman"/>
              </a:rPr>
              <a:t>(mode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behavior)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understand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dynamic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behavior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object,  </a:t>
            </a:r>
            <a:r>
              <a:rPr sz="1200" spc="120" dirty="0">
                <a:latin typeface="Times New Roman"/>
                <a:cs typeface="Times New Roman"/>
              </a:rPr>
              <a:t>you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examine </a:t>
            </a:r>
            <a:r>
              <a:rPr sz="1200" spc="75" dirty="0">
                <a:latin typeface="Times New Roman"/>
                <a:cs typeface="Times New Roman"/>
              </a:rPr>
              <a:t>all </a:t>
            </a:r>
            <a:r>
              <a:rPr sz="1200" spc="105" dirty="0">
                <a:latin typeface="Times New Roman"/>
                <a:cs typeface="Times New Roman"/>
              </a:rPr>
              <a:t>use </a:t>
            </a:r>
            <a:r>
              <a:rPr sz="1200" spc="95" dirty="0">
                <a:latin typeface="Times New Roman"/>
                <a:cs typeface="Times New Roman"/>
              </a:rPr>
              <a:t>cases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 relevant to the </a:t>
            </a:r>
            <a:r>
              <a:rPr sz="1200" spc="105" dirty="0">
                <a:latin typeface="Times New Roman"/>
                <a:cs typeface="Times New Roman"/>
              </a:rPr>
              <a:t>design </a:t>
            </a:r>
            <a:r>
              <a:rPr sz="1200" spc="90" dirty="0">
                <a:latin typeface="Times New Roman"/>
                <a:cs typeface="Times New Roman"/>
              </a:rPr>
              <a:t>class </a:t>
            </a:r>
            <a:r>
              <a:rPr sz="1200" spc="100" dirty="0">
                <a:latin typeface="Times New Roman"/>
                <a:cs typeface="Times New Roman"/>
              </a:rPr>
              <a:t>throughout  </a:t>
            </a:r>
            <a:r>
              <a:rPr sz="1200" spc="70" dirty="0">
                <a:latin typeface="Times New Roman"/>
                <a:cs typeface="Times New Roman"/>
              </a:rPr>
              <a:t>its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life.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2499"/>
              </a:lnSpc>
              <a:spcBef>
                <a:spcPts val="855"/>
              </a:spcBef>
            </a:pP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6.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deployment diagrams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provide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additional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implementation </a:t>
            </a:r>
            <a:r>
              <a:rPr sz="1200" b="1" spc="75" dirty="0">
                <a:latin typeface="Times New Roman"/>
                <a:cs typeface="Times New Roman"/>
              </a:rPr>
              <a:t>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detail.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Deployment </a:t>
            </a:r>
            <a:r>
              <a:rPr sz="1200" spc="75" dirty="0">
                <a:latin typeface="Times New Roman"/>
                <a:cs typeface="Times New Roman"/>
              </a:rPr>
              <a:t>diagrams </a:t>
            </a:r>
            <a:r>
              <a:rPr sz="1200" spc="70" dirty="0">
                <a:latin typeface="Times New Roman"/>
                <a:cs typeface="Times New Roman"/>
              </a:rPr>
              <a:t>are </a:t>
            </a:r>
            <a:r>
              <a:rPr sz="1200" spc="80" dirty="0">
                <a:latin typeface="Times New Roman"/>
                <a:cs typeface="Times New Roman"/>
              </a:rPr>
              <a:t>used </a:t>
            </a:r>
            <a:r>
              <a:rPr sz="1200" spc="70" dirty="0">
                <a:latin typeface="Times New Roman"/>
                <a:cs typeface="Times New Roman"/>
              </a:rPr>
              <a:t>as </a:t>
            </a:r>
            <a:r>
              <a:rPr sz="1200" spc="65" dirty="0">
                <a:latin typeface="Times New Roman"/>
                <a:cs typeface="Times New Roman"/>
              </a:rPr>
              <a:t>part </a:t>
            </a:r>
            <a:r>
              <a:rPr sz="1200" spc="75" dirty="0">
                <a:latin typeface="Times New Roman"/>
                <a:cs typeface="Times New Roman"/>
              </a:rPr>
              <a:t>of </a:t>
            </a:r>
            <a:r>
              <a:rPr sz="1200" spc="65" dirty="0">
                <a:latin typeface="Times New Roman"/>
                <a:cs typeface="Times New Roman"/>
              </a:rPr>
              <a:t>architectural </a:t>
            </a:r>
            <a:r>
              <a:rPr sz="1200" spc="75" dirty="0">
                <a:latin typeface="Times New Roman"/>
                <a:cs typeface="Times New Roman"/>
              </a:rPr>
              <a:t>design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are  represented in </a:t>
            </a:r>
            <a:r>
              <a:rPr sz="1200" spc="65" dirty="0">
                <a:latin typeface="Times New Roman"/>
                <a:cs typeface="Times New Roman"/>
              </a:rPr>
              <a:t>descriptor </a:t>
            </a:r>
            <a:r>
              <a:rPr sz="1200" spc="75" dirty="0">
                <a:latin typeface="Times New Roman"/>
                <a:cs typeface="Times New Roman"/>
              </a:rPr>
              <a:t>form. In </a:t>
            </a:r>
            <a:r>
              <a:rPr sz="1200" spc="60" dirty="0">
                <a:latin typeface="Times New Roman"/>
                <a:cs typeface="Times New Roman"/>
              </a:rPr>
              <a:t>this </a:t>
            </a:r>
            <a:r>
              <a:rPr sz="1200" spc="75" dirty="0">
                <a:latin typeface="Times New Roman"/>
                <a:cs typeface="Times New Roman"/>
              </a:rPr>
              <a:t>form, </a:t>
            </a:r>
            <a:r>
              <a:rPr sz="1200" spc="80" dirty="0">
                <a:latin typeface="Times New Roman"/>
                <a:cs typeface="Times New Roman"/>
              </a:rPr>
              <a:t>major  system  </a:t>
            </a:r>
            <a:r>
              <a:rPr sz="1200" spc="70" dirty="0">
                <a:latin typeface="Times New Roman"/>
                <a:cs typeface="Times New Roman"/>
              </a:rPr>
              <a:t>functions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(often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45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" y="2819653"/>
            <a:ext cx="5965190" cy="15240"/>
          </a:xfrm>
          <a:custGeom>
            <a:avLst/>
            <a:gdLst/>
            <a:ahLst/>
            <a:cxnLst/>
            <a:rect l="l" t="t" r="r" b="b"/>
            <a:pathLst>
              <a:path w="5965190" h="15239">
                <a:moveTo>
                  <a:pt x="5964682" y="0"/>
                </a:moveTo>
                <a:lnTo>
                  <a:pt x="0" y="0"/>
                </a:lnTo>
                <a:lnTo>
                  <a:pt x="0" y="15240"/>
                </a:lnTo>
                <a:lnTo>
                  <a:pt x="5964682" y="15240"/>
                </a:lnTo>
                <a:lnTo>
                  <a:pt x="5964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4" y="281431"/>
            <a:ext cx="5990590" cy="897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2600"/>
              </a:lnSpc>
            </a:pPr>
            <a:r>
              <a:rPr sz="1200" spc="70" dirty="0">
                <a:latin typeface="Times New Roman"/>
                <a:cs typeface="Times New Roman"/>
              </a:rPr>
              <a:t>represented as </a:t>
            </a:r>
            <a:r>
              <a:rPr sz="1200" spc="75" dirty="0">
                <a:latin typeface="Times New Roman"/>
                <a:cs typeface="Times New Roman"/>
              </a:rPr>
              <a:t>subsystems) </a:t>
            </a:r>
            <a:r>
              <a:rPr sz="1200" spc="70" dirty="0">
                <a:latin typeface="Times New Roman"/>
                <a:cs typeface="Times New Roman"/>
              </a:rPr>
              <a:t>are represented </a:t>
            </a:r>
            <a:r>
              <a:rPr sz="1200" spc="75" dirty="0">
                <a:latin typeface="Times New Roman"/>
                <a:cs typeface="Times New Roman"/>
              </a:rPr>
              <a:t>within </a:t>
            </a:r>
            <a:r>
              <a:rPr sz="1200" spc="70" dirty="0">
                <a:latin typeface="Times New Roman"/>
                <a:cs typeface="Times New Roman"/>
              </a:rPr>
              <a:t>the context of the </a:t>
            </a:r>
            <a:r>
              <a:rPr sz="1200" spc="80" dirty="0">
                <a:latin typeface="Times New Roman"/>
                <a:cs typeface="Times New Roman"/>
              </a:rPr>
              <a:t>computing  </a:t>
            </a:r>
            <a:r>
              <a:rPr sz="1200" spc="75" dirty="0">
                <a:latin typeface="Times New Roman"/>
                <a:cs typeface="Times New Roman"/>
              </a:rPr>
              <a:t>environment </a:t>
            </a:r>
            <a:r>
              <a:rPr sz="1200" spc="65" dirty="0">
                <a:latin typeface="Times New Roman"/>
                <a:cs typeface="Times New Roman"/>
              </a:rPr>
              <a:t>that will </a:t>
            </a:r>
            <a:r>
              <a:rPr sz="1200" spc="75" dirty="0">
                <a:latin typeface="Times New Roman"/>
                <a:cs typeface="Times New Roman"/>
              </a:rPr>
              <a:t>house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them.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00"/>
              </a:lnSpc>
              <a:spcBef>
                <a:spcPts val="819"/>
              </a:spcBef>
            </a:pPr>
            <a:r>
              <a:rPr sz="1200" spc="110" dirty="0">
                <a:latin typeface="Times New Roman"/>
                <a:cs typeface="Times New Roman"/>
              </a:rPr>
              <a:t>During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10" dirty="0">
                <a:latin typeface="Times New Roman"/>
                <a:cs typeface="Times New Roman"/>
              </a:rPr>
              <a:t>deployment </a:t>
            </a:r>
            <a:r>
              <a:rPr sz="1200" spc="105" dirty="0">
                <a:latin typeface="Times New Roman"/>
                <a:cs typeface="Times New Roman"/>
              </a:rPr>
              <a:t>diagrams can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5" dirty="0">
                <a:latin typeface="Times New Roman"/>
                <a:cs typeface="Times New Roman"/>
              </a:rPr>
              <a:t>elaborated </a:t>
            </a:r>
            <a:r>
              <a:rPr sz="1200" spc="90" dirty="0">
                <a:latin typeface="Times New Roman"/>
                <a:cs typeface="Times New Roman"/>
              </a:rPr>
              <a:t>to  </a:t>
            </a:r>
            <a:r>
              <a:rPr sz="1200" spc="70" dirty="0">
                <a:latin typeface="Times New Roman"/>
                <a:cs typeface="Times New Roman"/>
              </a:rPr>
              <a:t>represent the location of </a:t>
            </a:r>
            <a:r>
              <a:rPr sz="1200" spc="80" dirty="0">
                <a:latin typeface="Times New Roman"/>
                <a:cs typeface="Times New Roman"/>
              </a:rPr>
              <a:t>key </a:t>
            </a:r>
            <a:r>
              <a:rPr sz="1200" spc="75" dirty="0">
                <a:latin typeface="Times New Roman"/>
                <a:cs typeface="Times New Roman"/>
              </a:rPr>
              <a:t>packages </a:t>
            </a:r>
            <a:r>
              <a:rPr sz="1200" spc="70" dirty="0">
                <a:latin typeface="Times New Roman"/>
                <a:cs typeface="Times New Roman"/>
              </a:rPr>
              <a:t>of </a:t>
            </a:r>
            <a:r>
              <a:rPr sz="1200" spc="80" dirty="0">
                <a:latin typeface="Times New Roman"/>
                <a:cs typeface="Times New Roman"/>
              </a:rPr>
              <a:t>components. </a:t>
            </a:r>
            <a:r>
              <a:rPr sz="1200" spc="85" dirty="0">
                <a:latin typeface="Times New Roman"/>
                <a:cs typeface="Times New Roman"/>
              </a:rPr>
              <a:t>However, </a:t>
            </a:r>
            <a:r>
              <a:rPr sz="1200" spc="80" dirty="0">
                <a:latin typeface="Times New Roman"/>
                <a:cs typeface="Times New Roman"/>
              </a:rPr>
              <a:t>components  </a:t>
            </a:r>
            <a:r>
              <a:rPr sz="1200" spc="85" dirty="0">
                <a:latin typeface="Times New Roman"/>
                <a:cs typeface="Times New Roman"/>
              </a:rPr>
              <a:t>generally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not </a:t>
            </a:r>
            <a:r>
              <a:rPr sz="1200" spc="95" dirty="0">
                <a:latin typeface="Times New Roman"/>
                <a:cs typeface="Times New Roman"/>
              </a:rPr>
              <a:t>represented individually within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00" dirty="0">
                <a:latin typeface="Times New Roman"/>
                <a:cs typeface="Times New Roman"/>
              </a:rPr>
              <a:t>diagram. </a:t>
            </a:r>
            <a:r>
              <a:rPr sz="1200" spc="75" dirty="0">
                <a:latin typeface="Times New Roman"/>
                <a:cs typeface="Times New Roman"/>
              </a:rPr>
              <a:t>In </a:t>
            </a:r>
            <a:r>
              <a:rPr sz="1200" spc="90" dirty="0">
                <a:latin typeface="Times New Roman"/>
                <a:cs typeface="Times New Roman"/>
              </a:rPr>
              <a:t>some  </a:t>
            </a:r>
            <a:r>
              <a:rPr sz="1200" spc="70" dirty="0">
                <a:latin typeface="Times New Roman"/>
                <a:cs typeface="Times New Roman"/>
              </a:rPr>
              <a:t>cases, </a:t>
            </a:r>
            <a:r>
              <a:rPr sz="1200" spc="80" dirty="0">
                <a:latin typeface="Times New Roman"/>
                <a:cs typeface="Times New Roman"/>
              </a:rPr>
              <a:t>deployment </a:t>
            </a:r>
            <a:r>
              <a:rPr sz="1200" spc="75" dirty="0">
                <a:latin typeface="Times New Roman"/>
                <a:cs typeface="Times New Roman"/>
              </a:rPr>
              <a:t>diagrams </a:t>
            </a:r>
            <a:r>
              <a:rPr sz="1200" spc="95" dirty="0">
                <a:latin typeface="Times New Roman"/>
                <a:cs typeface="Times New Roman"/>
              </a:rPr>
              <a:t>are elaborated </a:t>
            </a:r>
            <a:r>
              <a:rPr sz="1200" spc="90" dirty="0">
                <a:latin typeface="Times New Roman"/>
                <a:cs typeface="Times New Roman"/>
              </a:rPr>
              <a:t>into </a:t>
            </a:r>
            <a:r>
              <a:rPr sz="1200" spc="95" dirty="0">
                <a:latin typeface="Times New Roman"/>
                <a:cs typeface="Times New Roman"/>
              </a:rPr>
              <a:t>instance </a:t>
            </a:r>
            <a:r>
              <a:rPr sz="1200" spc="114" dirty="0">
                <a:latin typeface="Times New Roman"/>
                <a:cs typeface="Times New Roman"/>
              </a:rPr>
              <a:t>form </a:t>
            </a:r>
            <a:r>
              <a:rPr sz="1200" spc="85" dirty="0">
                <a:latin typeface="Times New Roman"/>
                <a:cs typeface="Times New Roman"/>
              </a:rPr>
              <a:t>at this </a:t>
            </a:r>
            <a:r>
              <a:rPr sz="1200" spc="95" dirty="0">
                <a:latin typeface="Times New Roman"/>
                <a:cs typeface="Times New Roman"/>
              </a:rPr>
              <a:t>time. </a:t>
            </a:r>
            <a:r>
              <a:rPr sz="1200" spc="100" dirty="0">
                <a:latin typeface="Times New Roman"/>
                <a:cs typeface="Times New Roman"/>
              </a:rPr>
              <a:t>This  </a:t>
            </a:r>
            <a:r>
              <a:rPr sz="1200" spc="114" dirty="0">
                <a:latin typeface="Times New Roman"/>
                <a:cs typeface="Times New Roman"/>
              </a:rPr>
              <a:t>means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specific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hard-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ware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operating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system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environment(s)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that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will </a:t>
            </a:r>
            <a:r>
              <a:rPr sz="1200" spc="75" dirty="0">
                <a:latin typeface="Times New Roman"/>
                <a:cs typeface="Times New Roman"/>
              </a:rPr>
              <a:t>be  used </a:t>
            </a:r>
            <a:r>
              <a:rPr sz="1200" spc="55" dirty="0">
                <a:latin typeface="Times New Roman"/>
                <a:cs typeface="Times New Roman"/>
              </a:rPr>
              <a:t>is</a:t>
            </a:r>
            <a:r>
              <a:rPr sz="1200" spc="409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(are) </a:t>
            </a:r>
            <a:r>
              <a:rPr sz="1200" spc="70" dirty="0">
                <a:latin typeface="Times New Roman"/>
                <a:cs typeface="Times New Roman"/>
              </a:rPr>
              <a:t>specified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location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05" dirty="0">
                <a:latin typeface="Times New Roman"/>
                <a:cs typeface="Times New Roman"/>
              </a:rPr>
              <a:t>packages </a:t>
            </a:r>
            <a:r>
              <a:rPr sz="1200" spc="100" dirty="0">
                <a:latin typeface="Times New Roman"/>
                <a:cs typeface="Times New Roman"/>
              </a:rPr>
              <a:t>within </a:t>
            </a:r>
            <a:r>
              <a:rPr sz="1200" spc="85" dirty="0">
                <a:latin typeface="Times New Roman"/>
                <a:cs typeface="Times New Roman"/>
              </a:rPr>
              <a:t>this  </a:t>
            </a:r>
            <a:r>
              <a:rPr sz="1200" spc="105" dirty="0">
                <a:latin typeface="Times New Roman"/>
                <a:cs typeface="Times New Roman"/>
              </a:rPr>
              <a:t>environment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indicated.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2800"/>
              </a:lnSpc>
              <a:spcBef>
                <a:spcPts val="844"/>
              </a:spcBef>
            </a:pPr>
            <a:r>
              <a:rPr sz="1200" b="1" spc="50" dirty="0">
                <a:latin typeface="Times New Roman"/>
                <a:cs typeface="Times New Roman"/>
              </a:rPr>
              <a:t>Step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40" dirty="0">
                <a:latin typeface="Times New Roman"/>
                <a:cs typeface="Times New Roman"/>
              </a:rPr>
              <a:t>7.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Refactor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every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component-level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design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45" dirty="0">
                <a:latin typeface="Times New Roman"/>
                <a:cs typeface="Times New Roman"/>
              </a:rPr>
              <a:t>representation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and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always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con-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95" dirty="0">
                <a:latin typeface="Times New Roman"/>
                <a:cs typeface="Times New Roman"/>
              </a:rPr>
              <a:t>sider 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alternatives</a:t>
            </a:r>
            <a:r>
              <a:rPr sz="1200" b="1" spc="90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10" dirty="0">
                <a:latin typeface="Times New Roman"/>
                <a:cs typeface="Times New Roman"/>
              </a:rPr>
              <a:t>Design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85" dirty="0">
                <a:latin typeface="Times New Roman"/>
                <a:cs typeface="Times New Roman"/>
              </a:rPr>
              <a:t>iterative </a:t>
            </a:r>
            <a:r>
              <a:rPr sz="1200" spc="95" dirty="0">
                <a:latin typeface="Times New Roman"/>
                <a:cs typeface="Times New Roman"/>
              </a:rPr>
              <a:t>process. </a:t>
            </a: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75" dirty="0">
                <a:latin typeface="Times New Roman"/>
                <a:cs typeface="Times New Roman"/>
              </a:rPr>
              <a:t>first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120" dirty="0">
                <a:latin typeface="Times New Roman"/>
                <a:cs typeface="Times New Roman"/>
              </a:rPr>
              <a:t>model </a:t>
            </a:r>
            <a:r>
              <a:rPr sz="1200" spc="90" dirty="0">
                <a:latin typeface="Times New Roman"/>
                <a:cs typeface="Times New Roman"/>
              </a:rPr>
              <a:t>we  create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will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not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complete,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consistent,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accurate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n</a:t>
            </a:r>
            <a:r>
              <a:rPr sz="1200" spc="100" dirty="0">
                <a:latin typeface="Times New Roman"/>
                <a:cs typeface="Times New Roman"/>
              </a:rPr>
              <a:t>th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iteration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you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apply 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5" dirty="0">
                <a:latin typeface="Times New Roman"/>
                <a:cs typeface="Times New Roman"/>
              </a:rPr>
              <a:t>model. </a:t>
            </a:r>
            <a:r>
              <a:rPr sz="1200" spc="70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0" dirty="0">
                <a:latin typeface="Times New Roman"/>
                <a:cs typeface="Times New Roman"/>
              </a:rPr>
              <a:t>essential to refactor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design </a:t>
            </a:r>
            <a:r>
              <a:rPr sz="1200" spc="120" dirty="0">
                <a:latin typeface="Times New Roman"/>
                <a:cs typeface="Times New Roman"/>
              </a:rPr>
              <a:t>work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conducted.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LEVEL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WEB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APPLICATIONS</a:t>
            </a:r>
            <a:endParaRPr sz="14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30"/>
              </a:spcBef>
            </a:pPr>
            <a:r>
              <a:rPr sz="1200" spc="140" dirty="0">
                <a:latin typeface="Times New Roman"/>
                <a:cs typeface="Times New Roman"/>
              </a:rPr>
              <a:t>WebApp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0" dirty="0">
                <a:latin typeface="Times New Roman"/>
                <a:cs typeface="Times New Roman"/>
              </a:rPr>
              <a:t>(1)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00" dirty="0">
                <a:latin typeface="Times New Roman"/>
                <a:cs typeface="Times New Roman"/>
              </a:rPr>
              <a:t>well-defined </a:t>
            </a:r>
            <a:r>
              <a:rPr sz="1200" spc="105" dirty="0">
                <a:latin typeface="Times New Roman"/>
                <a:cs typeface="Times New Roman"/>
              </a:rPr>
              <a:t>cohesive </a:t>
            </a:r>
            <a:r>
              <a:rPr sz="1200" spc="95" dirty="0">
                <a:latin typeface="Times New Roman"/>
                <a:cs typeface="Times New Roman"/>
              </a:rPr>
              <a:t>function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0" dirty="0">
                <a:latin typeface="Times New Roman"/>
                <a:cs typeface="Times New Roman"/>
              </a:rPr>
              <a:t>manipulates  </a:t>
            </a:r>
            <a:r>
              <a:rPr sz="1200" spc="95" dirty="0">
                <a:latin typeface="Times New Roman"/>
                <a:cs typeface="Times New Roman"/>
              </a:rPr>
              <a:t>content </a:t>
            </a:r>
            <a:r>
              <a:rPr sz="1200" spc="100" dirty="0">
                <a:latin typeface="Times New Roman"/>
                <a:cs typeface="Times New Roman"/>
              </a:rPr>
              <a:t>or provides computational or data processing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114" dirty="0">
                <a:latin typeface="Times New Roman"/>
                <a:cs typeface="Times New Roman"/>
              </a:rPr>
              <a:t>end </a:t>
            </a:r>
            <a:r>
              <a:rPr sz="1200" spc="95" dirty="0">
                <a:latin typeface="Times New Roman"/>
                <a:cs typeface="Times New Roman"/>
              </a:rPr>
              <a:t>user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90" dirty="0">
                <a:latin typeface="Times New Roman"/>
                <a:cs typeface="Times New Roman"/>
              </a:rPr>
              <a:t>(2) </a:t>
            </a:r>
            <a:r>
              <a:rPr sz="1200" spc="105" dirty="0">
                <a:latin typeface="Times New Roman"/>
                <a:cs typeface="Times New Roman"/>
              </a:rPr>
              <a:t>a  </a:t>
            </a:r>
            <a:r>
              <a:rPr sz="1200" spc="100" dirty="0">
                <a:latin typeface="Times New Roman"/>
                <a:cs typeface="Times New Roman"/>
              </a:rPr>
              <a:t>cohesive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content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functionality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provides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end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user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some  </a:t>
            </a:r>
            <a:r>
              <a:rPr sz="1200" spc="95" dirty="0">
                <a:latin typeface="Times New Roman"/>
                <a:cs typeface="Times New Roman"/>
              </a:rPr>
              <a:t>required </a:t>
            </a:r>
            <a:r>
              <a:rPr sz="1200" spc="90" dirty="0">
                <a:latin typeface="Times New Roman"/>
                <a:cs typeface="Times New Roman"/>
              </a:rPr>
              <a:t>capability. </a:t>
            </a:r>
            <a:r>
              <a:rPr sz="1200" spc="95" dirty="0">
                <a:latin typeface="Times New Roman"/>
                <a:cs typeface="Times New Roman"/>
              </a:rPr>
              <a:t>Therefore, </a:t>
            </a:r>
            <a:r>
              <a:rPr sz="1200" spc="105" dirty="0">
                <a:latin typeface="Times New Roman"/>
                <a:cs typeface="Times New Roman"/>
              </a:rPr>
              <a:t>component-level design </a:t>
            </a:r>
            <a:r>
              <a:rPr sz="1200" spc="95" dirty="0">
                <a:latin typeface="Times New Roman"/>
                <a:cs typeface="Times New Roman"/>
              </a:rPr>
              <a:t>for </a:t>
            </a:r>
            <a:r>
              <a:rPr sz="1200" spc="135" dirty="0">
                <a:latin typeface="Times New Roman"/>
                <a:cs typeface="Times New Roman"/>
              </a:rPr>
              <a:t>WebApps </a:t>
            </a:r>
            <a:r>
              <a:rPr sz="1200" spc="95" dirty="0">
                <a:latin typeface="Times New Roman"/>
                <a:cs typeface="Times New Roman"/>
              </a:rPr>
              <a:t>often  incorporates </a:t>
            </a:r>
            <a:r>
              <a:rPr sz="1200" spc="105" dirty="0">
                <a:latin typeface="Times New Roman"/>
                <a:cs typeface="Times New Roman"/>
              </a:rPr>
              <a:t>elements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content </a:t>
            </a:r>
            <a:r>
              <a:rPr sz="1200" spc="100" dirty="0">
                <a:latin typeface="Times New Roman"/>
                <a:cs typeface="Times New Roman"/>
              </a:rPr>
              <a:t>design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functional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Content Design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790"/>
              </a:spcBef>
            </a:pPr>
            <a:r>
              <a:rPr sz="1200" spc="105" dirty="0">
                <a:latin typeface="Times New Roman"/>
                <a:cs typeface="Times New Roman"/>
              </a:rPr>
              <a:t>Content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at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level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focuses </a:t>
            </a:r>
            <a:r>
              <a:rPr sz="1200" spc="120" dirty="0">
                <a:latin typeface="Times New Roman"/>
                <a:cs typeface="Times New Roman"/>
              </a:rPr>
              <a:t>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content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manner 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114" dirty="0">
                <a:latin typeface="Times New Roman"/>
                <a:cs typeface="Times New Roman"/>
              </a:rPr>
              <a:t>which </a:t>
            </a:r>
            <a:r>
              <a:rPr sz="1200" spc="100" dirty="0">
                <a:latin typeface="Times New Roman"/>
                <a:cs typeface="Times New Roman"/>
              </a:rPr>
              <a:t>they </a:t>
            </a:r>
            <a:r>
              <a:rPr sz="1200" spc="135" dirty="0">
                <a:latin typeface="Times New Roman"/>
                <a:cs typeface="Times New Roman"/>
              </a:rPr>
              <a:t>may </a:t>
            </a:r>
            <a:r>
              <a:rPr sz="1200" spc="110" dirty="0">
                <a:latin typeface="Times New Roman"/>
                <a:cs typeface="Times New Roman"/>
              </a:rPr>
              <a:t>be packaged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95" dirty="0">
                <a:latin typeface="Times New Roman"/>
                <a:cs typeface="Times New Roman"/>
              </a:rPr>
              <a:t>presentation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40" dirty="0">
                <a:latin typeface="Times New Roman"/>
                <a:cs typeface="Times New Roman"/>
              </a:rPr>
              <a:t>WebApp </a:t>
            </a:r>
            <a:r>
              <a:rPr sz="1200" spc="114" dirty="0">
                <a:latin typeface="Times New Roman"/>
                <a:cs typeface="Times New Roman"/>
              </a:rPr>
              <a:t>end </a:t>
            </a:r>
            <a:r>
              <a:rPr sz="1200" spc="90" dirty="0">
                <a:latin typeface="Times New Roman"/>
                <a:cs typeface="Times New Roman"/>
              </a:rPr>
              <a:t>user. </a:t>
            </a:r>
            <a:r>
              <a:rPr sz="1200" spc="125" dirty="0">
                <a:latin typeface="Times New Roman"/>
                <a:cs typeface="Times New Roman"/>
              </a:rPr>
              <a:t>The  </a:t>
            </a:r>
            <a:r>
              <a:rPr sz="1200" spc="95" dirty="0">
                <a:latin typeface="Times New Roman"/>
                <a:cs typeface="Times New Roman"/>
              </a:rPr>
              <a:t>formality </a:t>
            </a:r>
            <a:r>
              <a:rPr sz="1200" spc="100" dirty="0">
                <a:latin typeface="Times New Roman"/>
                <a:cs typeface="Times New Roman"/>
              </a:rPr>
              <a:t>of content design </a:t>
            </a:r>
            <a:r>
              <a:rPr sz="1200" spc="85" dirty="0">
                <a:latin typeface="Times New Roman"/>
                <a:cs typeface="Times New Roman"/>
              </a:rPr>
              <a:t>at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90" dirty="0">
                <a:latin typeface="Times New Roman"/>
                <a:cs typeface="Times New Roman"/>
              </a:rPr>
              <a:t>level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5" dirty="0">
                <a:latin typeface="Times New Roman"/>
                <a:cs typeface="Times New Roman"/>
              </a:rPr>
              <a:t>tuned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90" dirty="0">
                <a:latin typeface="Times New Roman"/>
                <a:cs typeface="Times New Roman"/>
              </a:rPr>
              <a:t>characteristics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40" dirty="0">
                <a:latin typeface="Times New Roman"/>
                <a:cs typeface="Times New Roman"/>
              </a:rPr>
              <a:t>WebApp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built.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many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cases,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objects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need</a:t>
            </a:r>
            <a:r>
              <a:rPr sz="1200" spc="3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not 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organized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can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manipulated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individually.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However,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90" dirty="0">
                <a:latin typeface="Times New Roman"/>
                <a:cs typeface="Times New Roman"/>
              </a:rPr>
              <a:t>size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complexity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(of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WebApp,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their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interrelation-ships)  </a:t>
            </a:r>
            <a:r>
              <a:rPr sz="1200" spc="105" dirty="0">
                <a:latin typeface="Times New Roman"/>
                <a:cs typeface="Times New Roman"/>
              </a:rPr>
              <a:t>grows,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Times New Roman"/>
                <a:cs typeface="Times New Roman"/>
              </a:rPr>
              <a:t>may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necessary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organize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way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allows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easier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reference 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75" dirty="0">
                <a:latin typeface="Times New Roman"/>
                <a:cs typeface="Times New Roman"/>
              </a:rPr>
              <a:t>design </a:t>
            </a:r>
            <a:r>
              <a:rPr sz="1200" spc="70" dirty="0">
                <a:latin typeface="Times New Roman"/>
                <a:cs typeface="Times New Roman"/>
              </a:rPr>
              <a:t>manipulation. </a:t>
            </a:r>
            <a:r>
              <a:rPr sz="1200" spc="75" dirty="0">
                <a:latin typeface="Times New Roman"/>
                <a:cs typeface="Times New Roman"/>
              </a:rPr>
              <a:t>In </a:t>
            </a:r>
            <a:r>
              <a:rPr sz="1200" spc="65" dirty="0">
                <a:latin typeface="Times New Roman"/>
                <a:cs typeface="Times New Roman"/>
              </a:rPr>
              <a:t>addition, </a:t>
            </a:r>
            <a:r>
              <a:rPr sz="1200" spc="55" dirty="0">
                <a:latin typeface="Times New Roman"/>
                <a:cs typeface="Times New Roman"/>
              </a:rPr>
              <a:t>if </a:t>
            </a:r>
            <a:r>
              <a:rPr sz="1200" spc="70" dirty="0">
                <a:latin typeface="Times New Roman"/>
                <a:cs typeface="Times New Roman"/>
              </a:rPr>
              <a:t>content </a:t>
            </a:r>
            <a:r>
              <a:rPr sz="1200" spc="55" dirty="0">
                <a:latin typeface="Times New Roman"/>
                <a:cs typeface="Times New Roman"/>
              </a:rPr>
              <a:t>is </a:t>
            </a:r>
            <a:r>
              <a:rPr sz="1200" spc="70" dirty="0">
                <a:latin typeface="Times New Roman"/>
                <a:cs typeface="Times New Roman"/>
              </a:rPr>
              <a:t>highly </a:t>
            </a:r>
            <a:r>
              <a:rPr sz="1200" spc="85" dirty="0">
                <a:latin typeface="Times New Roman"/>
                <a:cs typeface="Times New Roman"/>
              </a:rPr>
              <a:t>dynamic </a:t>
            </a:r>
            <a:r>
              <a:rPr sz="1200" spc="80" dirty="0">
                <a:latin typeface="Times New Roman"/>
                <a:cs typeface="Times New Roman"/>
              </a:rPr>
              <a:t>(e.g.,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content 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5" dirty="0">
                <a:latin typeface="Times New Roman"/>
                <a:cs typeface="Times New Roman"/>
              </a:rPr>
              <a:t>online </a:t>
            </a:r>
            <a:r>
              <a:rPr sz="1200" spc="100" dirty="0">
                <a:latin typeface="Times New Roman"/>
                <a:cs typeface="Times New Roman"/>
              </a:rPr>
              <a:t>auction </a:t>
            </a:r>
            <a:r>
              <a:rPr sz="1200" spc="75" dirty="0">
                <a:latin typeface="Times New Roman"/>
                <a:cs typeface="Times New Roman"/>
              </a:rPr>
              <a:t>site),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120" dirty="0">
                <a:latin typeface="Times New Roman"/>
                <a:cs typeface="Times New Roman"/>
              </a:rPr>
              <a:t>becomes </a:t>
            </a:r>
            <a:r>
              <a:rPr sz="1200" spc="100" dirty="0">
                <a:latin typeface="Times New Roman"/>
                <a:cs typeface="Times New Roman"/>
              </a:rPr>
              <a:t>important </a:t>
            </a:r>
            <a:r>
              <a:rPr sz="1200" spc="90" dirty="0">
                <a:latin typeface="Times New Roman"/>
                <a:cs typeface="Times New Roman"/>
              </a:rPr>
              <a:t>to establish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clear structural  </a:t>
            </a:r>
            <a:r>
              <a:rPr sz="1200" spc="114" dirty="0">
                <a:latin typeface="Times New Roman"/>
                <a:cs typeface="Times New Roman"/>
              </a:rPr>
              <a:t>model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incorporates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components.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 Design at the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sz="120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795"/>
              </a:spcBef>
            </a:pPr>
            <a:r>
              <a:rPr sz="1200" spc="140" dirty="0">
                <a:latin typeface="Times New Roman"/>
                <a:cs typeface="Times New Roman"/>
              </a:rPr>
              <a:t>WebApp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functionality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delivered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series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developed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parallel  </a:t>
            </a:r>
            <a:r>
              <a:rPr sz="1200" spc="100" dirty="0">
                <a:latin typeface="Times New Roman"/>
                <a:cs typeface="Times New Roman"/>
              </a:rPr>
              <a:t>with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information </a:t>
            </a:r>
            <a:r>
              <a:rPr sz="1200" spc="90" dirty="0">
                <a:latin typeface="Times New Roman"/>
                <a:cs typeface="Times New Roman"/>
              </a:rPr>
              <a:t>architecture to </a:t>
            </a:r>
            <a:r>
              <a:rPr sz="1200" spc="105" dirty="0">
                <a:latin typeface="Times New Roman"/>
                <a:cs typeface="Times New Roman"/>
              </a:rPr>
              <a:t>ensure </a:t>
            </a:r>
            <a:r>
              <a:rPr sz="1200" spc="95" dirty="0">
                <a:latin typeface="Times New Roman"/>
                <a:cs typeface="Times New Roman"/>
              </a:rPr>
              <a:t>consistency. </a:t>
            </a:r>
            <a:r>
              <a:rPr sz="1200" spc="155" dirty="0">
                <a:latin typeface="Times New Roman"/>
                <a:cs typeface="Times New Roman"/>
              </a:rPr>
              <a:t>We </a:t>
            </a:r>
            <a:r>
              <a:rPr sz="1200" spc="130" dirty="0">
                <a:latin typeface="Times New Roman"/>
                <a:cs typeface="Times New Roman"/>
              </a:rPr>
              <a:t>beginby </a:t>
            </a:r>
            <a:r>
              <a:rPr sz="1200" spc="100" dirty="0">
                <a:latin typeface="Times New Roman"/>
                <a:cs typeface="Times New Roman"/>
              </a:rPr>
              <a:t>considering  </a:t>
            </a:r>
            <a:r>
              <a:rPr sz="1200" spc="105" dirty="0">
                <a:latin typeface="Times New Roman"/>
                <a:cs typeface="Times New Roman"/>
              </a:rPr>
              <a:t>both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requirements </a:t>
            </a:r>
            <a:r>
              <a:rPr sz="1200" spc="114" dirty="0">
                <a:latin typeface="Times New Roman"/>
                <a:cs typeface="Times New Roman"/>
              </a:rPr>
              <a:t>model and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75" dirty="0">
                <a:latin typeface="Times New Roman"/>
                <a:cs typeface="Times New Roman"/>
              </a:rPr>
              <a:t>initial </a:t>
            </a:r>
            <a:r>
              <a:rPr sz="1200" spc="100" dirty="0">
                <a:latin typeface="Times New Roman"/>
                <a:cs typeface="Times New Roman"/>
              </a:rPr>
              <a:t>information </a:t>
            </a:r>
            <a:r>
              <a:rPr sz="1200" spc="90" dirty="0">
                <a:latin typeface="Times New Roman"/>
                <a:cs typeface="Times New Roman"/>
              </a:rPr>
              <a:t>architecture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00" dirty="0">
                <a:latin typeface="Times New Roman"/>
                <a:cs typeface="Times New Roman"/>
              </a:rPr>
              <a:t>then  </a:t>
            </a:r>
            <a:r>
              <a:rPr sz="1200" spc="110" dirty="0">
                <a:latin typeface="Times New Roman"/>
                <a:cs typeface="Times New Roman"/>
              </a:rPr>
              <a:t>examining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Times New Roman"/>
                <a:cs typeface="Times New Roman"/>
              </a:rPr>
              <a:t>how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functionality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affects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user’s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interaction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with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application,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100" dirty="0">
                <a:latin typeface="Times New Roman"/>
                <a:cs typeface="Times New Roman"/>
              </a:rPr>
              <a:t>information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presented,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and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user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tasks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are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conducted.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099"/>
              </a:lnSpc>
              <a:spcBef>
                <a:spcPts val="819"/>
              </a:spcBef>
            </a:pPr>
            <a:r>
              <a:rPr sz="1200" spc="110" dirty="0">
                <a:latin typeface="Times New Roman"/>
                <a:cs typeface="Times New Roman"/>
              </a:rPr>
              <a:t>During </a:t>
            </a:r>
            <a:r>
              <a:rPr sz="1200" spc="90" dirty="0">
                <a:latin typeface="Times New Roman"/>
                <a:cs typeface="Times New Roman"/>
              </a:rPr>
              <a:t>architectural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40" dirty="0">
                <a:latin typeface="Times New Roman"/>
                <a:cs typeface="Times New Roman"/>
              </a:rPr>
              <a:t>WebApp </a:t>
            </a:r>
            <a:r>
              <a:rPr sz="1200" spc="100" dirty="0">
                <a:latin typeface="Times New Roman"/>
                <a:cs typeface="Times New Roman"/>
              </a:rPr>
              <a:t>content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0" dirty="0">
                <a:latin typeface="Times New Roman"/>
                <a:cs typeface="Times New Roman"/>
              </a:rPr>
              <a:t>functionality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14" dirty="0">
                <a:latin typeface="Times New Roman"/>
                <a:cs typeface="Times New Roman"/>
              </a:rPr>
              <a:t>combined </a:t>
            </a:r>
            <a:r>
              <a:rPr sz="1200" spc="95" dirty="0">
                <a:latin typeface="Times New Roman"/>
                <a:cs typeface="Times New Roman"/>
              </a:rPr>
              <a:t>to  </a:t>
            </a:r>
            <a:r>
              <a:rPr sz="1200" spc="90" dirty="0">
                <a:latin typeface="Times New Roman"/>
                <a:cs typeface="Times New Roman"/>
              </a:rPr>
              <a:t>create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functional </a:t>
            </a:r>
            <a:r>
              <a:rPr sz="1200" spc="90" dirty="0">
                <a:latin typeface="Times New Roman"/>
                <a:cs typeface="Times New Roman"/>
              </a:rPr>
              <a:t>architecture. </a:t>
            </a:r>
            <a:r>
              <a:rPr sz="1200" spc="170" dirty="0">
                <a:latin typeface="Times New Roman"/>
                <a:cs typeface="Times New Roman"/>
              </a:rPr>
              <a:t>A </a:t>
            </a:r>
            <a:r>
              <a:rPr sz="1200" b="1" i="1" spc="100" dirty="0">
                <a:latin typeface="Times New Roman"/>
                <a:cs typeface="Times New Roman"/>
              </a:rPr>
              <a:t>functional </a:t>
            </a:r>
            <a:r>
              <a:rPr sz="1200" b="1" i="1" spc="95" dirty="0">
                <a:latin typeface="Times New Roman"/>
                <a:cs typeface="Times New Roman"/>
              </a:rPr>
              <a:t>architecture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representation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functional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domain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40" dirty="0">
                <a:latin typeface="Times New Roman"/>
                <a:cs typeface="Times New Roman"/>
              </a:rPr>
              <a:t>WebApp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describes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key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functional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components 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40" dirty="0">
                <a:latin typeface="Times New Roman"/>
                <a:cs typeface="Times New Roman"/>
              </a:rPr>
              <a:t>WebApp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Times New Roman"/>
                <a:cs typeface="Times New Roman"/>
              </a:rPr>
              <a:t>how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these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interact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with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each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other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46</a:t>
            </a:fld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29487"/>
            <a:ext cx="2129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Document</a:t>
            </a:r>
            <a:r>
              <a:rPr sz="1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Template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0100" y="960119"/>
            <a:ext cx="4732020" cy="8639810"/>
            <a:chOff x="800100" y="960119"/>
            <a:chExt cx="4732020" cy="8639810"/>
          </a:xfrm>
        </p:grpSpPr>
        <p:sp>
          <p:nvSpPr>
            <p:cNvPr id="9" name="object 9"/>
            <p:cNvSpPr/>
            <p:nvPr/>
          </p:nvSpPr>
          <p:spPr>
            <a:xfrm>
              <a:off x="800100" y="960119"/>
              <a:ext cx="4504944" cy="4896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5088" y="6018275"/>
              <a:ext cx="4447032" cy="3581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47</a:t>
            </a:fld>
            <a:endParaRPr spc="-2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266" y="2603753"/>
            <a:ext cx="4862195" cy="4856480"/>
          </a:xfrm>
          <a:custGeom>
            <a:avLst/>
            <a:gdLst/>
            <a:ahLst/>
            <a:cxnLst/>
            <a:rect l="l" t="t" r="r" b="b"/>
            <a:pathLst>
              <a:path w="4862195" h="4856480">
                <a:moveTo>
                  <a:pt x="1819656" y="4273715"/>
                </a:moveTo>
                <a:lnTo>
                  <a:pt x="1814842" y="4210113"/>
                </a:lnTo>
                <a:lnTo>
                  <a:pt x="1800885" y="4145813"/>
                </a:lnTo>
                <a:lnTo>
                  <a:pt x="1777568" y="4080497"/>
                </a:lnTo>
                <a:lnTo>
                  <a:pt x="1743468" y="4013466"/>
                </a:lnTo>
                <a:lnTo>
                  <a:pt x="1722285" y="3979037"/>
                </a:lnTo>
                <a:lnTo>
                  <a:pt x="1698726" y="3945839"/>
                </a:lnTo>
                <a:lnTo>
                  <a:pt x="1672539" y="3912641"/>
                </a:lnTo>
                <a:lnTo>
                  <a:pt x="1643570" y="3879367"/>
                </a:lnTo>
                <a:lnTo>
                  <a:pt x="1619186" y="3853827"/>
                </a:lnTo>
                <a:lnTo>
                  <a:pt x="1612290" y="3846601"/>
                </a:lnTo>
                <a:lnTo>
                  <a:pt x="1612290" y="4250931"/>
                </a:lnTo>
                <a:lnTo>
                  <a:pt x="1610487" y="4277538"/>
                </a:lnTo>
                <a:lnTo>
                  <a:pt x="1598333" y="4327271"/>
                </a:lnTo>
                <a:lnTo>
                  <a:pt x="1573911" y="4374413"/>
                </a:lnTo>
                <a:lnTo>
                  <a:pt x="1536357" y="4419727"/>
                </a:lnTo>
                <a:lnTo>
                  <a:pt x="1349667" y="4606417"/>
                </a:lnTo>
                <a:lnTo>
                  <a:pt x="853478" y="4110101"/>
                </a:lnTo>
                <a:lnTo>
                  <a:pt x="1002563" y="3961003"/>
                </a:lnTo>
                <a:lnTo>
                  <a:pt x="1037196" y="3928376"/>
                </a:lnTo>
                <a:lnTo>
                  <a:pt x="1095870" y="3885869"/>
                </a:lnTo>
                <a:lnTo>
                  <a:pt x="1153350" y="3862514"/>
                </a:lnTo>
                <a:lnTo>
                  <a:pt x="1211745" y="3853827"/>
                </a:lnTo>
                <a:lnTo>
                  <a:pt x="1270889" y="3860215"/>
                </a:lnTo>
                <a:lnTo>
                  <a:pt x="1331518" y="3880142"/>
                </a:lnTo>
                <a:lnTo>
                  <a:pt x="1392885" y="3913835"/>
                </a:lnTo>
                <a:lnTo>
                  <a:pt x="1423835" y="3936352"/>
                </a:lnTo>
                <a:lnTo>
                  <a:pt x="1455153" y="3962565"/>
                </a:lnTo>
                <a:lnTo>
                  <a:pt x="1486827" y="3992499"/>
                </a:lnTo>
                <a:lnTo>
                  <a:pt x="1514525" y="4021950"/>
                </a:lnTo>
                <a:lnTo>
                  <a:pt x="1559204" y="4080802"/>
                </a:lnTo>
                <a:lnTo>
                  <a:pt x="1589379" y="4139146"/>
                </a:lnTo>
                <a:lnTo>
                  <a:pt x="1606905" y="4195737"/>
                </a:lnTo>
                <a:lnTo>
                  <a:pt x="1612290" y="4250931"/>
                </a:lnTo>
                <a:lnTo>
                  <a:pt x="1612290" y="3846601"/>
                </a:lnTo>
                <a:lnTo>
                  <a:pt x="1575485" y="3811854"/>
                </a:lnTo>
                <a:lnTo>
                  <a:pt x="1538986" y="3781209"/>
                </a:lnTo>
                <a:lnTo>
                  <a:pt x="1502143" y="3753751"/>
                </a:lnTo>
                <a:lnTo>
                  <a:pt x="1464983" y="3729228"/>
                </a:lnTo>
                <a:lnTo>
                  <a:pt x="1427810" y="3708031"/>
                </a:lnTo>
                <a:lnTo>
                  <a:pt x="1391234" y="3690416"/>
                </a:lnTo>
                <a:lnTo>
                  <a:pt x="1355305" y="3676205"/>
                </a:lnTo>
                <a:lnTo>
                  <a:pt x="1285367" y="3657447"/>
                </a:lnTo>
                <a:lnTo>
                  <a:pt x="1217879" y="3650932"/>
                </a:lnTo>
                <a:lnTo>
                  <a:pt x="1185329" y="3652012"/>
                </a:lnTo>
                <a:lnTo>
                  <a:pt x="1154747" y="3656711"/>
                </a:lnTo>
                <a:lnTo>
                  <a:pt x="1125664" y="3664191"/>
                </a:lnTo>
                <a:lnTo>
                  <a:pt x="1098067" y="3674326"/>
                </a:lnTo>
                <a:lnTo>
                  <a:pt x="1071918" y="3686937"/>
                </a:lnTo>
                <a:lnTo>
                  <a:pt x="1076718" y="3661206"/>
                </a:lnTo>
                <a:lnTo>
                  <a:pt x="1079538" y="3634994"/>
                </a:lnTo>
                <a:lnTo>
                  <a:pt x="1080058" y="3608222"/>
                </a:lnTo>
                <a:lnTo>
                  <a:pt x="1078014" y="3580765"/>
                </a:lnTo>
                <a:lnTo>
                  <a:pt x="1067130" y="3526053"/>
                </a:lnTo>
                <a:lnTo>
                  <a:pt x="1048931" y="3470656"/>
                </a:lnTo>
                <a:lnTo>
                  <a:pt x="1022908" y="3416795"/>
                </a:lnTo>
                <a:lnTo>
                  <a:pt x="988987" y="3362833"/>
                </a:lnTo>
                <a:lnTo>
                  <a:pt x="948385" y="3310039"/>
                </a:lnTo>
                <a:lnTo>
                  <a:pt x="917879" y="3275952"/>
                </a:lnTo>
                <a:lnTo>
                  <a:pt x="917879" y="3665220"/>
                </a:lnTo>
                <a:lnTo>
                  <a:pt x="916330" y="3689629"/>
                </a:lnTo>
                <a:lnTo>
                  <a:pt x="904036" y="3739324"/>
                </a:lnTo>
                <a:lnTo>
                  <a:pt x="873290" y="3789616"/>
                </a:lnTo>
                <a:lnTo>
                  <a:pt x="704380" y="3961003"/>
                </a:lnTo>
                <a:lnTo>
                  <a:pt x="248323" y="3504946"/>
                </a:lnTo>
                <a:lnTo>
                  <a:pt x="380911" y="3372358"/>
                </a:lnTo>
                <a:lnTo>
                  <a:pt x="434835" y="3326295"/>
                </a:lnTo>
                <a:lnTo>
                  <a:pt x="485432" y="3298317"/>
                </a:lnTo>
                <a:lnTo>
                  <a:pt x="534416" y="3286353"/>
                </a:lnTo>
                <a:lnTo>
                  <a:pt x="559041" y="3285210"/>
                </a:lnTo>
                <a:lnTo>
                  <a:pt x="583603" y="3287141"/>
                </a:lnTo>
                <a:lnTo>
                  <a:pt x="634339" y="3301581"/>
                </a:lnTo>
                <a:lnTo>
                  <a:pt x="685076" y="3327146"/>
                </a:lnTo>
                <a:lnTo>
                  <a:pt x="736282" y="3363645"/>
                </a:lnTo>
                <a:lnTo>
                  <a:pt x="787311" y="3409950"/>
                </a:lnTo>
                <a:lnTo>
                  <a:pt x="829983" y="3457156"/>
                </a:lnTo>
                <a:lnTo>
                  <a:pt x="866559" y="3507105"/>
                </a:lnTo>
                <a:lnTo>
                  <a:pt x="894816" y="3560381"/>
                </a:lnTo>
                <a:lnTo>
                  <a:pt x="911644" y="3612134"/>
                </a:lnTo>
                <a:lnTo>
                  <a:pt x="917765" y="3661206"/>
                </a:lnTo>
                <a:lnTo>
                  <a:pt x="917879" y="3665220"/>
                </a:lnTo>
                <a:lnTo>
                  <a:pt x="917879" y="3275952"/>
                </a:lnTo>
                <a:lnTo>
                  <a:pt x="859726" y="3219386"/>
                </a:lnTo>
                <a:lnTo>
                  <a:pt x="817689" y="3184334"/>
                </a:lnTo>
                <a:lnTo>
                  <a:pt x="775322" y="3153664"/>
                </a:lnTo>
                <a:lnTo>
                  <a:pt x="732574" y="3127375"/>
                </a:lnTo>
                <a:lnTo>
                  <a:pt x="690029" y="3105797"/>
                </a:lnTo>
                <a:lnTo>
                  <a:pt x="648042" y="3089300"/>
                </a:lnTo>
                <a:lnTo>
                  <a:pt x="606450" y="3077680"/>
                </a:lnTo>
                <a:lnTo>
                  <a:pt x="565061" y="3070733"/>
                </a:lnTo>
                <a:lnTo>
                  <a:pt x="523811" y="3068891"/>
                </a:lnTo>
                <a:lnTo>
                  <a:pt x="482968" y="3072498"/>
                </a:lnTo>
                <a:lnTo>
                  <a:pt x="442518" y="3081045"/>
                </a:lnTo>
                <a:lnTo>
                  <a:pt x="402501" y="3093974"/>
                </a:lnTo>
                <a:lnTo>
                  <a:pt x="362102" y="3112782"/>
                </a:lnTo>
                <a:lnTo>
                  <a:pt x="320929" y="3139033"/>
                </a:lnTo>
                <a:lnTo>
                  <a:pt x="278942" y="3172383"/>
                </a:lnTo>
                <a:lnTo>
                  <a:pt x="236131" y="3212465"/>
                </a:lnTo>
                <a:lnTo>
                  <a:pt x="138480" y="3310077"/>
                </a:lnTo>
                <a:lnTo>
                  <a:pt x="15786" y="3432810"/>
                </a:lnTo>
                <a:lnTo>
                  <a:pt x="127" y="3470656"/>
                </a:lnTo>
                <a:lnTo>
                  <a:pt x="0" y="3481806"/>
                </a:lnTo>
                <a:lnTo>
                  <a:pt x="3505" y="3498659"/>
                </a:lnTo>
                <a:lnTo>
                  <a:pt x="25374" y="3536404"/>
                </a:lnTo>
                <a:lnTo>
                  <a:pt x="1299883" y="4812919"/>
                </a:lnTo>
                <a:lnTo>
                  <a:pt x="1339773" y="4844834"/>
                </a:lnTo>
                <a:lnTo>
                  <a:pt x="1389761" y="4856264"/>
                </a:lnTo>
                <a:lnTo>
                  <a:pt x="1403159" y="4853686"/>
                </a:lnTo>
                <a:lnTo>
                  <a:pt x="1658670" y="4606417"/>
                </a:lnTo>
                <a:lnTo>
                  <a:pt x="1703324" y="4560278"/>
                </a:lnTo>
                <a:lnTo>
                  <a:pt x="1745996" y="4505604"/>
                </a:lnTo>
                <a:lnTo>
                  <a:pt x="1777136" y="4451401"/>
                </a:lnTo>
                <a:lnTo>
                  <a:pt x="1800364" y="4394822"/>
                </a:lnTo>
                <a:lnTo>
                  <a:pt x="1814385" y="4335107"/>
                </a:lnTo>
                <a:lnTo>
                  <a:pt x="1818170" y="4304690"/>
                </a:lnTo>
                <a:lnTo>
                  <a:pt x="1819656" y="4273715"/>
                </a:lnTo>
                <a:close/>
              </a:path>
              <a:path w="4862195" h="4856480">
                <a:moveTo>
                  <a:pt x="3251619" y="2996184"/>
                </a:moveTo>
                <a:lnTo>
                  <a:pt x="1941995" y="1676273"/>
                </a:lnTo>
                <a:lnTo>
                  <a:pt x="1908949" y="1648155"/>
                </a:lnTo>
                <a:lnTo>
                  <a:pt x="1869478" y="1630121"/>
                </a:lnTo>
                <a:lnTo>
                  <a:pt x="1843405" y="1626590"/>
                </a:lnTo>
                <a:lnTo>
                  <a:pt x="1835467" y="1627454"/>
                </a:lnTo>
                <a:lnTo>
                  <a:pt x="1801025" y="1647571"/>
                </a:lnTo>
                <a:lnTo>
                  <a:pt x="1718602" y="1729994"/>
                </a:lnTo>
                <a:lnTo>
                  <a:pt x="1690281" y="1769110"/>
                </a:lnTo>
                <a:lnTo>
                  <a:pt x="1683677" y="1814957"/>
                </a:lnTo>
                <a:lnTo>
                  <a:pt x="1685531" y="1828673"/>
                </a:lnTo>
                <a:lnTo>
                  <a:pt x="1698917" y="1873758"/>
                </a:lnTo>
                <a:lnTo>
                  <a:pt x="1714639" y="1908556"/>
                </a:lnTo>
                <a:lnTo>
                  <a:pt x="1736382" y="1947164"/>
                </a:lnTo>
                <a:lnTo>
                  <a:pt x="1862543" y="2171814"/>
                </a:lnTo>
                <a:lnTo>
                  <a:pt x="2262949" y="2892602"/>
                </a:lnTo>
                <a:lnTo>
                  <a:pt x="2464346" y="3252343"/>
                </a:lnTo>
                <a:lnTo>
                  <a:pt x="2460663" y="3256026"/>
                </a:lnTo>
                <a:lnTo>
                  <a:pt x="2237346" y="3127413"/>
                </a:lnTo>
                <a:lnTo>
                  <a:pt x="1565795" y="2744533"/>
                </a:lnTo>
                <a:lnTo>
                  <a:pt x="1145349" y="2503220"/>
                </a:lnTo>
                <a:lnTo>
                  <a:pt x="1111453" y="2485783"/>
                </a:lnTo>
                <a:lnTo>
                  <a:pt x="1066228" y="2469375"/>
                </a:lnTo>
                <a:lnTo>
                  <a:pt x="1037501" y="2465451"/>
                </a:lnTo>
                <a:lnTo>
                  <a:pt x="1023277" y="2466098"/>
                </a:lnTo>
                <a:lnTo>
                  <a:pt x="984542" y="2477008"/>
                </a:lnTo>
                <a:lnTo>
                  <a:pt x="947724" y="2501646"/>
                </a:lnTo>
                <a:lnTo>
                  <a:pt x="856653" y="2591943"/>
                </a:lnTo>
                <a:lnTo>
                  <a:pt x="838682" y="2631833"/>
                </a:lnTo>
                <a:lnTo>
                  <a:pt x="838746" y="2648966"/>
                </a:lnTo>
                <a:lnTo>
                  <a:pt x="852512" y="2687510"/>
                </a:lnTo>
                <a:lnTo>
                  <a:pt x="887641" y="2730627"/>
                </a:lnTo>
                <a:lnTo>
                  <a:pt x="2188248" y="4031234"/>
                </a:lnTo>
                <a:lnTo>
                  <a:pt x="2200948" y="4038092"/>
                </a:lnTo>
                <a:lnTo>
                  <a:pt x="2206790" y="4041013"/>
                </a:lnTo>
                <a:lnTo>
                  <a:pt x="2213013" y="4041140"/>
                </a:lnTo>
                <a:lnTo>
                  <a:pt x="2220506" y="4038092"/>
                </a:lnTo>
                <a:lnTo>
                  <a:pt x="2226526" y="4036669"/>
                </a:lnTo>
                <a:lnTo>
                  <a:pt x="2262759" y="4014139"/>
                </a:lnTo>
                <a:lnTo>
                  <a:pt x="2297633" y="3979265"/>
                </a:lnTo>
                <a:lnTo>
                  <a:pt x="2320594" y="3942600"/>
                </a:lnTo>
                <a:lnTo>
                  <a:pt x="2322360" y="3936238"/>
                </a:lnTo>
                <a:lnTo>
                  <a:pt x="2325408" y="3928745"/>
                </a:lnTo>
                <a:lnTo>
                  <a:pt x="2326043" y="3921760"/>
                </a:lnTo>
                <a:lnTo>
                  <a:pt x="2321725" y="3908552"/>
                </a:lnTo>
                <a:lnTo>
                  <a:pt x="2317153" y="3902329"/>
                </a:lnTo>
                <a:lnTo>
                  <a:pt x="1085126" y="2670302"/>
                </a:lnTo>
                <a:lnTo>
                  <a:pt x="1085888" y="2669667"/>
                </a:lnTo>
                <a:lnTo>
                  <a:pt x="1352651" y="2825559"/>
                </a:lnTo>
                <a:lnTo>
                  <a:pt x="2244179" y="3341382"/>
                </a:lnTo>
                <a:lnTo>
                  <a:pt x="2644559" y="3574923"/>
                </a:lnTo>
                <a:lnTo>
                  <a:pt x="2649639" y="3578479"/>
                </a:lnTo>
                <a:lnTo>
                  <a:pt x="2656370" y="3580511"/>
                </a:lnTo>
                <a:lnTo>
                  <a:pt x="2662593" y="3580892"/>
                </a:lnTo>
                <a:lnTo>
                  <a:pt x="2668054" y="3581908"/>
                </a:lnTo>
                <a:lnTo>
                  <a:pt x="2675039" y="3581273"/>
                </a:lnTo>
                <a:lnTo>
                  <a:pt x="2682532" y="3578352"/>
                </a:lnTo>
                <a:lnTo>
                  <a:pt x="2688844" y="3576548"/>
                </a:lnTo>
                <a:lnTo>
                  <a:pt x="2721648" y="3555238"/>
                </a:lnTo>
                <a:lnTo>
                  <a:pt x="2750756" y="3527196"/>
                </a:lnTo>
                <a:lnTo>
                  <a:pt x="2772346" y="3495129"/>
                </a:lnTo>
                <a:lnTo>
                  <a:pt x="2774353" y="3488690"/>
                </a:lnTo>
                <a:lnTo>
                  <a:pt x="2777274" y="3481324"/>
                </a:lnTo>
                <a:lnTo>
                  <a:pt x="2777909" y="3474212"/>
                </a:lnTo>
                <a:lnTo>
                  <a:pt x="2777528" y="3467989"/>
                </a:lnTo>
                <a:lnTo>
                  <a:pt x="2776512" y="3462528"/>
                </a:lnTo>
                <a:lnTo>
                  <a:pt x="2774480" y="3455924"/>
                </a:lnTo>
                <a:lnTo>
                  <a:pt x="2621407" y="3187103"/>
                </a:lnTo>
                <a:lnTo>
                  <a:pt x="2128291" y="2311946"/>
                </a:lnTo>
                <a:lnTo>
                  <a:pt x="1880273" y="1875155"/>
                </a:lnTo>
                <a:lnTo>
                  <a:pt x="1881797" y="1873758"/>
                </a:lnTo>
                <a:lnTo>
                  <a:pt x="3113697" y="3105785"/>
                </a:lnTo>
                <a:lnTo>
                  <a:pt x="3119920" y="3110357"/>
                </a:lnTo>
                <a:lnTo>
                  <a:pt x="3133128" y="3114675"/>
                </a:lnTo>
                <a:lnTo>
                  <a:pt x="3139351" y="3114802"/>
                </a:lnTo>
                <a:lnTo>
                  <a:pt x="3146844" y="3111754"/>
                </a:lnTo>
                <a:lnTo>
                  <a:pt x="3152876" y="3110331"/>
                </a:lnTo>
                <a:lnTo>
                  <a:pt x="3189401" y="3087471"/>
                </a:lnTo>
                <a:lnTo>
                  <a:pt x="3223590" y="3053308"/>
                </a:lnTo>
                <a:lnTo>
                  <a:pt x="3246196" y="3016999"/>
                </a:lnTo>
                <a:lnTo>
                  <a:pt x="3247936" y="3010662"/>
                </a:lnTo>
                <a:lnTo>
                  <a:pt x="3250984" y="3003169"/>
                </a:lnTo>
                <a:lnTo>
                  <a:pt x="3251619" y="2996184"/>
                </a:lnTo>
                <a:close/>
              </a:path>
              <a:path w="4862195" h="4856480">
                <a:moveTo>
                  <a:pt x="4044251" y="2028799"/>
                </a:moveTo>
                <a:lnTo>
                  <a:pt x="4038485" y="1986661"/>
                </a:lnTo>
                <a:lnTo>
                  <a:pt x="4022001" y="1951482"/>
                </a:lnTo>
                <a:lnTo>
                  <a:pt x="3995077" y="1919135"/>
                </a:lnTo>
                <a:lnTo>
                  <a:pt x="3959733" y="1883435"/>
                </a:lnTo>
                <a:lnTo>
                  <a:pt x="3928910" y="1855216"/>
                </a:lnTo>
                <a:lnTo>
                  <a:pt x="3892080" y="1828927"/>
                </a:lnTo>
                <a:lnTo>
                  <a:pt x="3885476" y="1826895"/>
                </a:lnTo>
                <a:lnTo>
                  <a:pt x="3876586" y="1826895"/>
                </a:lnTo>
                <a:lnTo>
                  <a:pt x="3858488" y="1865706"/>
                </a:lnTo>
                <a:lnTo>
                  <a:pt x="3858679" y="1884045"/>
                </a:lnTo>
                <a:lnTo>
                  <a:pt x="3859352" y="1905127"/>
                </a:lnTo>
                <a:lnTo>
                  <a:pt x="3858831" y="1927987"/>
                </a:lnTo>
                <a:lnTo>
                  <a:pt x="3854996" y="1979168"/>
                </a:lnTo>
                <a:lnTo>
                  <a:pt x="3845890" y="2037549"/>
                </a:lnTo>
                <a:lnTo>
                  <a:pt x="3827564" y="2100199"/>
                </a:lnTo>
                <a:lnTo>
                  <a:pt x="3796106" y="2163165"/>
                </a:lnTo>
                <a:lnTo>
                  <a:pt x="3747046" y="2222119"/>
                </a:lnTo>
                <a:lnTo>
                  <a:pt x="3711371" y="2253399"/>
                </a:lnTo>
                <a:lnTo>
                  <a:pt x="3673005" y="2278469"/>
                </a:lnTo>
                <a:lnTo>
                  <a:pt x="3631958" y="2297087"/>
                </a:lnTo>
                <a:lnTo>
                  <a:pt x="3588296" y="2308987"/>
                </a:lnTo>
                <a:lnTo>
                  <a:pt x="3542512" y="2315768"/>
                </a:lnTo>
                <a:lnTo>
                  <a:pt x="3494646" y="2315997"/>
                </a:lnTo>
                <a:lnTo>
                  <a:pt x="3444608" y="2309469"/>
                </a:lnTo>
                <a:lnTo>
                  <a:pt x="3392335" y="2296033"/>
                </a:lnTo>
                <a:lnTo>
                  <a:pt x="3349282" y="2281174"/>
                </a:lnTo>
                <a:lnTo>
                  <a:pt x="3304705" y="2262390"/>
                </a:lnTo>
                <a:lnTo>
                  <a:pt x="3258743" y="2239543"/>
                </a:lnTo>
                <a:lnTo>
                  <a:pt x="3211576" y="2212492"/>
                </a:lnTo>
                <a:lnTo>
                  <a:pt x="3163354" y="2181098"/>
                </a:lnTo>
                <a:lnTo>
                  <a:pt x="3128073" y="2156345"/>
                </a:lnTo>
                <a:lnTo>
                  <a:pt x="3092361" y="2129625"/>
                </a:lnTo>
                <a:lnTo>
                  <a:pt x="3056217" y="2100884"/>
                </a:lnTo>
                <a:lnTo>
                  <a:pt x="3019602" y="2070112"/>
                </a:lnTo>
                <a:lnTo>
                  <a:pt x="2982557" y="2037245"/>
                </a:lnTo>
                <a:lnTo>
                  <a:pt x="2945041" y="2002243"/>
                </a:lnTo>
                <a:lnTo>
                  <a:pt x="2907068" y="1965071"/>
                </a:lnTo>
                <a:lnTo>
                  <a:pt x="2869400" y="1926615"/>
                </a:lnTo>
                <a:lnTo>
                  <a:pt x="2833916" y="1888591"/>
                </a:lnTo>
                <a:lnTo>
                  <a:pt x="2800553" y="1850961"/>
                </a:lnTo>
                <a:lnTo>
                  <a:pt x="2769260" y="1813687"/>
                </a:lnTo>
                <a:lnTo>
                  <a:pt x="2740025" y="1776730"/>
                </a:lnTo>
                <a:lnTo>
                  <a:pt x="2712770" y="1740039"/>
                </a:lnTo>
                <a:lnTo>
                  <a:pt x="2687485" y="1703578"/>
                </a:lnTo>
                <a:lnTo>
                  <a:pt x="2655709" y="1654352"/>
                </a:lnTo>
                <a:lnTo>
                  <a:pt x="2628074" y="1606194"/>
                </a:lnTo>
                <a:lnTo>
                  <a:pt x="2604351" y="1559140"/>
                </a:lnTo>
                <a:lnTo>
                  <a:pt x="2584310" y="1513230"/>
                </a:lnTo>
                <a:lnTo>
                  <a:pt x="2567724" y="1468501"/>
                </a:lnTo>
                <a:lnTo>
                  <a:pt x="2552700" y="1414449"/>
                </a:lnTo>
                <a:lnTo>
                  <a:pt x="2544648" y="1362697"/>
                </a:lnTo>
                <a:lnTo>
                  <a:pt x="2543048" y="1313395"/>
                </a:lnTo>
                <a:lnTo>
                  <a:pt x="2547404" y="1266698"/>
                </a:lnTo>
                <a:lnTo>
                  <a:pt x="2558084" y="1223149"/>
                </a:lnTo>
                <a:lnTo>
                  <a:pt x="2575445" y="1182751"/>
                </a:lnTo>
                <a:lnTo>
                  <a:pt x="2599169" y="1145514"/>
                </a:lnTo>
                <a:lnTo>
                  <a:pt x="2628938" y="1111377"/>
                </a:lnTo>
                <a:lnTo>
                  <a:pt x="2658846" y="1083881"/>
                </a:lnTo>
                <a:lnTo>
                  <a:pt x="2719921" y="1043101"/>
                </a:lnTo>
                <a:lnTo>
                  <a:pt x="2783001" y="1020660"/>
                </a:lnTo>
                <a:lnTo>
                  <a:pt x="2842831" y="1007783"/>
                </a:lnTo>
                <a:lnTo>
                  <a:pt x="2897543" y="1003084"/>
                </a:lnTo>
                <a:lnTo>
                  <a:pt x="2944698" y="1002296"/>
                </a:lnTo>
                <a:lnTo>
                  <a:pt x="2984055" y="1003528"/>
                </a:lnTo>
                <a:lnTo>
                  <a:pt x="2998762" y="1002449"/>
                </a:lnTo>
                <a:lnTo>
                  <a:pt x="3018701" y="967486"/>
                </a:lnTo>
                <a:lnTo>
                  <a:pt x="2993555" y="927354"/>
                </a:lnTo>
                <a:lnTo>
                  <a:pt x="2948559" y="879487"/>
                </a:lnTo>
                <a:lnTo>
                  <a:pt x="2915793" y="849591"/>
                </a:lnTo>
                <a:lnTo>
                  <a:pt x="2883992" y="827125"/>
                </a:lnTo>
                <a:lnTo>
                  <a:pt x="2837218" y="811530"/>
                </a:lnTo>
                <a:lnTo>
                  <a:pt x="2806319" y="809599"/>
                </a:lnTo>
                <a:lnTo>
                  <a:pt x="2786354" y="810183"/>
                </a:lnTo>
                <a:lnTo>
                  <a:pt x="2738958" y="813625"/>
                </a:lnTo>
                <a:lnTo>
                  <a:pt x="2688894" y="823836"/>
                </a:lnTo>
                <a:lnTo>
                  <a:pt x="2637358" y="839609"/>
                </a:lnTo>
                <a:lnTo>
                  <a:pt x="2585974" y="861822"/>
                </a:lnTo>
                <a:lnTo>
                  <a:pt x="2535542" y="889965"/>
                </a:lnTo>
                <a:lnTo>
                  <a:pt x="2489200" y="925690"/>
                </a:lnTo>
                <a:lnTo>
                  <a:pt x="2432189" y="985329"/>
                </a:lnTo>
                <a:lnTo>
                  <a:pt x="2401938" y="1027277"/>
                </a:lnTo>
                <a:lnTo>
                  <a:pt x="2377160" y="1071841"/>
                </a:lnTo>
                <a:lnTo>
                  <a:pt x="2358034" y="1119073"/>
                </a:lnTo>
                <a:lnTo>
                  <a:pt x="2344712" y="1169035"/>
                </a:lnTo>
                <a:lnTo>
                  <a:pt x="2337422" y="1212773"/>
                </a:lnTo>
                <a:lnTo>
                  <a:pt x="2333472" y="1257630"/>
                </a:lnTo>
                <a:lnTo>
                  <a:pt x="2333040" y="1303629"/>
                </a:lnTo>
                <a:lnTo>
                  <a:pt x="2336292" y="1350797"/>
                </a:lnTo>
                <a:lnTo>
                  <a:pt x="2343429" y="1399146"/>
                </a:lnTo>
                <a:lnTo>
                  <a:pt x="2354618" y="1448689"/>
                </a:lnTo>
                <a:lnTo>
                  <a:pt x="2367648" y="1492516"/>
                </a:lnTo>
                <a:lnTo>
                  <a:pt x="2383117" y="1537004"/>
                </a:lnTo>
                <a:lnTo>
                  <a:pt x="2401125" y="1582140"/>
                </a:lnTo>
                <a:lnTo>
                  <a:pt x="2421775" y="1627886"/>
                </a:lnTo>
                <a:lnTo>
                  <a:pt x="2445169" y="1674228"/>
                </a:lnTo>
                <a:lnTo>
                  <a:pt x="2471432" y="1721142"/>
                </a:lnTo>
                <a:lnTo>
                  <a:pt x="2500668" y="1768602"/>
                </a:lnTo>
                <a:lnTo>
                  <a:pt x="2525115" y="1806067"/>
                </a:lnTo>
                <a:lnTo>
                  <a:pt x="2551265" y="1843747"/>
                </a:lnTo>
                <a:lnTo>
                  <a:pt x="2579078" y="1881644"/>
                </a:lnTo>
                <a:lnTo>
                  <a:pt x="2608580" y="1919732"/>
                </a:lnTo>
                <a:lnTo>
                  <a:pt x="2639771" y="1957984"/>
                </a:lnTo>
                <a:lnTo>
                  <a:pt x="2672651" y="1996401"/>
                </a:lnTo>
                <a:lnTo>
                  <a:pt x="2707221" y="2034946"/>
                </a:lnTo>
                <a:lnTo>
                  <a:pt x="2743492" y="2073617"/>
                </a:lnTo>
                <a:lnTo>
                  <a:pt x="2781465" y="2112391"/>
                </a:lnTo>
                <a:lnTo>
                  <a:pt x="2824124" y="2154123"/>
                </a:lnTo>
                <a:lnTo>
                  <a:pt x="2866402" y="2193594"/>
                </a:lnTo>
                <a:lnTo>
                  <a:pt x="2908300" y="2230831"/>
                </a:lnTo>
                <a:lnTo>
                  <a:pt x="2949816" y="2265870"/>
                </a:lnTo>
                <a:lnTo>
                  <a:pt x="2990951" y="2298750"/>
                </a:lnTo>
                <a:lnTo>
                  <a:pt x="3031718" y="2329497"/>
                </a:lnTo>
                <a:lnTo>
                  <a:pt x="3072130" y="2358123"/>
                </a:lnTo>
                <a:lnTo>
                  <a:pt x="3112173" y="2384679"/>
                </a:lnTo>
                <a:lnTo>
                  <a:pt x="3157550" y="2413012"/>
                </a:lnTo>
                <a:lnTo>
                  <a:pt x="3202241" y="2438285"/>
                </a:lnTo>
                <a:lnTo>
                  <a:pt x="3246259" y="2460637"/>
                </a:lnTo>
                <a:lnTo>
                  <a:pt x="3289592" y="2480183"/>
                </a:lnTo>
                <a:lnTo>
                  <a:pt x="3332264" y="2497036"/>
                </a:lnTo>
                <a:lnTo>
                  <a:pt x="3374250" y="2511310"/>
                </a:lnTo>
                <a:lnTo>
                  <a:pt x="3415576" y="2523109"/>
                </a:lnTo>
                <a:lnTo>
                  <a:pt x="3471684" y="2535313"/>
                </a:lnTo>
                <a:lnTo>
                  <a:pt x="3526193" y="2541638"/>
                </a:lnTo>
                <a:lnTo>
                  <a:pt x="3579114" y="2542387"/>
                </a:lnTo>
                <a:lnTo>
                  <a:pt x="3630460" y="2537891"/>
                </a:lnTo>
                <a:lnTo>
                  <a:pt x="3680244" y="2528443"/>
                </a:lnTo>
                <a:lnTo>
                  <a:pt x="3727653" y="2514231"/>
                </a:lnTo>
                <a:lnTo>
                  <a:pt x="3772941" y="2494546"/>
                </a:lnTo>
                <a:lnTo>
                  <a:pt x="3816108" y="2469527"/>
                </a:lnTo>
                <a:lnTo>
                  <a:pt x="3857129" y="2439289"/>
                </a:lnTo>
                <a:lnTo>
                  <a:pt x="3896017" y="2403983"/>
                </a:lnTo>
                <a:lnTo>
                  <a:pt x="3922179" y="2376208"/>
                </a:lnTo>
                <a:lnTo>
                  <a:pt x="3965841" y="2318677"/>
                </a:lnTo>
                <a:lnTo>
                  <a:pt x="3996956" y="2257869"/>
                </a:lnTo>
                <a:lnTo>
                  <a:pt x="4019473" y="2198789"/>
                </a:lnTo>
                <a:lnTo>
                  <a:pt x="4033824" y="2142477"/>
                </a:lnTo>
                <a:lnTo>
                  <a:pt x="4042067" y="2091093"/>
                </a:lnTo>
                <a:lnTo>
                  <a:pt x="4044099" y="2046452"/>
                </a:lnTo>
                <a:lnTo>
                  <a:pt x="4044251" y="2028799"/>
                </a:lnTo>
                <a:close/>
              </a:path>
              <a:path w="4862195" h="4856480">
                <a:moveTo>
                  <a:pt x="4861979" y="1394460"/>
                </a:moveTo>
                <a:lnTo>
                  <a:pt x="4848034" y="1357541"/>
                </a:lnTo>
                <a:lnTo>
                  <a:pt x="4813401" y="1316012"/>
                </a:lnTo>
                <a:lnTo>
                  <a:pt x="4783506" y="1286827"/>
                </a:lnTo>
                <a:lnTo>
                  <a:pt x="4750320" y="1259928"/>
                </a:lnTo>
                <a:lnTo>
                  <a:pt x="4715040" y="1247521"/>
                </a:lnTo>
                <a:lnTo>
                  <a:pt x="4708182" y="1247902"/>
                </a:lnTo>
                <a:lnTo>
                  <a:pt x="4703229" y="1250569"/>
                </a:lnTo>
                <a:lnTo>
                  <a:pt x="4314990" y="1638808"/>
                </a:lnTo>
                <a:lnTo>
                  <a:pt x="3811181" y="1134999"/>
                </a:lnTo>
                <a:lnTo>
                  <a:pt x="4140238" y="805942"/>
                </a:lnTo>
                <a:lnTo>
                  <a:pt x="4142905" y="801116"/>
                </a:lnTo>
                <a:lnTo>
                  <a:pt x="4143286" y="794131"/>
                </a:lnTo>
                <a:lnTo>
                  <a:pt x="4144048" y="788924"/>
                </a:lnTo>
                <a:lnTo>
                  <a:pt x="4127449" y="754151"/>
                </a:lnTo>
                <a:lnTo>
                  <a:pt x="4098213" y="720890"/>
                </a:lnTo>
                <a:lnTo>
                  <a:pt x="4068876" y="692175"/>
                </a:lnTo>
                <a:lnTo>
                  <a:pt x="4036263" y="664959"/>
                </a:lnTo>
                <a:lnTo>
                  <a:pt x="4000792" y="651510"/>
                </a:lnTo>
                <a:lnTo>
                  <a:pt x="3993680" y="651891"/>
                </a:lnTo>
                <a:lnTo>
                  <a:pt x="3988854" y="654685"/>
                </a:lnTo>
                <a:lnTo>
                  <a:pt x="3659924" y="983615"/>
                </a:lnTo>
                <a:lnTo>
                  <a:pt x="3217964" y="541782"/>
                </a:lnTo>
                <a:lnTo>
                  <a:pt x="3600869" y="158877"/>
                </a:lnTo>
                <a:lnTo>
                  <a:pt x="3594354" y="119151"/>
                </a:lnTo>
                <a:lnTo>
                  <a:pt x="3571760" y="88023"/>
                </a:lnTo>
                <a:lnTo>
                  <a:pt x="3536035" y="50647"/>
                </a:lnTo>
                <a:lnTo>
                  <a:pt x="3499929" y="19558"/>
                </a:lnTo>
                <a:lnTo>
                  <a:pt x="3463455" y="381"/>
                </a:lnTo>
                <a:lnTo>
                  <a:pt x="3457232" y="0"/>
                </a:lnTo>
                <a:lnTo>
                  <a:pt x="3450247" y="508"/>
                </a:lnTo>
                <a:lnTo>
                  <a:pt x="2981490" y="467106"/>
                </a:lnTo>
                <a:lnTo>
                  <a:pt x="2965488" y="515747"/>
                </a:lnTo>
                <a:lnTo>
                  <a:pt x="2969158" y="533006"/>
                </a:lnTo>
                <a:lnTo>
                  <a:pt x="2991078" y="570712"/>
                </a:lnTo>
                <a:lnTo>
                  <a:pt x="4265587" y="1847215"/>
                </a:lnTo>
                <a:lnTo>
                  <a:pt x="4305427" y="1879130"/>
                </a:lnTo>
                <a:lnTo>
                  <a:pt x="4355401" y="1890560"/>
                </a:lnTo>
                <a:lnTo>
                  <a:pt x="4368812" y="1887982"/>
                </a:lnTo>
                <a:lnTo>
                  <a:pt x="4380293" y="1882838"/>
                </a:lnTo>
                <a:lnTo>
                  <a:pt x="4389793" y="1875409"/>
                </a:lnTo>
                <a:lnTo>
                  <a:pt x="4858931" y="1406271"/>
                </a:lnTo>
                <a:lnTo>
                  <a:pt x="4861598" y="1401445"/>
                </a:lnTo>
                <a:lnTo>
                  <a:pt x="4861979" y="139446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624" y="427735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0084" y="427735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2125" y="427735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9440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416" y="675131"/>
            <a:ext cx="5981065" cy="56515"/>
          </a:xfrm>
          <a:custGeom>
            <a:avLst/>
            <a:gdLst/>
            <a:ahLst/>
            <a:cxnLst/>
            <a:rect l="l" t="t" r="r" b="b"/>
            <a:pathLst>
              <a:path w="5981065" h="56515">
                <a:moveTo>
                  <a:pt x="59810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981065" y="56388"/>
                </a:lnTo>
                <a:lnTo>
                  <a:pt x="5981065" y="18288"/>
                </a:lnTo>
                <a:close/>
              </a:path>
              <a:path w="5981065" h="56515">
                <a:moveTo>
                  <a:pt x="5981065" y="0"/>
                </a:moveTo>
                <a:lnTo>
                  <a:pt x="0" y="0"/>
                </a:lnTo>
                <a:lnTo>
                  <a:pt x="0" y="9144"/>
                </a:lnTo>
                <a:lnTo>
                  <a:pt x="5981065" y="9144"/>
                </a:lnTo>
                <a:lnTo>
                  <a:pt x="59810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2004" y="9239198"/>
            <a:ext cx="182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6283" y="9239198"/>
            <a:ext cx="743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0201" y="9239198"/>
            <a:ext cx="1262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Trebuchet MS"/>
                <a:cs typeface="Trebuchet MS"/>
              </a:rPr>
              <a:t>BMCE</a:t>
            </a:r>
            <a:r>
              <a:rPr sz="1100" spc="-14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SASTHAMCOTA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1561" y="9239198"/>
            <a:ext cx="4724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rebuchet MS"/>
                <a:cs typeface="Trebuchet MS"/>
              </a:rPr>
              <a:t>Page</a:t>
            </a:r>
            <a:r>
              <a:rPr sz="1100" spc="-1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47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416" y="9190938"/>
            <a:ext cx="5981065" cy="56515"/>
          </a:xfrm>
          <a:custGeom>
            <a:avLst/>
            <a:gdLst/>
            <a:ahLst/>
            <a:cxnLst/>
            <a:rect l="l" t="t" r="r" b="b"/>
            <a:pathLst>
              <a:path w="5981065" h="56515">
                <a:moveTo>
                  <a:pt x="59810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981065" y="56388"/>
                </a:lnTo>
                <a:lnTo>
                  <a:pt x="5981065" y="47256"/>
                </a:lnTo>
                <a:close/>
              </a:path>
              <a:path w="5981065" h="56515">
                <a:moveTo>
                  <a:pt x="5981065" y="0"/>
                </a:moveTo>
                <a:lnTo>
                  <a:pt x="0" y="0"/>
                </a:lnTo>
                <a:lnTo>
                  <a:pt x="0" y="38100"/>
                </a:lnTo>
                <a:lnTo>
                  <a:pt x="5981065" y="38100"/>
                </a:lnTo>
                <a:lnTo>
                  <a:pt x="59810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2004" y="889507"/>
            <a:ext cx="5972810" cy="319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 STUDY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Ariane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launch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accident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9500"/>
              </a:lnSpc>
              <a:spcBef>
                <a:spcPts val="750"/>
              </a:spcBef>
            </a:pPr>
            <a:r>
              <a:rPr sz="1100" spc="-5" dirty="0">
                <a:latin typeface="Carlito"/>
                <a:cs typeface="Carlito"/>
              </a:rPr>
              <a:t>This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case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study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describes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accident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occurred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on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initial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launch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Ariane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5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rocket,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launcher  </a:t>
            </a:r>
            <a:r>
              <a:rPr sz="1100" dirty="0">
                <a:latin typeface="Carlito"/>
                <a:cs typeface="Carlito"/>
              </a:rPr>
              <a:t>developed </a:t>
            </a:r>
            <a:r>
              <a:rPr sz="1100" spc="-10" dirty="0">
                <a:latin typeface="Carlito"/>
                <a:cs typeface="Carlito"/>
              </a:rPr>
              <a:t>by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European Space Agency. The rocket exploded shortly </a:t>
            </a:r>
            <a:r>
              <a:rPr sz="1100" dirty="0">
                <a:latin typeface="Carlito"/>
                <a:cs typeface="Carlito"/>
              </a:rPr>
              <a:t>after </a:t>
            </a:r>
            <a:r>
              <a:rPr sz="1100" spc="-5" dirty="0">
                <a:latin typeface="Carlito"/>
                <a:cs typeface="Carlito"/>
              </a:rPr>
              <a:t>take-off </a:t>
            </a:r>
            <a:r>
              <a:rPr sz="1100" dirty="0">
                <a:latin typeface="Carlito"/>
                <a:cs typeface="Carlito"/>
              </a:rPr>
              <a:t>and the </a:t>
            </a:r>
            <a:r>
              <a:rPr sz="1100" spc="-5" dirty="0">
                <a:latin typeface="Carlito"/>
                <a:cs typeface="Carlito"/>
              </a:rPr>
              <a:t>subsequent  </a:t>
            </a:r>
            <a:r>
              <a:rPr sz="1100" dirty="0">
                <a:latin typeface="Carlito"/>
                <a:cs typeface="Carlito"/>
              </a:rPr>
              <a:t>enquiry </a:t>
            </a:r>
            <a:r>
              <a:rPr sz="1100" spc="-5" dirty="0">
                <a:latin typeface="Carlito"/>
                <a:cs typeface="Carlito"/>
              </a:rPr>
              <a:t>showed </a:t>
            </a:r>
            <a:r>
              <a:rPr sz="1100" dirty="0">
                <a:latin typeface="Carlito"/>
                <a:cs typeface="Carlito"/>
              </a:rPr>
              <a:t>that this </a:t>
            </a:r>
            <a:r>
              <a:rPr sz="1100" spc="-5" dirty="0">
                <a:latin typeface="Carlito"/>
                <a:cs typeface="Carlito"/>
              </a:rPr>
              <a:t>was due to </a:t>
            </a:r>
            <a:r>
              <a:rPr sz="1100" dirty="0">
                <a:latin typeface="Carlito"/>
                <a:cs typeface="Carlito"/>
              </a:rPr>
              <a:t>a </a:t>
            </a:r>
            <a:r>
              <a:rPr sz="1100" spc="-5" dirty="0">
                <a:latin typeface="Carlito"/>
                <a:cs typeface="Carlito"/>
              </a:rPr>
              <a:t>fault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software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inertial navigation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system.</a:t>
            </a:r>
            <a:endParaRPr sz="1100" dirty="0">
              <a:latin typeface="Carlito"/>
              <a:cs typeface="Carlito"/>
            </a:endParaRPr>
          </a:p>
          <a:p>
            <a:pPr marL="12700" marR="5080" algn="just">
              <a:lnSpc>
                <a:spcPct val="109900"/>
              </a:lnSpc>
              <a:spcBef>
                <a:spcPts val="795"/>
              </a:spcBef>
            </a:pPr>
            <a:r>
              <a:rPr sz="1100" dirty="0">
                <a:latin typeface="Carlito"/>
                <a:cs typeface="Carlito"/>
              </a:rPr>
              <a:t>In </a:t>
            </a:r>
            <a:r>
              <a:rPr sz="1100" spc="-5" dirty="0">
                <a:latin typeface="Carlito"/>
                <a:cs typeface="Carlito"/>
              </a:rPr>
              <a:t>June 1996, </a:t>
            </a:r>
            <a:r>
              <a:rPr sz="1100" dirty="0">
                <a:latin typeface="Carlito"/>
                <a:cs typeface="Carlito"/>
              </a:rPr>
              <a:t>the then </a:t>
            </a:r>
            <a:r>
              <a:rPr sz="1100" spc="-5" dirty="0">
                <a:latin typeface="Carlito"/>
                <a:cs typeface="Carlito"/>
              </a:rPr>
              <a:t>new Arianne </a:t>
            </a:r>
            <a:r>
              <a:rPr sz="1100" dirty="0">
                <a:latin typeface="Carlito"/>
                <a:cs typeface="Carlito"/>
              </a:rPr>
              <a:t>5 </a:t>
            </a:r>
            <a:r>
              <a:rPr sz="1100" spc="-5" dirty="0">
                <a:latin typeface="Carlito"/>
                <a:cs typeface="Carlito"/>
              </a:rPr>
              <a:t>rocket </a:t>
            </a:r>
            <a:r>
              <a:rPr sz="1100" dirty="0">
                <a:latin typeface="Carlito"/>
                <a:cs typeface="Carlito"/>
              </a:rPr>
              <a:t>was </a:t>
            </a:r>
            <a:r>
              <a:rPr sz="1100" spc="-5" dirty="0">
                <a:latin typeface="Carlito"/>
                <a:cs typeface="Carlito"/>
              </a:rPr>
              <a:t>launched </a:t>
            </a:r>
            <a:r>
              <a:rPr sz="1100" dirty="0">
                <a:latin typeface="Carlito"/>
                <a:cs typeface="Carlito"/>
              </a:rPr>
              <a:t>on its maiden </a:t>
            </a:r>
            <a:r>
              <a:rPr sz="1100" spc="-5" dirty="0">
                <a:latin typeface="Carlito"/>
                <a:cs typeface="Carlito"/>
              </a:rPr>
              <a:t>flight. </a:t>
            </a:r>
            <a:r>
              <a:rPr sz="1100" dirty="0">
                <a:latin typeface="Carlito"/>
                <a:cs typeface="Carlito"/>
              </a:rPr>
              <a:t>It carried a </a:t>
            </a:r>
            <a:r>
              <a:rPr sz="1100" spc="-5" dirty="0">
                <a:latin typeface="Carlito"/>
                <a:cs typeface="Carlito"/>
              </a:rPr>
              <a:t>payload </a:t>
            </a:r>
            <a:r>
              <a:rPr sz="1100" dirty="0">
                <a:latin typeface="Carlito"/>
                <a:cs typeface="Carlito"/>
              </a:rPr>
              <a:t>of  </a:t>
            </a:r>
            <a:r>
              <a:rPr sz="1100" spc="-5" dirty="0">
                <a:latin typeface="Carlito"/>
                <a:cs typeface="Carlito"/>
              </a:rPr>
              <a:t>scientific satellites. Ariane </a:t>
            </a:r>
            <a:r>
              <a:rPr sz="1100" dirty="0">
                <a:latin typeface="Carlito"/>
                <a:cs typeface="Carlito"/>
              </a:rPr>
              <a:t>5 </a:t>
            </a:r>
            <a:r>
              <a:rPr sz="1100" spc="-5" dirty="0">
                <a:latin typeface="Carlito"/>
                <a:cs typeface="Carlito"/>
              </a:rPr>
              <a:t>was commercially very significant for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European Space </a:t>
            </a:r>
            <a:r>
              <a:rPr sz="1100" dirty="0">
                <a:latin typeface="Carlito"/>
                <a:cs typeface="Carlito"/>
              </a:rPr>
              <a:t>Agency as it </a:t>
            </a:r>
            <a:r>
              <a:rPr sz="1100" spc="-5" dirty="0">
                <a:latin typeface="Carlito"/>
                <a:cs typeface="Carlito"/>
              </a:rPr>
              <a:t>could  </a:t>
            </a:r>
            <a:r>
              <a:rPr sz="1100" dirty="0">
                <a:latin typeface="Carlito"/>
                <a:cs typeface="Carlito"/>
              </a:rPr>
              <a:t>carry a much </a:t>
            </a:r>
            <a:r>
              <a:rPr sz="1100" spc="-5" dirty="0">
                <a:latin typeface="Carlito"/>
                <a:cs typeface="Carlito"/>
              </a:rPr>
              <a:t>heavier payload </a:t>
            </a:r>
            <a:r>
              <a:rPr sz="1100" dirty="0">
                <a:latin typeface="Carlito"/>
                <a:cs typeface="Carlito"/>
              </a:rPr>
              <a:t>than the </a:t>
            </a:r>
            <a:r>
              <a:rPr sz="1100" spc="-5" dirty="0">
                <a:latin typeface="Carlito"/>
                <a:cs typeface="Carlito"/>
              </a:rPr>
              <a:t>Ariane </a:t>
            </a:r>
            <a:r>
              <a:rPr sz="1100" dirty="0">
                <a:latin typeface="Carlito"/>
                <a:cs typeface="Carlito"/>
              </a:rPr>
              <a:t>4 </a:t>
            </a:r>
            <a:r>
              <a:rPr sz="1100" spc="-5" dirty="0">
                <a:latin typeface="Carlito"/>
                <a:cs typeface="Carlito"/>
              </a:rPr>
              <a:t>series </a:t>
            </a:r>
            <a:r>
              <a:rPr sz="1100" dirty="0">
                <a:latin typeface="Carlito"/>
                <a:cs typeface="Carlito"/>
              </a:rPr>
              <a:t>of </a:t>
            </a:r>
            <a:r>
              <a:rPr sz="1100" spc="-5" dirty="0">
                <a:latin typeface="Carlito"/>
                <a:cs typeface="Carlito"/>
              </a:rPr>
              <a:t>launchers. Thirty seven seconds </a:t>
            </a:r>
            <a:r>
              <a:rPr sz="1100" dirty="0">
                <a:latin typeface="Carlito"/>
                <a:cs typeface="Carlito"/>
              </a:rPr>
              <a:t>into the </a:t>
            </a:r>
            <a:r>
              <a:rPr sz="1100" spc="-5" dirty="0">
                <a:latin typeface="Carlito"/>
                <a:cs typeface="Carlito"/>
              </a:rPr>
              <a:t>flight,  software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inertial navigation system, whose software was reused from Ariane </a:t>
            </a:r>
            <a:r>
              <a:rPr sz="1100" dirty="0">
                <a:latin typeface="Carlito"/>
                <a:cs typeface="Carlito"/>
              </a:rPr>
              <a:t>4, </a:t>
            </a:r>
            <a:r>
              <a:rPr sz="1100" spc="-5" dirty="0">
                <a:latin typeface="Carlito"/>
                <a:cs typeface="Carlito"/>
              </a:rPr>
              <a:t>shut down </a:t>
            </a:r>
            <a:r>
              <a:rPr sz="1100" dirty="0">
                <a:latin typeface="Carlito"/>
                <a:cs typeface="Carlito"/>
              </a:rPr>
              <a:t>causing  incorrect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signals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to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sent</a:t>
            </a:r>
            <a:r>
              <a:rPr sz="1100" spc="-6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to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engines.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These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swivelled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such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way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uncontrollable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stresses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were  </a:t>
            </a:r>
            <a:r>
              <a:rPr sz="1100" dirty="0">
                <a:latin typeface="Carlito"/>
                <a:cs typeface="Carlito"/>
              </a:rPr>
              <a:t>placed on the </a:t>
            </a:r>
            <a:r>
              <a:rPr sz="1100" spc="-5" dirty="0">
                <a:latin typeface="Carlito"/>
                <a:cs typeface="Carlito"/>
              </a:rPr>
              <a:t>rocket </a:t>
            </a:r>
            <a:r>
              <a:rPr sz="1100" dirty="0">
                <a:latin typeface="Carlito"/>
                <a:cs typeface="Carlito"/>
              </a:rPr>
              <a:t>and it </a:t>
            </a:r>
            <a:r>
              <a:rPr sz="1100" spc="-5" dirty="0">
                <a:latin typeface="Carlito"/>
                <a:cs typeface="Carlito"/>
              </a:rPr>
              <a:t>started to break up. Ground </a:t>
            </a:r>
            <a:r>
              <a:rPr sz="1100" dirty="0">
                <a:latin typeface="Carlito"/>
                <a:cs typeface="Carlito"/>
              </a:rPr>
              <a:t>controllers initiated </a:t>
            </a:r>
            <a:r>
              <a:rPr sz="1100" spc="-5" dirty="0">
                <a:latin typeface="Carlito"/>
                <a:cs typeface="Carlito"/>
              </a:rPr>
              <a:t>self-destruct </a:t>
            </a:r>
            <a:r>
              <a:rPr sz="1100" dirty="0">
                <a:latin typeface="Carlito"/>
                <a:cs typeface="Carlito"/>
              </a:rPr>
              <a:t>and the </a:t>
            </a:r>
            <a:r>
              <a:rPr sz="1100" spc="-5" dirty="0">
                <a:latin typeface="Carlito"/>
                <a:cs typeface="Carlito"/>
              </a:rPr>
              <a:t>rocket  </a:t>
            </a:r>
            <a:r>
              <a:rPr sz="1100" dirty="0">
                <a:latin typeface="Carlito"/>
                <a:cs typeface="Carlito"/>
              </a:rPr>
              <a:t>and </a:t>
            </a:r>
            <a:r>
              <a:rPr sz="1100" spc="-5" dirty="0">
                <a:latin typeface="Carlito"/>
                <a:cs typeface="Carlito"/>
              </a:rPr>
              <a:t>payload </a:t>
            </a:r>
            <a:r>
              <a:rPr sz="1100" dirty="0">
                <a:latin typeface="Carlito"/>
                <a:cs typeface="Carlito"/>
              </a:rPr>
              <a:t>was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destroyed.</a:t>
            </a:r>
            <a:endParaRPr sz="1100" dirty="0">
              <a:latin typeface="Carlito"/>
              <a:cs typeface="Carlito"/>
            </a:endParaRPr>
          </a:p>
          <a:p>
            <a:pPr marL="12700" marR="6350" algn="just">
              <a:lnSpc>
                <a:spcPct val="110000"/>
              </a:lnSpc>
              <a:spcBef>
                <a:spcPts val="790"/>
              </a:spcBef>
            </a:pPr>
            <a:r>
              <a:rPr sz="1100" dirty="0">
                <a:latin typeface="Carlito"/>
                <a:cs typeface="Carlito"/>
              </a:rPr>
              <a:t>A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subsequent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enquiry</a:t>
            </a:r>
            <a:r>
              <a:rPr sz="1100" spc="-5" dirty="0">
                <a:latin typeface="Carlito"/>
                <a:cs typeface="Carlito"/>
              </a:rPr>
              <a:t> showed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that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cause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failure </a:t>
            </a:r>
            <a:r>
              <a:rPr sz="1100" dirty="0">
                <a:latin typeface="Carlito"/>
                <a:cs typeface="Carlito"/>
              </a:rPr>
              <a:t>was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software </a:t>
            </a:r>
            <a:r>
              <a:rPr sz="1100" dirty="0">
                <a:latin typeface="Carlito"/>
                <a:cs typeface="Carlito"/>
              </a:rPr>
              <a:t>in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inertial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reference  </a:t>
            </a:r>
            <a:r>
              <a:rPr sz="1100" spc="-5" dirty="0">
                <a:latin typeface="Carlito"/>
                <a:cs typeface="Carlito"/>
              </a:rPr>
              <a:t>system shut itself down because </a:t>
            </a:r>
            <a:r>
              <a:rPr sz="1100" dirty="0">
                <a:latin typeface="Carlito"/>
                <a:cs typeface="Carlito"/>
              </a:rPr>
              <a:t>of an </a:t>
            </a:r>
            <a:r>
              <a:rPr sz="1100" spc="-5" dirty="0">
                <a:latin typeface="Carlito"/>
                <a:cs typeface="Carlito"/>
              </a:rPr>
              <a:t>unhandled numeric exception (integer </a:t>
            </a:r>
            <a:r>
              <a:rPr sz="1100" dirty="0">
                <a:latin typeface="Carlito"/>
                <a:cs typeface="Carlito"/>
              </a:rPr>
              <a:t>overflow). </a:t>
            </a:r>
            <a:r>
              <a:rPr sz="1100" spc="-5" dirty="0">
                <a:latin typeface="Carlito"/>
                <a:cs typeface="Carlito"/>
              </a:rPr>
              <a:t>There was </a:t>
            </a:r>
            <a:r>
              <a:rPr sz="1100" dirty="0">
                <a:latin typeface="Carlito"/>
                <a:cs typeface="Carlito"/>
              </a:rPr>
              <a:t>a  backup </a:t>
            </a:r>
            <a:r>
              <a:rPr sz="1100" spc="-5" dirty="0">
                <a:latin typeface="Carlito"/>
                <a:cs typeface="Carlito"/>
              </a:rPr>
              <a:t>software system </a:t>
            </a:r>
            <a:r>
              <a:rPr sz="1100" spc="-10" dirty="0">
                <a:latin typeface="Carlito"/>
                <a:cs typeface="Carlito"/>
              </a:rPr>
              <a:t>but </a:t>
            </a:r>
            <a:r>
              <a:rPr sz="1100" dirty="0">
                <a:latin typeface="Carlito"/>
                <a:cs typeface="Carlito"/>
              </a:rPr>
              <a:t>this was </a:t>
            </a:r>
            <a:r>
              <a:rPr sz="1100" spc="-5" dirty="0">
                <a:latin typeface="Carlito"/>
                <a:cs typeface="Carlito"/>
              </a:rPr>
              <a:t>not diverse so </a:t>
            </a:r>
            <a:r>
              <a:rPr sz="1100" dirty="0">
                <a:latin typeface="Carlito"/>
                <a:cs typeface="Carlito"/>
              </a:rPr>
              <a:t>it </a:t>
            </a:r>
            <a:r>
              <a:rPr sz="1100" spc="-5" dirty="0">
                <a:latin typeface="Carlito"/>
                <a:cs typeface="Carlito"/>
              </a:rPr>
              <a:t>failed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same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way.</a:t>
            </a:r>
          </a:p>
        </p:txBody>
      </p:sp>
      <p:sp>
        <p:nvSpPr>
          <p:cNvPr id="13" name="object 13"/>
          <p:cNvSpPr/>
          <p:nvPr/>
        </p:nvSpPr>
        <p:spPr>
          <a:xfrm>
            <a:off x="914400" y="4192644"/>
            <a:ext cx="5931970" cy="35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76999"/>
          </a:xfrm>
        </p:spPr>
        <p:txBody>
          <a:bodyPr/>
          <a:lstStyle/>
          <a:p>
            <a:r>
              <a:rPr lang="en-US" b="1" dirty="0" smtClean="0"/>
              <a:t>ARCHITECTURAL DESIGN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65860" y="6063191"/>
            <a:ext cx="5440680" cy="27343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spc="-5" dirty="0" smtClean="0">
                <a:latin typeface="Times New Roman"/>
                <a:cs typeface="Times New Roman"/>
              </a:rPr>
              <a:t>Architectural	Design	</a:t>
            </a:r>
            <a:r>
              <a:rPr lang="en-US" b="1" dirty="0" smtClean="0">
                <a:latin typeface="Times New Roman"/>
                <a:cs typeface="Times New Roman"/>
              </a:rPr>
              <a:t>-</a:t>
            </a:r>
            <a:r>
              <a:rPr lang="en-US" b="1" spc="-5" dirty="0" err="1" smtClean="0">
                <a:latin typeface="Times New Roman"/>
                <a:cs typeface="Times New Roman"/>
              </a:rPr>
              <a:t>SoftwareArchitecture,Architectural</a:t>
            </a:r>
            <a:r>
              <a:rPr lang="en-US" b="1" spc="-5" dirty="0" smtClean="0">
                <a:latin typeface="Times New Roman"/>
                <a:cs typeface="Times New Roman"/>
              </a:rPr>
              <a:t> Styles,	Architectural</a:t>
            </a:r>
            <a:r>
              <a:rPr lang="en-US" b="1" u="heavy" spc="-30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considerations, Architectural</a:t>
            </a:r>
            <a:r>
              <a:rPr lang="en-US" b="1" spc="-7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1011"/>
            <a:ext cx="3227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The requirements elicitation and analysis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914776"/>
            <a:ext cx="5818505" cy="34937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discovery (elicitation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techniques)</a:t>
            </a: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ts val="1380"/>
              </a:lnSpc>
              <a:spcBef>
                <a:spcPts val="805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gathering information about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required and </a:t>
            </a:r>
            <a:r>
              <a:rPr sz="1200" dirty="0">
                <a:latin typeface="Times New Roman"/>
                <a:cs typeface="Times New Roman"/>
              </a:rPr>
              <a:t>existing </a:t>
            </a:r>
            <a:r>
              <a:rPr sz="1200" spc="-5" dirty="0">
                <a:latin typeface="Times New Roman"/>
                <a:cs typeface="Times New Roman"/>
              </a:rPr>
              <a:t>systems and distilling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user and system </a:t>
            </a:r>
            <a:r>
              <a:rPr sz="1200" dirty="0">
                <a:latin typeface="Times New Roman"/>
                <a:cs typeface="Times New Roman"/>
              </a:rPr>
              <a:t>requirements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this information. </a:t>
            </a:r>
            <a:r>
              <a:rPr sz="1200" spc="-5" dirty="0">
                <a:latin typeface="Times New Roman"/>
                <a:cs typeface="Times New Roman"/>
              </a:rPr>
              <a:t>Interaction is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system stakeholders  from managers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external regulators. Systems </a:t>
            </a:r>
            <a:r>
              <a:rPr sz="1200" dirty="0">
                <a:latin typeface="Times New Roman"/>
                <a:cs typeface="Times New Roman"/>
              </a:rPr>
              <a:t>normally have a range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stakeholders.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ts val="1410"/>
              </a:lnSpc>
              <a:spcBef>
                <a:spcPts val="735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Interviewing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10"/>
              </a:lnSpc>
            </a:pPr>
            <a:r>
              <a:rPr sz="1200" b="1" spc="-5" dirty="0">
                <a:latin typeface="Times New Roman"/>
                <a:cs typeface="Times New Roman"/>
              </a:rPr>
              <a:t>Formal </a:t>
            </a:r>
            <a:r>
              <a:rPr sz="1200" b="1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informal </a:t>
            </a:r>
            <a:r>
              <a:rPr sz="1200" b="1" dirty="0">
                <a:latin typeface="Times New Roman"/>
                <a:cs typeface="Times New Roman"/>
              </a:rPr>
              <a:t>interviews with </a:t>
            </a:r>
            <a:r>
              <a:rPr sz="1200" b="1" spc="-5" dirty="0">
                <a:latin typeface="Times New Roman"/>
                <a:cs typeface="Times New Roman"/>
              </a:rPr>
              <a:t>stakeholders are part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most </a:t>
            </a:r>
            <a:r>
              <a:rPr sz="1200" b="1" spc="-5" dirty="0">
                <a:latin typeface="Times New Roman"/>
                <a:cs typeface="Times New Roman"/>
              </a:rPr>
              <a:t>RE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processes.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745"/>
              </a:spcBef>
            </a:pPr>
            <a:r>
              <a:rPr sz="1200" b="1" spc="-5" dirty="0">
                <a:latin typeface="Times New Roman"/>
                <a:cs typeface="Times New Roman"/>
              </a:rPr>
              <a:t>Types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interview</a:t>
            </a:r>
            <a:endParaRPr sz="1200">
              <a:latin typeface="Times New Roman"/>
              <a:cs typeface="Times New Roman"/>
            </a:endParaRPr>
          </a:p>
          <a:p>
            <a:pPr marL="697865" marR="6350" lvl="1" indent="-228600">
              <a:lnSpc>
                <a:spcPts val="1370"/>
              </a:lnSpc>
              <a:spcBef>
                <a:spcPts val="93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Closed interviews </a:t>
            </a:r>
            <a:r>
              <a:rPr sz="1200" b="1" dirty="0">
                <a:latin typeface="Times New Roman"/>
                <a:cs typeface="Times New Roman"/>
              </a:rPr>
              <a:t>: </a:t>
            </a:r>
            <a:r>
              <a:rPr sz="1200" b="1" spc="-5" dirty="0">
                <a:latin typeface="Times New Roman"/>
                <a:cs typeface="Times New Roman"/>
              </a:rPr>
              <a:t>stakeholders answers based on pre-determined </a:t>
            </a:r>
            <a:r>
              <a:rPr sz="1200" b="1" dirty="0">
                <a:latin typeface="Times New Roman"/>
                <a:cs typeface="Times New Roman"/>
              </a:rPr>
              <a:t>list of  </a:t>
            </a:r>
            <a:r>
              <a:rPr sz="1200" b="1" spc="-5" dirty="0">
                <a:latin typeface="Times New Roman"/>
                <a:cs typeface="Times New Roman"/>
              </a:rPr>
              <a:t>questions</a:t>
            </a:r>
            <a:endParaRPr sz="12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38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Open interviews </a:t>
            </a:r>
            <a:r>
              <a:rPr sz="1200" b="1" dirty="0">
                <a:latin typeface="Times New Roman"/>
                <a:cs typeface="Times New Roman"/>
              </a:rPr>
              <a:t>: </a:t>
            </a:r>
            <a:r>
              <a:rPr sz="1200" b="1" spc="-10" dirty="0">
                <a:latin typeface="Times New Roman"/>
                <a:cs typeface="Times New Roman"/>
              </a:rPr>
              <a:t>in </a:t>
            </a:r>
            <a:r>
              <a:rPr sz="1200" b="1" spc="-5" dirty="0">
                <a:latin typeface="Times New Roman"/>
                <a:cs typeface="Times New Roman"/>
              </a:rPr>
              <a:t>which there is </a:t>
            </a:r>
            <a:r>
              <a:rPr sz="1200" b="1" dirty="0">
                <a:latin typeface="Times New Roman"/>
                <a:cs typeface="Times New Roman"/>
              </a:rPr>
              <a:t>no </a:t>
            </a:r>
            <a:r>
              <a:rPr sz="1200" b="1" spc="-5" dirty="0">
                <a:latin typeface="Times New Roman"/>
                <a:cs typeface="Times New Roman"/>
              </a:rPr>
              <a:t>predefined agenda, where various issues  are explored </a:t>
            </a:r>
            <a:r>
              <a:rPr sz="1200" b="1" dirty="0">
                <a:latin typeface="Times New Roman"/>
                <a:cs typeface="Times New Roman"/>
              </a:rPr>
              <a:t>with </a:t>
            </a:r>
            <a:r>
              <a:rPr sz="1200" b="1" spc="-5" dirty="0">
                <a:latin typeface="Times New Roman"/>
                <a:cs typeface="Times New Roman"/>
              </a:rPr>
              <a:t>stakeholders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b="1" spc="-5" dirty="0">
                <a:latin typeface="Times New Roman"/>
                <a:cs typeface="Times New Roman"/>
              </a:rPr>
              <a:t>Effective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interviewing</a:t>
            </a:r>
            <a:endParaRPr sz="1200">
              <a:latin typeface="Times New Roman"/>
              <a:cs typeface="Times New Roman"/>
            </a:endParaRPr>
          </a:p>
          <a:p>
            <a:pPr marL="697865" marR="9525" lvl="1" indent="-228600">
              <a:lnSpc>
                <a:spcPts val="1370"/>
              </a:lnSpc>
              <a:spcBef>
                <a:spcPts val="104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dirty="0">
                <a:latin typeface="Times New Roman"/>
                <a:cs typeface="Times New Roman"/>
              </a:rPr>
              <a:t>Be </a:t>
            </a:r>
            <a:r>
              <a:rPr sz="1200" b="1" spc="-5" dirty="0">
                <a:latin typeface="Times New Roman"/>
                <a:cs typeface="Times New Roman"/>
              </a:rPr>
              <a:t>open-minded, </a:t>
            </a:r>
            <a:r>
              <a:rPr sz="1200" b="1" dirty="0">
                <a:latin typeface="Times New Roman"/>
                <a:cs typeface="Times New Roman"/>
              </a:rPr>
              <a:t>avoid </a:t>
            </a:r>
            <a:r>
              <a:rPr sz="1200" b="1" spc="-5" dirty="0">
                <a:latin typeface="Times New Roman"/>
                <a:cs typeface="Times New Roman"/>
              </a:rPr>
              <a:t>pre-conceived ideas about the requirements and are  willing </a:t>
            </a:r>
            <a:r>
              <a:rPr sz="1200" b="1" dirty="0">
                <a:latin typeface="Times New Roman"/>
                <a:cs typeface="Times New Roman"/>
              </a:rPr>
              <a:t>to </a:t>
            </a:r>
            <a:r>
              <a:rPr sz="1200" b="1" spc="-5" dirty="0">
                <a:latin typeface="Times New Roman"/>
                <a:cs typeface="Times New Roman"/>
              </a:rPr>
              <a:t>listen </a:t>
            </a:r>
            <a:r>
              <a:rPr sz="1200" b="1" dirty="0">
                <a:latin typeface="Times New Roman"/>
                <a:cs typeface="Times New Roman"/>
              </a:rPr>
              <a:t>to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stakeholders.</a:t>
            </a:r>
            <a:endParaRPr sz="12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38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Prompt the </a:t>
            </a:r>
            <a:r>
              <a:rPr sz="1200" b="1" dirty="0">
                <a:latin typeface="Times New Roman"/>
                <a:cs typeface="Times New Roman"/>
              </a:rPr>
              <a:t>interviewee to </a:t>
            </a:r>
            <a:r>
              <a:rPr sz="1200" b="1" spc="-5" dirty="0">
                <a:latin typeface="Times New Roman"/>
                <a:cs typeface="Times New Roman"/>
              </a:rPr>
              <a:t>get </a:t>
            </a:r>
            <a:r>
              <a:rPr sz="1200" b="1" dirty="0">
                <a:latin typeface="Times New Roman"/>
                <a:cs typeface="Times New Roman"/>
              </a:rPr>
              <a:t>discussions going using a springboard </a:t>
            </a:r>
            <a:r>
              <a:rPr sz="1200" b="1" spc="-5" dirty="0">
                <a:latin typeface="Times New Roman"/>
                <a:cs typeface="Times New Roman"/>
              </a:rPr>
              <a:t>question, 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requirements </a:t>
            </a:r>
            <a:r>
              <a:rPr sz="1200" b="1" dirty="0">
                <a:latin typeface="Times New Roman"/>
                <a:cs typeface="Times New Roman"/>
              </a:rPr>
              <a:t>proposal, or </a:t>
            </a:r>
            <a:r>
              <a:rPr sz="1200" b="1" spc="-5" dirty="0">
                <a:latin typeface="Times New Roman"/>
                <a:cs typeface="Times New Roman"/>
              </a:rPr>
              <a:t>by working together on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prototype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304" y="6375272"/>
            <a:ext cx="880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Scenarios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704" y="6454520"/>
            <a:ext cx="379349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8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Scenarios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real-life examples </a:t>
            </a:r>
            <a:r>
              <a:rPr sz="1200" dirty="0">
                <a:latin typeface="Times New Roman"/>
                <a:cs typeface="Times New Roman"/>
              </a:rPr>
              <a:t>of how a </a:t>
            </a:r>
            <a:r>
              <a:rPr sz="1200" spc="-5" dirty="0">
                <a:latin typeface="Times New Roman"/>
                <a:cs typeface="Times New Roman"/>
              </a:rPr>
              <a:t>system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used.  </a:t>
            </a:r>
            <a:r>
              <a:rPr sz="1200" dirty="0">
                <a:latin typeface="Times New Roman"/>
                <a:cs typeface="Times New Roman"/>
              </a:rPr>
              <a:t>They should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304" y="7112888"/>
            <a:ext cx="5587365" cy="312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description </a:t>
            </a:r>
            <a:r>
              <a:rPr sz="1200" dirty="0">
                <a:latin typeface="Times New Roman"/>
                <a:cs typeface="Times New Roman"/>
              </a:rPr>
              <a:t>of the starting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situation;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description </a:t>
            </a:r>
            <a:r>
              <a:rPr sz="1200" dirty="0">
                <a:latin typeface="Times New Roman"/>
                <a:cs typeface="Times New Roman"/>
              </a:rPr>
              <a:t>of the normal </a:t>
            </a:r>
            <a:r>
              <a:rPr sz="1200" spc="-5" dirty="0">
                <a:latin typeface="Times New Roman"/>
                <a:cs typeface="Times New Roman"/>
              </a:rPr>
              <a:t>flow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events;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description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0" dirty="0">
                <a:latin typeface="Times New Roman"/>
                <a:cs typeface="Times New Roman"/>
              </a:rPr>
              <a:t>go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wrong;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about other </a:t>
            </a:r>
            <a:r>
              <a:rPr sz="1200" spc="-5" dirty="0">
                <a:latin typeface="Times New Roman"/>
                <a:cs typeface="Times New Roman"/>
              </a:rPr>
              <a:t>concurrent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activities;</a:t>
            </a:r>
            <a:endParaRPr sz="1200">
              <a:latin typeface="Times New Roman"/>
              <a:cs typeface="Times New Roman"/>
            </a:endParaRPr>
          </a:p>
          <a:p>
            <a:pPr marL="469265" indent="-228600">
              <a:lnSpc>
                <a:spcPts val="1415"/>
              </a:lnSpc>
              <a:spcBef>
                <a:spcPts val="3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description </a:t>
            </a:r>
            <a:r>
              <a:rPr sz="1200" dirty="0">
                <a:latin typeface="Times New Roman"/>
                <a:cs typeface="Times New Roman"/>
              </a:rPr>
              <a:t>of the state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scenario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finishes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415"/>
              </a:lnSpc>
              <a:buFont typeface="Wingdings"/>
              <a:buChar char="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Ethnography</a:t>
            </a:r>
            <a:endParaRPr sz="1200">
              <a:latin typeface="Times New Roman"/>
              <a:cs typeface="Times New Roman"/>
            </a:endParaRPr>
          </a:p>
          <a:p>
            <a:pPr marL="469265" marR="8890" lvl="1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social </a:t>
            </a:r>
            <a:r>
              <a:rPr sz="1200" dirty="0">
                <a:latin typeface="Times New Roman"/>
                <a:cs typeface="Times New Roman"/>
              </a:rPr>
              <a:t>scientist </a:t>
            </a:r>
            <a:r>
              <a:rPr sz="1200" spc="-5" dirty="0">
                <a:latin typeface="Times New Roman"/>
                <a:cs typeface="Times New Roman"/>
              </a:rPr>
              <a:t>spends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considerable </a:t>
            </a:r>
            <a:r>
              <a:rPr sz="1200" dirty="0">
                <a:latin typeface="Times New Roman"/>
                <a:cs typeface="Times New Roman"/>
              </a:rPr>
              <a:t>time observing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analysing how </a:t>
            </a:r>
            <a:r>
              <a:rPr sz="1200" spc="-5" dirty="0">
                <a:latin typeface="Times New Roman"/>
                <a:cs typeface="Times New Roman"/>
              </a:rPr>
              <a:t>people  </a:t>
            </a:r>
            <a:r>
              <a:rPr sz="1200" dirty="0">
                <a:latin typeface="Times New Roman"/>
                <a:cs typeface="Times New Roman"/>
              </a:rPr>
              <a:t>actually </a:t>
            </a:r>
            <a:r>
              <a:rPr sz="1200" spc="-5" dirty="0">
                <a:latin typeface="Times New Roman"/>
                <a:cs typeface="Times New Roman"/>
              </a:rPr>
              <a:t>work.People </a:t>
            </a:r>
            <a:r>
              <a:rPr sz="1200" dirty="0">
                <a:latin typeface="Times New Roman"/>
                <a:cs typeface="Times New Roman"/>
              </a:rPr>
              <a:t>do not have to explain or </a:t>
            </a:r>
            <a:r>
              <a:rPr sz="1200" spc="-5" dirty="0">
                <a:latin typeface="Times New Roman"/>
                <a:cs typeface="Times New Roman"/>
              </a:rPr>
              <a:t>articulate their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work.</a:t>
            </a:r>
            <a:endParaRPr sz="12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Social and organisational factors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importance </a:t>
            </a:r>
            <a:r>
              <a:rPr sz="1200" spc="5" dirty="0">
                <a:latin typeface="Times New Roman"/>
                <a:cs typeface="Times New Roman"/>
              </a:rPr>
              <a:t>may be </a:t>
            </a:r>
            <a:r>
              <a:rPr sz="1200" spc="-5" dirty="0">
                <a:latin typeface="Times New Roman"/>
                <a:cs typeface="Times New Roman"/>
              </a:rPr>
              <a:t>observed.</a:t>
            </a:r>
            <a:endParaRPr sz="1200">
              <a:latin typeface="Times New Roman"/>
              <a:cs typeface="Times New Roman"/>
            </a:endParaRPr>
          </a:p>
          <a:p>
            <a:pPr marL="469265" marR="5080" lvl="1" indent="-228600">
              <a:lnSpc>
                <a:spcPts val="137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Ethnographic studies have shown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work is usually richer and </a:t>
            </a:r>
            <a:r>
              <a:rPr sz="1200" dirty="0">
                <a:latin typeface="Times New Roman"/>
                <a:cs typeface="Times New Roman"/>
              </a:rPr>
              <a:t>more complex</a:t>
            </a:r>
            <a:r>
              <a:rPr sz="1200" spc="-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  </a:t>
            </a:r>
            <a:r>
              <a:rPr sz="1200" spc="-5" dirty="0">
                <a:latin typeface="Times New Roman"/>
                <a:cs typeface="Times New Roman"/>
              </a:rPr>
              <a:t>suggested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simple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models.</a:t>
            </a:r>
            <a:endParaRPr sz="1200">
              <a:latin typeface="Times New Roman"/>
              <a:cs typeface="Times New Roman"/>
            </a:endParaRPr>
          </a:p>
          <a:p>
            <a:pPr marL="469265" marR="6985" lvl="1" indent="-228600">
              <a:lnSpc>
                <a:spcPts val="137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derived from cooperation and awareness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people’s  activities.</a:t>
            </a:r>
            <a:endParaRPr sz="1200">
              <a:latin typeface="Times New Roman"/>
              <a:cs typeface="Times New Roman"/>
            </a:endParaRPr>
          </a:p>
          <a:p>
            <a:pPr marL="469265" marR="6350" lvl="1" indent="-228600">
              <a:lnSpc>
                <a:spcPts val="138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Awareness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people </a:t>
            </a:r>
            <a:r>
              <a:rPr sz="1200" dirty="0">
                <a:latin typeface="Times New Roman"/>
                <a:cs typeface="Times New Roman"/>
              </a:rPr>
              <a:t>are doing </a:t>
            </a:r>
            <a:r>
              <a:rPr sz="1200" spc="-5" dirty="0">
                <a:latin typeface="Times New Roman"/>
                <a:cs typeface="Times New Roman"/>
              </a:rPr>
              <a:t>leads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changes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ways </a:t>
            </a:r>
            <a:r>
              <a:rPr sz="1200" dirty="0">
                <a:latin typeface="Times New Roman"/>
                <a:cs typeface="Times New Roman"/>
              </a:rPr>
              <a:t>in which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  </a:t>
            </a: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5" dirty="0">
                <a:latin typeface="Times New Roman"/>
                <a:cs typeface="Times New Roman"/>
              </a:rPr>
              <a:t> things.</a:t>
            </a:r>
            <a:endParaRPr sz="1200">
              <a:latin typeface="Times New Roman"/>
              <a:cs typeface="Times New Roman"/>
            </a:endParaRPr>
          </a:p>
          <a:p>
            <a:pPr marL="469265" marR="5715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Ethnography </a:t>
            </a:r>
            <a:r>
              <a:rPr sz="1200" spc="-5" dirty="0">
                <a:latin typeface="Times New Roman"/>
                <a:cs typeface="Times New Roman"/>
              </a:rPr>
              <a:t>is effective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understanding existing processes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cannot </a:t>
            </a:r>
            <a:r>
              <a:rPr sz="1200" dirty="0">
                <a:latin typeface="Times New Roman"/>
                <a:cs typeface="Times New Roman"/>
              </a:rPr>
              <a:t>identify  </a:t>
            </a:r>
            <a:r>
              <a:rPr sz="1200" spc="-5" dirty="0">
                <a:latin typeface="Times New Roman"/>
                <a:cs typeface="Times New Roman"/>
              </a:rPr>
              <a:t>new features </a:t>
            </a:r>
            <a:r>
              <a:rPr sz="1200" dirty="0">
                <a:latin typeface="Times New Roman"/>
                <a:cs typeface="Times New Roman"/>
              </a:rPr>
              <a:t>that should be </a:t>
            </a:r>
            <a:r>
              <a:rPr sz="1200" spc="-5" dirty="0">
                <a:latin typeface="Times New Roman"/>
                <a:cs typeface="Times New Roman"/>
              </a:rPr>
              <a:t>added </a:t>
            </a:r>
            <a:r>
              <a:rPr sz="1200" dirty="0">
                <a:latin typeface="Times New Roman"/>
                <a:cs typeface="Times New Roman"/>
              </a:rPr>
              <a:t>to 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0100" y="1046987"/>
            <a:ext cx="5277611" cy="185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5</a:t>
            </a:fld>
            <a:endParaRPr spc="-2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42449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2829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405" y="1292606"/>
            <a:ext cx="5965190" cy="15240"/>
          </a:xfrm>
          <a:custGeom>
            <a:avLst/>
            <a:gdLst/>
            <a:ahLst/>
            <a:cxnLst/>
            <a:rect l="l" t="t" r="r" b="b"/>
            <a:pathLst>
              <a:path w="5965190" h="15240">
                <a:moveTo>
                  <a:pt x="5964682" y="0"/>
                </a:moveTo>
                <a:lnTo>
                  <a:pt x="0" y="0"/>
                </a:lnTo>
                <a:lnTo>
                  <a:pt x="0" y="15240"/>
                </a:lnTo>
                <a:lnTo>
                  <a:pt x="5964682" y="15240"/>
                </a:lnTo>
                <a:lnTo>
                  <a:pt x="5964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32537"/>
            <a:ext cx="5991225" cy="296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84150" marR="8255" indent="-171450" algn="just">
              <a:lnSpc>
                <a:spcPct val="103299"/>
              </a:lnSpc>
              <a:buFont typeface="Wingdings" pitchFamily="2" charset="2"/>
              <a:buChar char="Ø"/>
            </a:pPr>
            <a:r>
              <a:rPr lang="en-US" spc="-5" dirty="0" smtClean="0">
                <a:latin typeface="Times New Roman"/>
                <a:cs typeface="Times New Roman"/>
              </a:rPr>
              <a:t>A</a:t>
            </a:r>
            <a:r>
              <a:rPr spc="-5" dirty="0" smtClean="0">
                <a:latin typeface="Times New Roman"/>
                <a:cs typeface="Times New Roman"/>
              </a:rPr>
              <a:t>rchitectural </a:t>
            </a:r>
            <a:r>
              <a:rPr spc="-5" dirty="0">
                <a:latin typeface="Times New Roman"/>
                <a:cs typeface="Times New Roman"/>
              </a:rPr>
              <a:t>design represents </a:t>
            </a:r>
            <a:r>
              <a:rPr b="1" dirty="0">
                <a:latin typeface="Times New Roman"/>
                <a:cs typeface="Times New Roman"/>
              </a:rPr>
              <a:t>the </a:t>
            </a:r>
            <a:r>
              <a:rPr b="1" spc="-5" dirty="0">
                <a:latin typeface="Times New Roman"/>
                <a:cs typeface="Times New Roman"/>
              </a:rPr>
              <a:t>structure </a:t>
            </a:r>
            <a:r>
              <a:rPr b="1" dirty="0">
                <a:latin typeface="Times New Roman"/>
                <a:cs typeface="Times New Roman"/>
              </a:rPr>
              <a:t>of data </a:t>
            </a:r>
            <a:r>
              <a:rPr b="1" spc="-5" dirty="0">
                <a:latin typeface="Times New Roman"/>
                <a:cs typeface="Times New Roman"/>
              </a:rPr>
              <a:t>and program </a:t>
            </a:r>
            <a:r>
              <a:rPr b="1" dirty="0">
                <a:latin typeface="Times New Roman"/>
                <a:cs typeface="Times New Roman"/>
              </a:rPr>
              <a:t>components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are required </a:t>
            </a:r>
            <a:r>
              <a:rPr dirty="0">
                <a:latin typeface="Times New Roman"/>
                <a:cs typeface="Times New Roman"/>
              </a:rPr>
              <a:t>to  build a </a:t>
            </a:r>
            <a:r>
              <a:rPr spc="-5" dirty="0">
                <a:latin typeface="Times New Roman"/>
                <a:cs typeface="Times New Roman"/>
              </a:rPr>
              <a:t>computer-based system. </a:t>
            </a:r>
            <a:endParaRPr lang="en-US" spc="-5" dirty="0">
              <a:latin typeface="Times New Roman"/>
              <a:cs typeface="Times New Roman"/>
            </a:endParaRPr>
          </a:p>
          <a:p>
            <a:pPr marL="184150" marR="8255" indent="-171450" algn="just">
              <a:lnSpc>
                <a:spcPct val="103299"/>
              </a:lnSpc>
              <a:buFont typeface="Wingdings" pitchFamily="2" charset="2"/>
              <a:buChar char="Ø"/>
            </a:pPr>
            <a:r>
              <a:rPr spc="-5" dirty="0" smtClean="0">
                <a:latin typeface="Times New Roman"/>
                <a:cs typeface="Times New Roman"/>
              </a:rPr>
              <a:t>considers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architectural </a:t>
            </a:r>
            <a:r>
              <a:rPr dirty="0">
                <a:latin typeface="Times New Roman"/>
                <a:cs typeface="Times New Roman"/>
              </a:rPr>
              <a:t>style </a:t>
            </a:r>
            <a:r>
              <a:rPr spc="5" dirty="0">
                <a:latin typeface="Times New Roman"/>
                <a:cs typeface="Times New Roman"/>
              </a:rPr>
              <a:t>that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system will take, </a:t>
            </a:r>
            <a:r>
              <a:rPr dirty="0">
                <a:latin typeface="Times New Roman"/>
                <a:cs typeface="Times New Roman"/>
              </a:rPr>
              <a:t>the  </a:t>
            </a:r>
            <a:r>
              <a:rPr spc="-5" dirty="0">
                <a:latin typeface="Times New Roman"/>
                <a:cs typeface="Times New Roman"/>
              </a:rPr>
              <a:t>structure and properties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spc="-5" dirty="0">
                <a:latin typeface="Times New Roman"/>
                <a:cs typeface="Times New Roman"/>
              </a:rPr>
              <a:t>components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constitute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system, and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interrelationships 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occur </a:t>
            </a:r>
            <a:r>
              <a:rPr dirty="0">
                <a:latin typeface="Times New Roman"/>
                <a:cs typeface="Times New Roman"/>
              </a:rPr>
              <a:t>among </a:t>
            </a:r>
            <a:r>
              <a:rPr spc="-5" dirty="0">
                <a:latin typeface="Times New Roman"/>
                <a:cs typeface="Times New Roman"/>
              </a:rPr>
              <a:t>all architectural components </a:t>
            </a:r>
            <a:r>
              <a:rPr dirty="0">
                <a:latin typeface="Times New Roman"/>
                <a:cs typeface="Times New Roman"/>
              </a:rPr>
              <a:t>of a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system.</a:t>
            </a:r>
            <a:endParaRPr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99"/>
              </a:lnSpc>
            </a:pPr>
            <a:r>
              <a:rPr spc="-5" dirty="0">
                <a:latin typeface="Times New Roman"/>
                <a:cs typeface="Times New Roman"/>
              </a:rPr>
              <a:t>An architecture </a:t>
            </a:r>
            <a:r>
              <a:rPr dirty="0">
                <a:latin typeface="Times New Roman"/>
                <a:cs typeface="Times New Roman"/>
              </a:rPr>
              <a:t>model </a:t>
            </a:r>
            <a:r>
              <a:rPr spc="-5" dirty="0">
                <a:latin typeface="Times New Roman"/>
                <a:cs typeface="Times New Roman"/>
              </a:rPr>
              <a:t>encompassing data </a:t>
            </a:r>
            <a:r>
              <a:rPr dirty="0">
                <a:latin typeface="Times New Roman"/>
                <a:cs typeface="Times New Roman"/>
              </a:rPr>
              <a:t>architecture </a:t>
            </a:r>
            <a:r>
              <a:rPr spc="-5" dirty="0">
                <a:latin typeface="Times New Roman"/>
                <a:cs typeface="Times New Roman"/>
              </a:rPr>
              <a:t>and program </a:t>
            </a:r>
            <a:r>
              <a:rPr dirty="0">
                <a:latin typeface="Times New Roman"/>
                <a:cs typeface="Times New Roman"/>
              </a:rPr>
              <a:t>structure </a:t>
            </a:r>
            <a:r>
              <a:rPr spc="-5" dirty="0">
                <a:latin typeface="Times New Roman"/>
                <a:cs typeface="Times New Roman"/>
              </a:rPr>
              <a:t>is created </a:t>
            </a:r>
            <a:r>
              <a:rPr dirty="0">
                <a:latin typeface="Times New Roman"/>
                <a:cs typeface="Times New Roman"/>
              </a:rPr>
              <a:t>during  </a:t>
            </a:r>
            <a:r>
              <a:rPr spc="-5" dirty="0">
                <a:latin typeface="Times New Roman"/>
                <a:cs typeface="Times New Roman"/>
              </a:rPr>
              <a:t>architectural design</a:t>
            </a:r>
            <a:r>
              <a:rPr spc="-5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50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6488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70" y="594431"/>
            <a:ext cx="7059930" cy="744829"/>
          </a:xfrm>
        </p:spPr>
        <p:txBody>
          <a:bodyPr>
            <a:noAutofit/>
          </a:bodyPr>
          <a:lstStyle/>
          <a:p>
            <a:pPr algn="l"/>
            <a:r>
              <a:rPr lang="en-US" sz="2800" b="1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ARCHITECTURE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" y="1426634"/>
            <a:ext cx="6800850" cy="8131315"/>
          </a:xfrm>
        </p:spPr>
        <p:txBody>
          <a:bodyPr>
            <a:normAutofit/>
          </a:bodyPr>
          <a:lstStyle/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spc="-5" dirty="0" smtClean="0">
                <a:latin typeface="Times New Roman"/>
                <a:cs typeface="Times New Roman"/>
              </a:rPr>
              <a:t>software architecture </a:t>
            </a:r>
            <a:r>
              <a:rPr lang="en-US" sz="2400" dirty="0" smtClean="0">
                <a:latin typeface="Times New Roman"/>
                <a:cs typeface="Times New Roman"/>
              </a:rPr>
              <a:t>of a </a:t>
            </a:r>
            <a:r>
              <a:rPr lang="en-US" sz="2400" spc="-5" dirty="0" smtClean="0">
                <a:latin typeface="Times New Roman"/>
                <a:cs typeface="Times New Roman"/>
              </a:rPr>
              <a:t>program </a:t>
            </a:r>
            <a:r>
              <a:rPr lang="en-US" sz="2400" dirty="0" smtClean="0">
                <a:latin typeface="Times New Roman"/>
                <a:cs typeface="Times New Roman"/>
              </a:rPr>
              <a:t>or</a:t>
            </a: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0" marR="11430" indent="0" algn="just">
              <a:lnSpc>
                <a:spcPts val="1490"/>
              </a:lnSpc>
              <a:spcBef>
                <a:spcPts val="35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computing </a:t>
            </a:r>
            <a:r>
              <a:rPr lang="en-US" sz="2400" spc="-5" dirty="0" smtClean="0">
                <a:latin typeface="Times New Roman"/>
                <a:cs typeface="Times New Roman"/>
              </a:rPr>
              <a:t>system is </a:t>
            </a:r>
            <a:r>
              <a:rPr lang="en-US" sz="2400" dirty="0" smtClean="0">
                <a:latin typeface="Times New Roman"/>
                <a:cs typeface="Times New Roman"/>
              </a:rPr>
              <a:t>the structure or</a:t>
            </a: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0" marR="11430" indent="0" algn="just">
              <a:lnSpc>
                <a:spcPts val="1490"/>
              </a:lnSpc>
              <a:spcBef>
                <a:spcPts val="35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structures </a:t>
            </a:r>
            <a:r>
              <a:rPr lang="en-US" sz="2400" dirty="0" smtClean="0">
                <a:latin typeface="Times New Roman"/>
                <a:cs typeface="Times New Roman"/>
              </a:rPr>
              <a:t>of the  </a:t>
            </a:r>
            <a:r>
              <a:rPr lang="en-US" sz="2400" spc="-5" dirty="0" smtClean="0">
                <a:latin typeface="Times New Roman"/>
                <a:cs typeface="Times New Roman"/>
              </a:rPr>
              <a:t>system, </a:t>
            </a:r>
            <a:r>
              <a:rPr lang="en-US" sz="2400" dirty="0" smtClean="0">
                <a:latin typeface="Times New Roman"/>
                <a:cs typeface="Times New Roman"/>
              </a:rPr>
              <a:t>which comprise</a:t>
            </a: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0" marR="11430" indent="0" algn="just">
              <a:lnSpc>
                <a:spcPts val="1490"/>
              </a:lnSpc>
              <a:spcBef>
                <a:spcPts val="35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software </a:t>
            </a:r>
            <a:r>
              <a:rPr lang="en-US" sz="2400" dirty="0" smtClean="0">
                <a:latin typeface="Times New Roman"/>
                <a:cs typeface="Times New Roman"/>
              </a:rPr>
              <a:t>components, the externally visible</a:t>
            </a: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0" marR="11430" indent="0" algn="just">
              <a:lnSpc>
                <a:spcPts val="1490"/>
              </a:lnSpc>
              <a:spcBef>
                <a:spcPts val="35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properties </a:t>
            </a:r>
            <a:r>
              <a:rPr lang="en-US" sz="2400" dirty="0" smtClean="0">
                <a:latin typeface="Times New Roman"/>
                <a:cs typeface="Times New Roman"/>
              </a:rPr>
              <a:t>of those  </a:t>
            </a:r>
            <a:r>
              <a:rPr lang="en-US" sz="2400" spc="-5" dirty="0" smtClean="0">
                <a:latin typeface="Times New Roman"/>
                <a:cs typeface="Times New Roman"/>
              </a:rPr>
              <a:t>components, </a:t>
            </a:r>
            <a:r>
              <a:rPr lang="en-US" sz="2400" dirty="0" smtClean="0">
                <a:latin typeface="Times New Roman"/>
                <a:cs typeface="Times New Roman"/>
              </a:rPr>
              <a:t>and the</a:t>
            </a:r>
          </a:p>
          <a:p>
            <a:pPr marL="12700" marR="11430" algn="just">
              <a:lnSpc>
                <a:spcPts val="1490"/>
              </a:lnSpc>
              <a:spcBef>
                <a:spcPts val="35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0" marR="11430" indent="0" algn="just">
              <a:lnSpc>
                <a:spcPts val="1490"/>
              </a:lnSpc>
              <a:spcBef>
                <a:spcPts val="35"/>
              </a:spcBef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relationships </a:t>
            </a:r>
            <a:r>
              <a:rPr lang="en-US" sz="2400" spc="-5" dirty="0" smtClean="0">
                <a:latin typeface="Times New Roman"/>
                <a:cs typeface="Times New Roman"/>
              </a:rPr>
              <a:t>among</a:t>
            </a:r>
            <a:r>
              <a:rPr lang="en-US" sz="2400" spc="-1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them.</a:t>
            </a:r>
          </a:p>
        </p:txBody>
      </p:sp>
    </p:spTree>
    <p:extLst>
      <p:ext uri="{BB962C8B-B14F-4D97-AF65-F5344CB8AC3E}">
        <p14:creationId xmlns:p14="http://schemas.microsoft.com/office/powerpoint/2010/main" val="553308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/>
                <a:cs typeface="Times New Roman"/>
              </a:rPr>
              <a:t>Identify </a:t>
            </a:r>
            <a:r>
              <a:rPr lang="en-US" spc="-5" dirty="0" smtClean="0">
                <a:latin typeface="Times New Roman"/>
                <a:cs typeface="Times New Roman"/>
              </a:rPr>
              <a:t>three </a:t>
            </a:r>
            <a:r>
              <a:rPr lang="en-US" spc="5" dirty="0" smtClean="0">
                <a:latin typeface="Times New Roman"/>
                <a:cs typeface="Times New Roman"/>
              </a:rPr>
              <a:t>key </a:t>
            </a:r>
            <a:r>
              <a:rPr lang="en-US" dirty="0" smtClean="0">
                <a:latin typeface="Times New Roman"/>
                <a:cs typeface="Times New Roman"/>
              </a:rPr>
              <a:t>reasons that </a:t>
            </a:r>
            <a:r>
              <a:rPr lang="en-US" spc="-5" dirty="0" smtClean="0">
                <a:latin typeface="Times New Roman"/>
                <a:cs typeface="Times New Roman"/>
              </a:rPr>
              <a:t>software architecture is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important: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pc="-5" dirty="0" smtClean="0">
                <a:latin typeface="Times New Roman"/>
                <a:cs typeface="Times New Roman"/>
              </a:rPr>
              <a:t>    Software</a:t>
            </a:r>
            <a:r>
              <a:rPr lang="en-US" spc="7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architecture</a:t>
            </a:r>
            <a:r>
              <a:rPr lang="en-US" spc="6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provides</a:t>
            </a:r>
            <a:r>
              <a:rPr lang="en-US" spc="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</a:t>
            </a:r>
            <a:r>
              <a:rPr lang="en-US" spc="6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representation</a:t>
            </a:r>
            <a:r>
              <a:rPr lang="en-US" spc="7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that</a:t>
            </a:r>
            <a:r>
              <a:rPr lang="en-US" spc="7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facilitates</a:t>
            </a:r>
            <a:r>
              <a:rPr lang="en-US" spc="8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communication</a:t>
            </a:r>
            <a:r>
              <a:rPr lang="en-US" spc="7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among </a:t>
            </a:r>
            <a:r>
              <a:rPr lang="en-US" spc="-5" dirty="0" smtClean="0">
                <a:latin typeface="Times New Roman"/>
                <a:cs typeface="Times New Roman"/>
              </a:rPr>
              <a:t>all stakeholders.</a:t>
            </a:r>
            <a:endParaRPr lang="en-US" dirty="0" smtClean="0">
              <a:latin typeface="Times New Roman"/>
              <a:cs typeface="Times New Roman"/>
            </a:endParaRPr>
          </a:p>
          <a:p>
            <a:pPr marL="469900" marR="8890" indent="-228600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architecture highlights early design </a:t>
            </a:r>
            <a:r>
              <a:rPr lang="en-US" dirty="0" smtClean="0">
                <a:latin typeface="Times New Roman"/>
                <a:cs typeface="Times New Roman"/>
              </a:rPr>
              <a:t>decisions that </a:t>
            </a:r>
            <a:r>
              <a:rPr lang="en-US" spc="-5" dirty="0" smtClean="0">
                <a:latin typeface="Times New Roman"/>
                <a:cs typeface="Times New Roman"/>
              </a:rPr>
              <a:t>will have </a:t>
            </a:r>
            <a:r>
              <a:rPr lang="en-US" dirty="0" smtClean="0">
                <a:latin typeface="Times New Roman"/>
                <a:cs typeface="Times New Roman"/>
              </a:rPr>
              <a:t>a </a:t>
            </a:r>
            <a:r>
              <a:rPr lang="en-US" spc="-5" dirty="0" smtClean="0">
                <a:latin typeface="Times New Roman"/>
                <a:cs typeface="Times New Roman"/>
              </a:rPr>
              <a:t>profound impact </a:t>
            </a:r>
            <a:r>
              <a:rPr lang="en-US" dirty="0" smtClean="0">
                <a:latin typeface="Times New Roman"/>
                <a:cs typeface="Times New Roman"/>
              </a:rPr>
              <a:t>on </a:t>
            </a:r>
            <a:r>
              <a:rPr lang="en-US" spc="-5" dirty="0" smtClean="0">
                <a:latin typeface="Times New Roman"/>
                <a:cs typeface="Times New Roman"/>
              </a:rPr>
              <a:t>all  software engineering work </a:t>
            </a:r>
            <a:r>
              <a:rPr lang="en-US" dirty="0" smtClean="0">
                <a:latin typeface="Times New Roman"/>
                <a:cs typeface="Times New Roman"/>
              </a:rPr>
              <a:t>that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follows.</a:t>
            </a:r>
            <a:endParaRPr lang="en-US" dirty="0" smtClean="0">
              <a:latin typeface="Times New Roman"/>
              <a:cs typeface="Times New Roman"/>
            </a:endParaRPr>
          </a:p>
          <a:p>
            <a:pPr marL="469900" marR="11430" indent="-228600">
              <a:lnSpc>
                <a:spcPct val="110000"/>
              </a:lnSpc>
              <a:spcBef>
                <a:spcPts val="15"/>
              </a:spcBef>
              <a:buFont typeface="Wingdings"/>
              <a:buChar char=""/>
              <a:tabLst>
                <a:tab pos="46990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Architecture “constitutes </a:t>
            </a:r>
            <a:r>
              <a:rPr lang="en-US" dirty="0" smtClean="0">
                <a:latin typeface="Times New Roman"/>
                <a:cs typeface="Times New Roman"/>
              </a:rPr>
              <a:t>a relatively </a:t>
            </a:r>
            <a:r>
              <a:rPr lang="en-US" spc="-5" dirty="0" smtClean="0">
                <a:latin typeface="Times New Roman"/>
                <a:cs typeface="Times New Roman"/>
              </a:rPr>
              <a:t>small, </a:t>
            </a:r>
            <a:r>
              <a:rPr lang="en-US" dirty="0" smtClean="0">
                <a:latin typeface="Times New Roman"/>
                <a:cs typeface="Times New Roman"/>
              </a:rPr>
              <a:t>intellectually </a:t>
            </a:r>
            <a:r>
              <a:rPr lang="en-US" spc="-5" dirty="0" smtClean="0">
                <a:latin typeface="Times New Roman"/>
                <a:cs typeface="Times New Roman"/>
              </a:rPr>
              <a:t>graspable </a:t>
            </a:r>
            <a:r>
              <a:rPr lang="en-US" dirty="0" smtClean="0">
                <a:latin typeface="Times New Roman"/>
                <a:cs typeface="Times New Roman"/>
              </a:rPr>
              <a:t>model of how the  </a:t>
            </a:r>
            <a:r>
              <a:rPr lang="en-US" spc="-5" dirty="0" smtClean="0">
                <a:latin typeface="Times New Roman"/>
                <a:cs typeface="Times New Roman"/>
              </a:rPr>
              <a:t>system </a:t>
            </a:r>
            <a:r>
              <a:rPr lang="en-US" dirty="0" smtClean="0">
                <a:latin typeface="Times New Roman"/>
                <a:cs typeface="Times New Roman"/>
              </a:rPr>
              <a:t>is </a:t>
            </a:r>
            <a:r>
              <a:rPr lang="en-US" spc="-5" dirty="0" smtClean="0">
                <a:latin typeface="Times New Roman"/>
                <a:cs typeface="Times New Roman"/>
              </a:rPr>
              <a:t>structured and </a:t>
            </a:r>
            <a:r>
              <a:rPr lang="en-US" dirty="0" smtClean="0">
                <a:latin typeface="Times New Roman"/>
                <a:cs typeface="Times New Roman"/>
              </a:rPr>
              <a:t>how its </a:t>
            </a:r>
            <a:r>
              <a:rPr lang="en-US" spc="-5" dirty="0" smtClean="0">
                <a:latin typeface="Times New Roman"/>
                <a:cs typeface="Times New Roman"/>
              </a:rPr>
              <a:t>components work</a:t>
            </a:r>
            <a:r>
              <a:rPr lang="en-US" spc="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together”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2000" b="1" u="heavy" spc="-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57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851410"/>
            <a:ext cx="6930390" cy="374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200" b="1" u="heavy" spc="-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200" b="1" u="heavy" spc="-5" dirty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</a:t>
            </a:r>
            <a:r>
              <a:rPr lang="en-US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STYLES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250" dirty="0" smtClean="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103499"/>
              </a:lnSpc>
              <a:buFont typeface="Wingdings" pitchFamily="2" charset="2"/>
              <a:buChar char="q"/>
            </a:pPr>
            <a:r>
              <a:rPr lang="en-US" sz="2000" spc="-5" dirty="0" smtClean="0">
                <a:latin typeface="Times New Roman"/>
                <a:cs typeface="Times New Roman"/>
              </a:rPr>
              <a:t>An architectural </a:t>
            </a:r>
            <a:r>
              <a:rPr lang="en-US" sz="2000" dirty="0" smtClean="0">
                <a:latin typeface="Times New Roman"/>
                <a:cs typeface="Times New Roman"/>
              </a:rPr>
              <a:t>style </a:t>
            </a:r>
            <a:r>
              <a:rPr lang="en-US" sz="2000" spc="-5" dirty="0" smtClean="0">
                <a:latin typeface="Times New Roman"/>
                <a:cs typeface="Times New Roman"/>
              </a:rPr>
              <a:t>is </a:t>
            </a:r>
            <a:r>
              <a:rPr lang="en-US" sz="2000" b="1" dirty="0" smtClean="0">
                <a:latin typeface="Times New Roman"/>
                <a:cs typeface="Times New Roman"/>
              </a:rPr>
              <a:t>a </a:t>
            </a:r>
            <a:r>
              <a:rPr lang="en-US" sz="2000" b="1" spc="-5" dirty="0" smtClean="0">
                <a:latin typeface="Times New Roman"/>
                <a:cs typeface="Times New Roman"/>
              </a:rPr>
              <a:t>transformation </a:t>
            </a:r>
            <a:r>
              <a:rPr lang="en-US" sz="2000" b="1" dirty="0" smtClean="0">
                <a:latin typeface="Times New Roman"/>
                <a:cs typeface="Times New Roman"/>
              </a:rPr>
              <a:t>that </a:t>
            </a:r>
            <a:r>
              <a:rPr lang="en-US" sz="2000" b="1" spc="-5" dirty="0" smtClean="0">
                <a:latin typeface="Times New Roman"/>
                <a:cs typeface="Times New Roman"/>
              </a:rPr>
              <a:t>is </a:t>
            </a:r>
            <a:r>
              <a:rPr lang="en-US" sz="2000" b="1" dirty="0" smtClean="0">
                <a:latin typeface="Times New Roman"/>
                <a:cs typeface="Times New Roman"/>
              </a:rPr>
              <a:t>imposed on the </a:t>
            </a:r>
            <a:r>
              <a:rPr lang="en-US" sz="2000" b="1" spc="-5" dirty="0" smtClean="0">
                <a:latin typeface="Times New Roman"/>
                <a:cs typeface="Times New Roman"/>
              </a:rPr>
              <a:t>design </a:t>
            </a:r>
            <a:r>
              <a:rPr lang="en-US" sz="2000" b="1" spc="5" dirty="0" smtClean="0">
                <a:latin typeface="Times New Roman"/>
                <a:cs typeface="Times New Roman"/>
              </a:rPr>
              <a:t>of </a:t>
            </a:r>
            <a:r>
              <a:rPr lang="en-US" sz="2000" b="1" spc="-5" dirty="0" smtClean="0">
                <a:latin typeface="Times New Roman"/>
                <a:cs typeface="Times New Roman"/>
              </a:rPr>
              <a:t>an </a:t>
            </a:r>
            <a:r>
              <a:rPr lang="en-US" sz="2000" b="1" dirty="0" smtClean="0">
                <a:latin typeface="Times New Roman"/>
                <a:cs typeface="Times New Roman"/>
              </a:rPr>
              <a:t>entire </a:t>
            </a:r>
            <a:r>
              <a:rPr lang="en-US" sz="2000" b="1" spc="-5" dirty="0" smtClean="0">
                <a:latin typeface="Times New Roman"/>
                <a:cs typeface="Times New Roman"/>
              </a:rPr>
              <a:t>system</a:t>
            </a:r>
            <a:r>
              <a:rPr lang="en-US" sz="2000" spc="-5" dirty="0" smtClean="0">
                <a:latin typeface="Times New Roman"/>
                <a:cs typeface="Times New Roman"/>
              </a:rPr>
              <a:t>. </a:t>
            </a:r>
          </a:p>
          <a:p>
            <a:pPr marL="355600" marR="7620" indent="-342900" algn="just">
              <a:lnSpc>
                <a:spcPct val="103499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The  </a:t>
            </a:r>
            <a:r>
              <a:rPr lang="en-US" sz="2000" spc="-5" dirty="0" smtClean="0">
                <a:latin typeface="Times New Roman"/>
                <a:cs typeface="Times New Roman"/>
              </a:rPr>
              <a:t>intent is </a:t>
            </a:r>
            <a:r>
              <a:rPr lang="en-US" sz="2000" dirty="0" smtClean="0">
                <a:latin typeface="Times New Roman"/>
                <a:cs typeface="Times New Roman"/>
              </a:rPr>
              <a:t>to </a:t>
            </a:r>
            <a:r>
              <a:rPr lang="en-US" sz="2000" spc="-5" dirty="0" smtClean="0">
                <a:latin typeface="Times New Roman"/>
                <a:cs typeface="Times New Roman"/>
              </a:rPr>
              <a:t>establish </a:t>
            </a:r>
            <a:r>
              <a:rPr lang="en-US" sz="2000" dirty="0" smtClean="0">
                <a:latin typeface="Times New Roman"/>
                <a:cs typeface="Times New Roman"/>
              </a:rPr>
              <a:t>a </a:t>
            </a:r>
            <a:r>
              <a:rPr lang="en-US" sz="2000" spc="-5" dirty="0" smtClean="0">
                <a:latin typeface="Times New Roman"/>
                <a:cs typeface="Times New Roman"/>
              </a:rPr>
              <a:t>structure </a:t>
            </a:r>
            <a:r>
              <a:rPr lang="en-US" sz="2000" dirty="0" smtClean="0">
                <a:latin typeface="Times New Roman"/>
                <a:cs typeface="Times New Roman"/>
              </a:rPr>
              <a:t>for </a:t>
            </a:r>
            <a:r>
              <a:rPr lang="en-US" sz="2000" spc="-5" dirty="0" smtClean="0">
                <a:latin typeface="Times New Roman"/>
                <a:cs typeface="Times New Roman"/>
              </a:rPr>
              <a:t>all </a:t>
            </a:r>
            <a:r>
              <a:rPr lang="en-US" sz="2000" dirty="0" smtClean="0">
                <a:latin typeface="Times New Roman"/>
                <a:cs typeface="Times New Roman"/>
              </a:rPr>
              <a:t>components of the </a:t>
            </a:r>
            <a:r>
              <a:rPr lang="en-US" sz="2000" spc="-5" dirty="0" smtClean="0">
                <a:latin typeface="Times New Roman"/>
                <a:cs typeface="Times New Roman"/>
              </a:rPr>
              <a:t>system.</a:t>
            </a:r>
          </a:p>
          <a:p>
            <a:pPr marL="355600" marR="7620" indent="-342900" algn="just">
              <a:lnSpc>
                <a:spcPct val="103499"/>
              </a:lnSpc>
              <a:buFont typeface="Wingdings" pitchFamily="2" charset="2"/>
              <a:buChar char="q"/>
            </a:pPr>
            <a:r>
              <a:rPr lang="en-US" sz="2000" spc="-5" dirty="0" smtClean="0">
                <a:latin typeface="Times New Roman"/>
                <a:cs typeface="Times New Roman"/>
              </a:rPr>
              <a:t> </a:t>
            </a:r>
            <a:r>
              <a:rPr lang="en-US" sz="2000" spc="-10" dirty="0" smtClean="0">
                <a:latin typeface="Times New Roman"/>
                <a:cs typeface="Times New Roman"/>
              </a:rPr>
              <a:t>In </a:t>
            </a:r>
            <a:r>
              <a:rPr lang="en-US" sz="2000" dirty="0" smtClean="0">
                <a:latin typeface="Times New Roman"/>
                <a:cs typeface="Times New Roman"/>
              </a:rPr>
              <a:t>the case </a:t>
            </a:r>
            <a:r>
              <a:rPr lang="en-US" sz="2000" spc="-5" dirty="0" smtClean="0">
                <a:latin typeface="Times New Roman"/>
                <a:cs typeface="Times New Roman"/>
              </a:rPr>
              <a:t>where an </a:t>
            </a:r>
            <a:r>
              <a:rPr lang="en-US" sz="2000" dirty="0" smtClean="0">
                <a:latin typeface="Times New Roman"/>
                <a:cs typeface="Times New Roman"/>
              </a:rPr>
              <a:t>existing  </a:t>
            </a:r>
            <a:r>
              <a:rPr lang="en-US" sz="2000" spc="-5" dirty="0" smtClean="0">
                <a:latin typeface="Times New Roman"/>
                <a:cs typeface="Times New Roman"/>
              </a:rPr>
              <a:t>architecture</a:t>
            </a:r>
            <a:r>
              <a:rPr lang="en-US" sz="2000" spc="-5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is</a:t>
            </a:r>
            <a:r>
              <a:rPr lang="en-US" sz="2000" spc="-3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to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be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reengineered,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the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imposition</a:t>
            </a:r>
            <a:r>
              <a:rPr lang="en-US" sz="2000" spc="-4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of</a:t>
            </a:r>
            <a:r>
              <a:rPr lang="en-US" sz="2000" spc="-5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</a:t>
            </a:r>
            <a:r>
              <a:rPr lang="en-US" sz="2000" spc="-4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architectural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style</a:t>
            </a:r>
            <a:r>
              <a:rPr lang="en-US" sz="2000" spc="-4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will</a:t>
            </a:r>
            <a:r>
              <a:rPr lang="en-US" sz="2000" spc="-4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result</a:t>
            </a:r>
            <a:r>
              <a:rPr lang="en-US" sz="2000" spc="-35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in</a:t>
            </a:r>
            <a:r>
              <a:rPr lang="en-US" sz="2000" spc="-4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Times New Roman"/>
                <a:cs typeface="Times New Roman"/>
              </a:rPr>
              <a:t>fundamental  changes </a:t>
            </a:r>
            <a:r>
              <a:rPr lang="en-US" sz="2000" dirty="0" smtClean="0">
                <a:latin typeface="Times New Roman"/>
                <a:cs typeface="Times New Roman"/>
              </a:rPr>
              <a:t>to the structure of the software including a </a:t>
            </a:r>
            <a:r>
              <a:rPr lang="en-US" sz="2000" spc="-5" dirty="0" smtClean="0">
                <a:latin typeface="Times New Roman"/>
                <a:cs typeface="Times New Roman"/>
              </a:rPr>
              <a:t>reassignment </a:t>
            </a:r>
            <a:r>
              <a:rPr lang="en-US" sz="2000" dirty="0" smtClean="0">
                <a:latin typeface="Times New Roman"/>
                <a:cs typeface="Times New Roman"/>
              </a:rPr>
              <a:t>of the </a:t>
            </a:r>
            <a:r>
              <a:rPr lang="en-US" sz="2000" spc="-5" dirty="0" smtClean="0">
                <a:latin typeface="Times New Roman"/>
                <a:cs typeface="Times New Roman"/>
              </a:rPr>
              <a:t>functionality </a:t>
            </a:r>
            <a:r>
              <a:rPr lang="en-US" sz="2000" spc="5" dirty="0" smtClean="0">
                <a:latin typeface="Times New Roman"/>
                <a:cs typeface="Times New Roman"/>
              </a:rPr>
              <a:t>of  </a:t>
            </a:r>
            <a:r>
              <a:rPr lang="en-US" sz="2000" spc="-5" dirty="0" smtClean="0">
                <a:latin typeface="Times New Roman"/>
                <a:cs typeface="Times New Roman"/>
              </a:rPr>
              <a:t>components.</a:t>
            </a:r>
          </a:p>
          <a:p>
            <a:pPr marL="12700" marR="7620" algn="just">
              <a:lnSpc>
                <a:spcPct val="103499"/>
              </a:lnSpc>
            </a:pPr>
            <a:endParaRPr lang="en-US" sz="1200" spc="-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0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881" y="0"/>
            <a:ext cx="6736080" cy="524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"/>
              </a:spcBef>
            </a:pPr>
            <a:r>
              <a:rPr lang="en-US" sz="24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Different Architectural</a:t>
            </a:r>
            <a:r>
              <a:rPr lang="en-US" sz="2400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4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Styles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150" dirty="0" smtClean="0">
              <a:latin typeface="Times New Roman"/>
              <a:cs typeface="Times New Roman"/>
            </a:endParaRPr>
          </a:p>
          <a:p>
            <a:pPr marL="741045" marR="5080" lvl="1" indent="-228600" algn="just">
              <a:lnSpc>
                <a:spcPct val="110300"/>
              </a:lnSpc>
              <a:buFont typeface="Wingdings"/>
              <a:buChar char=""/>
              <a:tabLst>
                <a:tab pos="741680" algn="l"/>
              </a:tabLst>
            </a:pPr>
            <a:r>
              <a:rPr lang="en-US" sz="1600" b="1" spc="-5" dirty="0" smtClean="0">
                <a:latin typeface="Times New Roman"/>
                <a:cs typeface="Times New Roman"/>
              </a:rPr>
              <a:t>Data-Centered Architecture: </a:t>
            </a:r>
            <a:r>
              <a:rPr lang="en-US" sz="1600" spc="-5" dirty="0" smtClean="0">
                <a:latin typeface="Times New Roman"/>
                <a:cs typeface="Times New Roman"/>
              </a:rPr>
              <a:t>A </a:t>
            </a:r>
            <a:r>
              <a:rPr lang="en-US" sz="1600" b="1" dirty="0" smtClean="0">
                <a:latin typeface="Times New Roman"/>
                <a:cs typeface="Times New Roman"/>
              </a:rPr>
              <a:t>data store (e.g., a file or </a:t>
            </a:r>
            <a:r>
              <a:rPr lang="en-US" sz="1600" b="1" spc="-5" dirty="0" smtClean="0">
                <a:latin typeface="Times New Roman"/>
                <a:cs typeface="Times New Roman"/>
              </a:rPr>
              <a:t>database</a:t>
            </a:r>
            <a:r>
              <a:rPr lang="en-US" sz="1600" spc="-5" dirty="0" smtClean="0">
                <a:latin typeface="Times New Roman"/>
                <a:cs typeface="Times New Roman"/>
              </a:rPr>
              <a:t>) </a:t>
            </a:r>
            <a:r>
              <a:rPr lang="en-US" sz="1600" dirty="0" smtClean="0">
                <a:latin typeface="Times New Roman"/>
                <a:cs typeface="Times New Roman"/>
              </a:rPr>
              <a:t>resides </a:t>
            </a:r>
            <a:r>
              <a:rPr lang="en-US" sz="1600" b="1" spc="-5" dirty="0" smtClean="0">
                <a:latin typeface="Times New Roman"/>
                <a:cs typeface="Times New Roman"/>
              </a:rPr>
              <a:t>at </a:t>
            </a:r>
            <a:r>
              <a:rPr lang="en-US" sz="1600" b="1" dirty="0" smtClean="0">
                <a:latin typeface="Times New Roman"/>
                <a:cs typeface="Times New Roman"/>
              </a:rPr>
              <a:t>the  </a:t>
            </a:r>
            <a:r>
              <a:rPr lang="en-US" sz="1600" b="1" spc="-5" dirty="0" smtClean="0">
                <a:latin typeface="Times New Roman"/>
                <a:cs typeface="Times New Roman"/>
              </a:rPr>
              <a:t>center </a:t>
            </a:r>
            <a:r>
              <a:rPr lang="en-US" sz="1600" b="1" spc="5" dirty="0" smtClean="0">
                <a:latin typeface="Times New Roman"/>
                <a:cs typeface="Times New Roman"/>
              </a:rPr>
              <a:t>of </a:t>
            </a:r>
            <a:r>
              <a:rPr lang="en-US" sz="1600" b="1" dirty="0" smtClean="0">
                <a:latin typeface="Times New Roman"/>
                <a:cs typeface="Times New Roman"/>
              </a:rPr>
              <a:t>this </a:t>
            </a:r>
            <a:r>
              <a:rPr lang="en-US" sz="1600" b="1" spc="-5" dirty="0" smtClean="0">
                <a:latin typeface="Times New Roman"/>
                <a:cs typeface="Times New Roman"/>
              </a:rPr>
              <a:t>architecture </a:t>
            </a:r>
            <a:r>
              <a:rPr lang="en-US" sz="1600" spc="-5" dirty="0" smtClean="0">
                <a:latin typeface="Times New Roman"/>
                <a:cs typeface="Times New Roman"/>
              </a:rPr>
              <a:t>and is accessed frequently </a:t>
            </a:r>
            <a:r>
              <a:rPr lang="en-US" sz="1600" spc="10" dirty="0" smtClean="0">
                <a:latin typeface="Times New Roman"/>
                <a:cs typeface="Times New Roman"/>
              </a:rPr>
              <a:t>by </a:t>
            </a:r>
            <a:r>
              <a:rPr lang="en-US" sz="1600" dirty="0" smtClean="0">
                <a:latin typeface="Times New Roman"/>
                <a:cs typeface="Times New Roman"/>
              </a:rPr>
              <a:t>other </a:t>
            </a:r>
            <a:r>
              <a:rPr lang="en-US" sz="1600" spc="-5" dirty="0" smtClean="0">
                <a:latin typeface="Times New Roman"/>
                <a:cs typeface="Times New Roman"/>
              </a:rPr>
              <a:t>components </a:t>
            </a:r>
            <a:r>
              <a:rPr lang="en-US" sz="1600" dirty="0" smtClean="0">
                <a:latin typeface="Times New Roman"/>
                <a:cs typeface="Times New Roman"/>
              </a:rPr>
              <a:t>that </a:t>
            </a:r>
            <a:r>
              <a:rPr lang="en-US" sz="1600" spc="-5" dirty="0" smtClean="0">
                <a:latin typeface="Times New Roman"/>
                <a:cs typeface="Times New Roman"/>
              </a:rPr>
              <a:t>update,  add, delete, </a:t>
            </a:r>
            <a:r>
              <a:rPr lang="en-US" sz="1600" dirty="0" smtClean="0">
                <a:latin typeface="Times New Roman"/>
                <a:cs typeface="Times New Roman"/>
              </a:rPr>
              <a:t>or </a:t>
            </a:r>
            <a:r>
              <a:rPr lang="en-US" sz="1600" spc="-5" dirty="0" smtClean="0">
                <a:latin typeface="Times New Roman"/>
                <a:cs typeface="Times New Roman"/>
              </a:rPr>
              <a:t>otherwise </a:t>
            </a:r>
            <a:r>
              <a:rPr lang="en-US" sz="1600" dirty="0" smtClean="0">
                <a:latin typeface="Times New Roman"/>
                <a:cs typeface="Times New Roman"/>
              </a:rPr>
              <a:t>modify </a:t>
            </a:r>
            <a:r>
              <a:rPr lang="en-US" sz="1600" spc="-5" dirty="0" smtClean="0">
                <a:latin typeface="Times New Roman"/>
                <a:cs typeface="Times New Roman"/>
              </a:rPr>
              <a:t>data within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spc="-5" dirty="0" smtClean="0">
                <a:latin typeface="Times New Roman"/>
                <a:cs typeface="Times New Roman"/>
              </a:rPr>
              <a:t>store. Figure illustrates </a:t>
            </a:r>
            <a:r>
              <a:rPr lang="en-US" sz="1600" dirty="0" smtClean="0">
                <a:latin typeface="Times New Roman"/>
                <a:cs typeface="Times New Roman"/>
              </a:rPr>
              <a:t>a typical data-  </a:t>
            </a:r>
            <a:r>
              <a:rPr lang="en-US" sz="1600" spc="-5" dirty="0" smtClean="0">
                <a:latin typeface="Times New Roman"/>
                <a:cs typeface="Times New Roman"/>
              </a:rPr>
              <a:t>centered style. Client software accesses </a:t>
            </a:r>
            <a:r>
              <a:rPr lang="en-US" sz="1600" dirty="0" smtClean="0">
                <a:latin typeface="Times New Roman"/>
                <a:cs typeface="Times New Roman"/>
              </a:rPr>
              <a:t>a </a:t>
            </a:r>
            <a:r>
              <a:rPr lang="en-US" sz="1600" spc="-5" dirty="0" smtClean="0">
                <a:latin typeface="Times New Roman"/>
                <a:cs typeface="Times New Roman"/>
              </a:rPr>
              <a:t>central repository. </a:t>
            </a:r>
            <a:r>
              <a:rPr lang="en-US" sz="1600" spc="-15" dirty="0" smtClean="0">
                <a:latin typeface="Times New Roman"/>
                <a:cs typeface="Times New Roman"/>
              </a:rPr>
              <a:t>In </a:t>
            </a:r>
            <a:r>
              <a:rPr lang="en-US" sz="1600" spc="5" dirty="0" smtClean="0">
                <a:latin typeface="Times New Roman"/>
                <a:cs typeface="Times New Roman"/>
              </a:rPr>
              <a:t>some </a:t>
            </a:r>
            <a:r>
              <a:rPr lang="en-US" sz="1600" dirty="0" smtClean="0">
                <a:latin typeface="Times New Roman"/>
                <a:cs typeface="Times New Roman"/>
              </a:rPr>
              <a:t>cases the </a:t>
            </a:r>
            <a:r>
              <a:rPr lang="en-US" sz="1600" spc="-5" dirty="0" smtClean="0">
                <a:latin typeface="Times New Roman"/>
                <a:cs typeface="Times New Roman"/>
              </a:rPr>
              <a:t>data  </a:t>
            </a:r>
            <a:r>
              <a:rPr lang="en-US" sz="1600" dirty="0" smtClean="0">
                <a:latin typeface="Times New Roman"/>
                <a:cs typeface="Times New Roman"/>
              </a:rPr>
              <a:t>repository </a:t>
            </a:r>
            <a:r>
              <a:rPr lang="en-US" sz="1600" spc="-5" dirty="0" smtClean="0">
                <a:latin typeface="Times New Roman"/>
                <a:cs typeface="Times New Roman"/>
              </a:rPr>
              <a:t>is passive. </a:t>
            </a:r>
            <a:r>
              <a:rPr lang="en-US" sz="1600" dirty="0" smtClean="0">
                <a:latin typeface="Times New Roman"/>
                <a:cs typeface="Times New Roman"/>
              </a:rPr>
              <a:t>That </a:t>
            </a:r>
            <a:r>
              <a:rPr lang="en-US" sz="1600" spc="-5" dirty="0" smtClean="0">
                <a:latin typeface="Times New Roman"/>
                <a:cs typeface="Times New Roman"/>
              </a:rPr>
              <a:t>is, client software accesses </a:t>
            </a:r>
            <a:r>
              <a:rPr lang="en-US" sz="1600" dirty="0" smtClean="0">
                <a:latin typeface="Times New Roman"/>
                <a:cs typeface="Times New Roman"/>
              </a:rPr>
              <a:t>the data independent of </a:t>
            </a:r>
            <a:r>
              <a:rPr lang="en-US" sz="1600" spc="5" dirty="0" smtClean="0">
                <a:latin typeface="Times New Roman"/>
                <a:cs typeface="Times New Roman"/>
              </a:rPr>
              <a:t>any  </a:t>
            </a:r>
            <a:r>
              <a:rPr lang="en-US" sz="1600" spc="-5" dirty="0" smtClean="0">
                <a:latin typeface="Times New Roman"/>
                <a:cs typeface="Times New Roman"/>
              </a:rPr>
              <a:t>changes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to</a:t>
            </a:r>
            <a:r>
              <a:rPr lang="en-US" sz="1600" spc="-2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the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data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or</a:t>
            </a:r>
            <a:r>
              <a:rPr lang="en-US" sz="1600" spc="-3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the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actions</a:t>
            </a:r>
            <a:r>
              <a:rPr lang="en-US" sz="1600" spc="-2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of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other</a:t>
            </a:r>
            <a:r>
              <a:rPr lang="en-US" sz="1600" spc="-3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client</a:t>
            </a:r>
            <a:r>
              <a:rPr lang="en-US" sz="1600" spc="-2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software.</a:t>
            </a:r>
            <a:r>
              <a:rPr lang="en-US" sz="1600" spc="-2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variation</a:t>
            </a:r>
            <a:r>
              <a:rPr lang="en-US" sz="1600" spc="-2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on</a:t>
            </a:r>
            <a:r>
              <a:rPr lang="en-US" sz="1600" spc="-2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this</a:t>
            </a:r>
            <a:r>
              <a:rPr lang="en-US" sz="1600" spc="-2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approach  transforms</a:t>
            </a:r>
            <a:r>
              <a:rPr lang="en-US" sz="1600" spc="-4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the</a:t>
            </a:r>
            <a:r>
              <a:rPr lang="en-US" sz="1600" spc="-4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repository</a:t>
            </a:r>
            <a:r>
              <a:rPr lang="en-US" sz="1600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into</a:t>
            </a:r>
            <a:r>
              <a:rPr lang="en-US" sz="1600" spc="-5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a</a:t>
            </a:r>
            <a:r>
              <a:rPr lang="en-US" sz="1600" spc="-50" dirty="0" smtClean="0">
                <a:latin typeface="Times New Roman"/>
                <a:cs typeface="Times New Roman"/>
              </a:rPr>
              <a:t> </a:t>
            </a:r>
            <a:r>
              <a:rPr lang="en-US" sz="1600" b="1" spc="-5" dirty="0" smtClean="0">
                <a:latin typeface="Times New Roman"/>
                <a:cs typeface="Times New Roman"/>
              </a:rPr>
              <a:t>“blackboard”</a:t>
            </a:r>
            <a:r>
              <a:rPr lang="en-US" sz="1600" b="1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that</a:t>
            </a:r>
            <a:r>
              <a:rPr lang="en-US" sz="1600" spc="-5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sends</a:t>
            </a:r>
            <a:r>
              <a:rPr lang="en-US" sz="1600" spc="-4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notifications</a:t>
            </a:r>
            <a:r>
              <a:rPr lang="en-US" sz="1600" spc="-4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to</a:t>
            </a:r>
            <a:r>
              <a:rPr lang="en-US" sz="1600" spc="-5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client</a:t>
            </a:r>
            <a:r>
              <a:rPr lang="en-US" sz="1600" spc="-4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software  when data </a:t>
            </a:r>
            <a:r>
              <a:rPr lang="en-US" sz="1600" dirty="0" smtClean="0">
                <a:latin typeface="Times New Roman"/>
                <a:cs typeface="Times New Roman"/>
              </a:rPr>
              <a:t>of </a:t>
            </a:r>
            <a:r>
              <a:rPr lang="en-US" sz="1600" spc="-5" dirty="0" smtClean="0">
                <a:latin typeface="Times New Roman"/>
                <a:cs typeface="Times New Roman"/>
              </a:rPr>
              <a:t>interest </a:t>
            </a:r>
            <a:r>
              <a:rPr lang="en-US" sz="1600" dirty="0" smtClean="0">
                <a:latin typeface="Times New Roman"/>
                <a:cs typeface="Times New Roman"/>
              </a:rPr>
              <a:t>to the </a:t>
            </a:r>
            <a:r>
              <a:rPr lang="en-US" sz="1600" spc="-5" dirty="0" smtClean="0">
                <a:latin typeface="Times New Roman"/>
                <a:cs typeface="Times New Roman"/>
              </a:rPr>
              <a:t>client</a:t>
            </a:r>
            <a:r>
              <a:rPr lang="en-US" sz="1600" spc="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changes.</a:t>
            </a:r>
          </a:p>
          <a:p>
            <a:pPr marL="741045" marR="5080" lvl="1" indent="-228600" algn="just">
              <a:lnSpc>
                <a:spcPct val="110300"/>
              </a:lnSpc>
              <a:buFont typeface="Wingdings"/>
              <a:buChar char=""/>
              <a:tabLst>
                <a:tab pos="741680" algn="l"/>
              </a:tabLst>
            </a:pPr>
            <a:r>
              <a:rPr lang="en-US" sz="1600" spc="-5" dirty="0" smtClean="0">
                <a:latin typeface="Times New Roman"/>
                <a:cs typeface="Times New Roman"/>
              </a:rPr>
              <a:t>Data-centered architectures </a:t>
            </a:r>
            <a:r>
              <a:rPr lang="en-US" sz="1600" dirty="0" smtClean="0">
                <a:latin typeface="Times New Roman"/>
                <a:cs typeface="Times New Roman"/>
              </a:rPr>
              <a:t>promote </a:t>
            </a:r>
            <a:r>
              <a:rPr lang="en-US" sz="1600" i="1" spc="-5" dirty="0" err="1" smtClean="0">
                <a:latin typeface="Times New Roman"/>
                <a:cs typeface="Times New Roman"/>
              </a:rPr>
              <a:t>integrability</a:t>
            </a:r>
            <a:r>
              <a:rPr lang="en-US" sz="1600" i="1" spc="-5" dirty="0" smtClean="0">
                <a:latin typeface="Times New Roman"/>
                <a:cs typeface="Times New Roman"/>
              </a:rPr>
              <a:t>. </a:t>
            </a:r>
            <a:r>
              <a:rPr lang="en-US" sz="1600" spc="-5" dirty="0" smtClean="0">
                <a:latin typeface="Times New Roman"/>
                <a:cs typeface="Times New Roman"/>
              </a:rPr>
              <a:t>That is, existing components can </a:t>
            </a:r>
            <a:r>
              <a:rPr lang="en-US" sz="1600" dirty="0" smtClean="0">
                <a:latin typeface="Times New Roman"/>
                <a:cs typeface="Times New Roman"/>
              </a:rPr>
              <a:t>be </a:t>
            </a:r>
            <a:r>
              <a:rPr lang="en-US" sz="1600" spc="-5" dirty="0" smtClean="0">
                <a:latin typeface="Times New Roman"/>
                <a:cs typeface="Times New Roman"/>
              </a:rPr>
              <a:t>changed  and new client </a:t>
            </a:r>
            <a:r>
              <a:rPr lang="en-US" sz="1600" dirty="0" smtClean="0">
                <a:latin typeface="Times New Roman"/>
                <a:cs typeface="Times New Roman"/>
              </a:rPr>
              <a:t>components </a:t>
            </a:r>
            <a:r>
              <a:rPr lang="en-US" sz="1600" spc="-5" dirty="0" smtClean="0">
                <a:latin typeface="Times New Roman"/>
                <a:cs typeface="Times New Roman"/>
              </a:rPr>
              <a:t>added </a:t>
            </a:r>
            <a:r>
              <a:rPr lang="en-US" sz="1600" dirty="0" smtClean="0">
                <a:latin typeface="Times New Roman"/>
                <a:cs typeface="Times New Roman"/>
              </a:rPr>
              <a:t>to the </a:t>
            </a:r>
            <a:r>
              <a:rPr lang="en-US" sz="1600" spc="-5" dirty="0" smtClean="0">
                <a:latin typeface="Times New Roman"/>
                <a:cs typeface="Times New Roman"/>
              </a:rPr>
              <a:t>architecture </a:t>
            </a:r>
            <a:r>
              <a:rPr lang="en-US" sz="1600" dirty="0" smtClean="0">
                <a:latin typeface="Times New Roman"/>
                <a:cs typeface="Times New Roman"/>
              </a:rPr>
              <a:t>without </a:t>
            </a:r>
            <a:r>
              <a:rPr lang="en-US" sz="1600" spc="-5" dirty="0" smtClean="0">
                <a:latin typeface="Times New Roman"/>
                <a:cs typeface="Times New Roman"/>
              </a:rPr>
              <a:t>concern </a:t>
            </a:r>
            <a:r>
              <a:rPr lang="en-US" sz="1600" dirty="0" smtClean="0">
                <a:latin typeface="Times New Roman"/>
                <a:cs typeface="Times New Roman"/>
              </a:rPr>
              <a:t>about </a:t>
            </a:r>
            <a:r>
              <a:rPr lang="en-US" sz="1600" spc="-5" dirty="0" smtClean="0">
                <a:latin typeface="Times New Roman"/>
                <a:cs typeface="Times New Roman"/>
              </a:rPr>
              <a:t>other clients </a:t>
            </a:r>
            <a:r>
              <a:rPr lang="en-US" sz="1600" dirty="0" smtClean="0">
                <a:latin typeface="Times New Roman"/>
                <a:cs typeface="Times New Roman"/>
              </a:rPr>
              <a:t>(because  the </a:t>
            </a:r>
            <a:r>
              <a:rPr lang="en-US" sz="1600" spc="-5" dirty="0" smtClean="0">
                <a:latin typeface="Times New Roman"/>
                <a:cs typeface="Times New Roman"/>
              </a:rPr>
              <a:t>client components operate independently). </a:t>
            </a:r>
            <a:r>
              <a:rPr lang="en-US" sz="1600" spc="-10" dirty="0" smtClean="0">
                <a:latin typeface="Times New Roman"/>
                <a:cs typeface="Times New Roman"/>
              </a:rPr>
              <a:t>In </a:t>
            </a:r>
            <a:r>
              <a:rPr lang="en-US" sz="1600" dirty="0" smtClean="0">
                <a:latin typeface="Times New Roman"/>
                <a:cs typeface="Times New Roman"/>
              </a:rPr>
              <a:t>addition, </a:t>
            </a:r>
            <a:r>
              <a:rPr lang="en-US" sz="1600" spc="-5" dirty="0" smtClean="0">
                <a:latin typeface="Times New Roman"/>
                <a:cs typeface="Times New Roman"/>
              </a:rPr>
              <a:t>data can </a:t>
            </a:r>
            <a:r>
              <a:rPr lang="en-US" sz="1600" spc="5" dirty="0" smtClean="0">
                <a:latin typeface="Times New Roman"/>
                <a:cs typeface="Times New Roman"/>
              </a:rPr>
              <a:t>be </a:t>
            </a:r>
            <a:r>
              <a:rPr lang="en-US" sz="1600" spc="-5" dirty="0" smtClean="0">
                <a:latin typeface="Times New Roman"/>
                <a:cs typeface="Times New Roman"/>
              </a:rPr>
              <a:t>passed among clients </a:t>
            </a:r>
            <a:r>
              <a:rPr lang="en-US" sz="1600" dirty="0" smtClean="0">
                <a:latin typeface="Times New Roman"/>
                <a:cs typeface="Times New Roman"/>
              </a:rPr>
              <a:t>using  the </a:t>
            </a:r>
            <a:r>
              <a:rPr lang="en-US" sz="1600" spc="-5" dirty="0" smtClean="0">
                <a:latin typeface="Times New Roman"/>
                <a:cs typeface="Times New Roman"/>
              </a:rPr>
              <a:t>blackboard mechanism (i.e.,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spc="-5" dirty="0" smtClean="0">
                <a:latin typeface="Times New Roman"/>
                <a:cs typeface="Times New Roman"/>
              </a:rPr>
              <a:t>blackboard component serves </a:t>
            </a:r>
            <a:r>
              <a:rPr lang="en-US" sz="1600" dirty="0" smtClean="0">
                <a:latin typeface="Times New Roman"/>
                <a:cs typeface="Times New Roman"/>
              </a:rPr>
              <a:t>to </a:t>
            </a:r>
            <a:r>
              <a:rPr lang="en-US" sz="1600" spc="-5" dirty="0" smtClean="0">
                <a:latin typeface="Times New Roman"/>
                <a:cs typeface="Times New Roman"/>
              </a:rPr>
              <a:t>coordinate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spc="-5" dirty="0" smtClean="0">
                <a:latin typeface="Times New Roman"/>
                <a:cs typeface="Times New Roman"/>
              </a:rPr>
              <a:t>transfer </a:t>
            </a:r>
            <a:r>
              <a:rPr lang="en-US" sz="1600" spc="5" dirty="0" smtClean="0">
                <a:latin typeface="Times New Roman"/>
                <a:cs typeface="Times New Roman"/>
              </a:rPr>
              <a:t>of  </a:t>
            </a:r>
            <a:r>
              <a:rPr lang="en-US" sz="1600" spc="-5" dirty="0" smtClean="0">
                <a:latin typeface="Times New Roman"/>
                <a:cs typeface="Times New Roman"/>
              </a:rPr>
              <a:t>information between </a:t>
            </a:r>
            <a:r>
              <a:rPr lang="en-US" sz="1600" dirty="0" smtClean="0">
                <a:latin typeface="Times New Roman"/>
                <a:cs typeface="Times New Roman"/>
              </a:rPr>
              <a:t>clients). </a:t>
            </a:r>
            <a:r>
              <a:rPr lang="en-US" sz="1600" spc="-5" dirty="0" smtClean="0">
                <a:latin typeface="Times New Roman"/>
                <a:cs typeface="Times New Roman"/>
              </a:rPr>
              <a:t>Client components </a:t>
            </a:r>
            <a:r>
              <a:rPr lang="en-US" sz="1600" dirty="0" smtClean="0">
                <a:latin typeface="Times New Roman"/>
                <a:cs typeface="Times New Roman"/>
              </a:rPr>
              <a:t>independently </a:t>
            </a:r>
            <a:r>
              <a:rPr lang="en-US" sz="1600" spc="-5" dirty="0" smtClean="0">
                <a:latin typeface="Times New Roman"/>
                <a:cs typeface="Times New Roman"/>
              </a:rPr>
              <a:t>execute</a:t>
            </a:r>
            <a:r>
              <a:rPr lang="en-US" sz="1600" spc="3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processes.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object 9"/>
          <p:cNvSpPr/>
          <p:nvPr/>
        </p:nvSpPr>
        <p:spPr>
          <a:xfrm>
            <a:off x="2590800" y="6919474"/>
            <a:ext cx="4181094" cy="1996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961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7700" y="875662"/>
            <a:ext cx="5992495" cy="2228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41045" marR="5080" indent="-228600" algn="just">
              <a:lnSpc>
                <a:spcPct val="110200"/>
              </a:lnSpc>
              <a:spcBef>
                <a:spcPts val="110"/>
              </a:spcBef>
              <a:buFont typeface="Wingdings"/>
              <a:buChar char=""/>
              <a:tabLst>
                <a:tab pos="74168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Data-Flow Architectures: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architecture is applied when </a:t>
            </a:r>
            <a:r>
              <a:rPr sz="1200" dirty="0">
                <a:latin typeface="Times New Roman"/>
                <a:cs typeface="Times New Roman"/>
              </a:rPr>
              <a:t>input data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transformed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series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computational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manipulative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output  </a:t>
            </a:r>
            <a:r>
              <a:rPr sz="1200" spc="-5" dirty="0">
                <a:latin typeface="Times New Roman"/>
                <a:cs typeface="Times New Roman"/>
              </a:rPr>
              <a:t>data. A </a:t>
            </a:r>
            <a:r>
              <a:rPr sz="1200" b="1" spc="-5" dirty="0">
                <a:latin typeface="Times New Roman"/>
                <a:cs typeface="Times New Roman"/>
              </a:rPr>
              <a:t>pipe-and-filter </a:t>
            </a:r>
            <a:r>
              <a:rPr sz="1200" spc="-5" dirty="0">
                <a:latin typeface="Times New Roman"/>
                <a:cs typeface="Times New Roman"/>
              </a:rPr>
              <a:t>pattern 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components, called </a:t>
            </a:r>
            <a:r>
              <a:rPr sz="1200" b="1" i="1" spc="-5" dirty="0">
                <a:latin typeface="Times New Roman"/>
                <a:cs typeface="Times New Roman"/>
              </a:rPr>
              <a:t>filters</a:t>
            </a:r>
            <a:r>
              <a:rPr sz="1200" i="1" spc="-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connected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b="1" i="1" dirty="0">
                <a:latin typeface="Times New Roman"/>
                <a:cs typeface="Times New Roman"/>
              </a:rPr>
              <a:t>pipes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transmit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one </a:t>
            </a:r>
            <a:r>
              <a:rPr sz="1200" spc="-5" dirty="0">
                <a:latin typeface="Times New Roman"/>
                <a:cs typeface="Times New Roman"/>
              </a:rPr>
              <a:t>component </a:t>
            </a:r>
            <a:r>
              <a:rPr sz="1200" dirty="0">
                <a:latin typeface="Times New Roman"/>
                <a:cs typeface="Times New Roman"/>
              </a:rPr>
              <a:t>to the next.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filter </a:t>
            </a:r>
            <a:r>
              <a:rPr sz="1200" spc="-5" dirty="0">
                <a:latin typeface="Times New Roman"/>
                <a:cs typeface="Times New Roman"/>
              </a:rPr>
              <a:t>works  </a:t>
            </a:r>
            <a:r>
              <a:rPr sz="1200" dirty="0">
                <a:latin typeface="Times New Roman"/>
                <a:cs typeface="Times New Roman"/>
              </a:rPr>
              <a:t>independently of those components </a:t>
            </a:r>
            <a:r>
              <a:rPr sz="1200" spc="-5" dirty="0">
                <a:latin typeface="Times New Roman"/>
                <a:cs typeface="Times New Roman"/>
              </a:rPr>
              <a:t>upstream and downstream, is designed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expect  data </a:t>
            </a:r>
            <a:r>
              <a:rPr sz="1200" dirty="0">
                <a:latin typeface="Times New Roman"/>
                <a:cs typeface="Times New Roman"/>
              </a:rPr>
              <a:t>input of a </a:t>
            </a:r>
            <a:r>
              <a:rPr sz="1200" spc="-5" dirty="0">
                <a:latin typeface="Times New Roman"/>
                <a:cs typeface="Times New Roman"/>
              </a:rPr>
              <a:t>certain </a:t>
            </a:r>
            <a:r>
              <a:rPr sz="1200" dirty="0">
                <a:latin typeface="Times New Roman"/>
                <a:cs typeface="Times New Roman"/>
              </a:rPr>
              <a:t>form, and </a:t>
            </a:r>
            <a:r>
              <a:rPr sz="1200" spc="-5" dirty="0">
                <a:latin typeface="Times New Roman"/>
                <a:cs typeface="Times New Roman"/>
              </a:rPr>
              <a:t>produces data </a:t>
            </a:r>
            <a:r>
              <a:rPr sz="1200" dirty="0">
                <a:latin typeface="Times New Roman"/>
                <a:cs typeface="Times New Roman"/>
              </a:rPr>
              <a:t>output (to the </a:t>
            </a:r>
            <a:r>
              <a:rPr sz="1200" spc="-5" dirty="0">
                <a:latin typeface="Times New Roman"/>
                <a:cs typeface="Times New Roman"/>
              </a:rPr>
              <a:t>next filter)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specified  form. However, </a:t>
            </a:r>
            <a:r>
              <a:rPr sz="1200" dirty="0">
                <a:latin typeface="Times New Roman"/>
                <a:cs typeface="Times New Roman"/>
              </a:rPr>
              <a:t>the filter </a:t>
            </a:r>
            <a:r>
              <a:rPr sz="1200" spc="-5" dirty="0">
                <a:latin typeface="Times New Roman"/>
                <a:cs typeface="Times New Roman"/>
              </a:rPr>
              <a:t>does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require knowledge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workings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its  neighboring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filters.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800"/>
              </a:lnSpc>
              <a:spcBef>
                <a:spcPts val="85"/>
              </a:spcBef>
            </a:pP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flow </a:t>
            </a:r>
            <a:r>
              <a:rPr sz="1200" spc="-5" dirty="0">
                <a:latin typeface="Times New Roman"/>
                <a:cs typeface="Times New Roman"/>
              </a:rPr>
              <a:t>degenerates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dirty="0">
                <a:latin typeface="Times New Roman"/>
                <a:cs typeface="Times New Roman"/>
              </a:rPr>
              <a:t>line of </a:t>
            </a:r>
            <a:r>
              <a:rPr sz="1200" spc="-5" dirty="0">
                <a:latin typeface="Times New Roman"/>
                <a:cs typeface="Times New Roman"/>
              </a:rPr>
              <a:t>transforms,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termed </a:t>
            </a:r>
            <a:r>
              <a:rPr sz="1200" b="1" i="1" dirty="0">
                <a:latin typeface="Times New Roman"/>
                <a:cs typeface="Times New Roman"/>
              </a:rPr>
              <a:t>batch </a:t>
            </a:r>
            <a:r>
              <a:rPr sz="1200" b="1" i="1" spc="-5" dirty="0">
                <a:latin typeface="Times New Roman"/>
                <a:cs typeface="Times New Roman"/>
              </a:rPr>
              <a:t>sequential</a:t>
            </a:r>
            <a:r>
              <a:rPr sz="1200" spc="-5" dirty="0">
                <a:latin typeface="Times New Roman"/>
                <a:cs typeface="Times New Roman"/>
              </a:rPr>
              <a:t>. This  structure accepts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batch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data and </a:t>
            </a:r>
            <a:r>
              <a:rPr sz="1200" dirty="0">
                <a:latin typeface="Times New Roman"/>
                <a:cs typeface="Times New Roman"/>
              </a:rPr>
              <a:t>then applies a </a:t>
            </a:r>
            <a:r>
              <a:rPr sz="1200" spc="-5" dirty="0">
                <a:latin typeface="Times New Roman"/>
                <a:cs typeface="Times New Roman"/>
              </a:rPr>
              <a:t>series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sequential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(filters)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transform </a:t>
            </a:r>
            <a:r>
              <a:rPr sz="1200" dirty="0">
                <a:latin typeface="Times New Roman"/>
                <a:cs typeface="Times New Roman"/>
              </a:rPr>
              <a:t>it.</a:t>
            </a:r>
          </a:p>
        </p:txBody>
      </p:sp>
      <p:sp>
        <p:nvSpPr>
          <p:cNvPr id="10" name="object 10"/>
          <p:cNvSpPr/>
          <p:nvPr/>
        </p:nvSpPr>
        <p:spPr>
          <a:xfrm>
            <a:off x="819912" y="5833871"/>
            <a:ext cx="5379720" cy="240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55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5165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5993" y="281432"/>
            <a:ext cx="342836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722630" indent="-229235">
              <a:lnSpc>
                <a:spcPct val="100000"/>
              </a:lnSpc>
              <a:buFont typeface="Wingdings"/>
              <a:buChar char=""/>
              <a:tabLst>
                <a:tab pos="72326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Main program/subprogram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architecture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7526" y="3723259"/>
            <a:ext cx="5489575" cy="2069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 algn="just">
              <a:lnSpc>
                <a:spcPct val="110000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Call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and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Return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Architectures: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style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enables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achieve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  structure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relatively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easy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modify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scale.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styles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exist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  this</a:t>
            </a:r>
            <a:r>
              <a:rPr sz="1200" spc="-5" dirty="0">
                <a:latin typeface="Times New Roman"/>
                <a:cs typeface="Times New Roman"/>
              </a:rPr>
              <a:t> category:</a:t>
            </a:r>
            <a:endParaRPr sz="1200" dirty="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i="1" spc="-5" dirty="0">
                <a:latin typeface="Times New Roman"/>
                <a:cs typeface="Times New Roman"/>
              </a:rPr>
              <a:t>Main program/subprogram architectures</a:t>
            </a:r>
            <a:r>
              <a:rPr sz="1200" i="1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classic program </a:t>
            </a:r>
            <a:r>
              <a:rPr sz="1200" dirty="0">
                <a:latin typeface="Times New Roman"/>
                <a:cs typeface="Times New Roman"/>
              </a:rPr>
              <a:t>structure  </a:t>
            </a:r>
            <a:r>
              <a:rPr sz="1200" spc="-5" dirty="0">
                <a:latin typeface="Times New Roman"/>
                <a:cs typeface="Times New Roman"/>
              </a:rPr>
              <a:t>decomposes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hierarchy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“main”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invokes  a number of </a:t>
            </a:r>
            <a:r>
              <a:rPr sz="1200" spc="-5" dirty="0">
                <a:latin typeface="Times New Roman"/>
                <a:cs typeface="Times New Roman"/>
              </a:rPr>
              <a:t>program components, which </a:t>
            </a:r>
            <a:r>
              <a:rPr sz="1200" dirty="0">
                <a:latin typeface="Times New Roman"/>
                <a:cs typeface="Times New Roman"/>
              </a:rPr>
              <a:t>in turn may invoke </a:t>
            </a:r>
            <a:r>
              <a:rPr sz="1200" spc="5" dirty="0">
                <a:latin typeface="Times New Roman"/>
                <a:cs typeface="Times New Roman"/>
              </a:rPr>
              <a:t>still </a:t>
            </a:r>
            <a:r>
              <a:rPr sz="1200" spc="-5" dirty="0">
                <a:latin typeface="Times New Roman"/>
                <a:cs typeface="Times New Roman"/>
              </a:rPr>
              <a:t>other  components. Figure </a:t>
            </a:r>
            <a:r>
              <a:rPr sz="1200" dirty="0">
                <a:latin typeface="Times New Roman"/>
                <a:cs typeface="Times New Roman"/>
              </a:rPr>
              <a:t>above </a:t>
            </a:r>
            <a:r>
              <a:rPr sz="1200" spc="-5" dirty="0">
                <a:latin typeface="Times New Roman"/>
                <a:cs typeface="Times New Roman"/>
              </a:rPr>
              <a:t>illustrates an architecture </a:t>
            </a:r>
            <a:r>
              <a:rPr sz="1200" dirty="0">
                <a:latin typeface="Times New Roman"/>
                <a:cs typeface="Times New Roman"/>
              </a:rPr>
              <a:t>of this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type.</a:t>
            </a:r>
            <a:endParaRPr sz="1200" dirty="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101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b="1" i="1" dirty="0">
                <a:latin typeface="Times New Roman"/>
                <a:cs typeface="Times New Roman"/>
              </a:rPr>
              <a:t>Remote </a:t>
            </a:r>
            <a:r>
              <a:rPr sz="1200" b="1" i="1" spc="-5" dirty="0">
                <a:latin typeface="Times New Roman"/>
                <a:cs typeface="Times New Roman"/>
              </a:rPr>
              <a:t>procedure call </a:t>
            </a:r>
            <a:r>
              <a:rPr sz="1200" b="1" i="1" dirty="0">
                <a:latin typeface="Times New Roman"/>
                <a:cs typeface="Times New Roman"/>
              </a:rPr>
              <a:t>architectures</a:t>
            </a:r>
            <a:r>
              <a:rPr sz="1200" i="1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The components of a main program/  </a:t>
            </a:r>
            <a:r>
              <a:rPr sz="1200" spc="-5" dirty="0">
                <a:latin typeface="Times New Roman"/>
                <a:cs typeface="Times New Roman"/>
              </a:rPr>
              <a:t>subprogram architecture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distributed across </a:t>
            </a:r>
            <a:r>
              <a:rPr sz="1200" dirty="0">
                <a:latin typeface="Times New Roman"/>
                <a:cs typeface="Times New Roman"/>
              </a:rPr>
              <a:t>multiple </a:t>
            </a:r>
            <a:r>
              <a:rPr sz="1200" spc="-5" dirty="0">
                <a:latin typeface="Times New Roman"/>
                <a:cs typeface="Times New Roman"/>
              </a:rPr>
              <a:t>computers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network.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7525" y="8844533"/>
            <a:ext cx="5486400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10400"/>
              </a:lnSpc>
              <a:spcBef>
                <a:spcPts val="105"/>
              </a:spcBef>
              <a:buFont typeface="Wingdings"/>
              <a:buChar char="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Object-Oriented Architectures: </a:t>
            </a:r>
            <a:r>
              <a:rPr sz="1200" dirty="0">
                <a:latin typeface="Times New Roman"/>
                <a:cs typeface="Times New Roman"/>
              </a:rPr>
              <a:t>The components of a </a:t>
            </a:r>
            <a:r>
              <a:rPr sz="1200" spc="-5" dirty="0">
                <a:latin typeface="Times New Roman"/>
                <a:cs typeface="Times New Roman"/>
              </a:rPr>
              <a:t>system encapsulate data and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operations </a:t>
            </a:r>
            <a:r>
              <a:rPr sz="1200" dirty="0">
                <a:latin typeface="Times New Roman"/>
                <a:cs typeface="Times New Roman"/>
              </a:rPr>
              <a:t>that must be </a:t>
            </a:r>
            <a:r>
              <a:rPr sz="1200" spc="-5" dirty="0">
                <a:latin typeface="Times New Roman"/>
                <a:cs typeface="Times New Roman"/>
              </a:rPr>
              <a:t>applied </a:t>
            </a:r>
            <a:r>
              <a:rPr sz="1200" dirty="0">
                <a:latin typeface="Times New Roman"/>
                <a:cs typeface="Times New Roman"/>
              </a:rPr>
              <a:t>to manipulate the </a:t>
            </a:r>
            <a:r>
              <a:rPr sz="1200" spc="-5" dirty="0">
                <a:latin typeface="Times New Roman"/>
                <a:cs typeface="Times New Roman"/>
              </a:rPr>
              <a:t>data. </a:t>
            </a:r>
            <a:r>
              <a:rPr sz="1200" dirty="0">
                <a:latin typeface="Times New Roman"/>
                <a:cs typeface="Times New Roman"/>
              </a:rPr>
              <a:t>Communication </a:t>
            </a:r>
            <a:r>
              <a:rPr sz="1200" spc="-5" dirty="0">
                <a:latin typeface="Times New Roman"/>
                <a:cs typeface="Times New Roman"/>
              </a:rPr>
              <a:t>and  coordination between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are accomplished </a:t>
            </a:r>
            <a:r>
              <a:rPr sz="1200" dirty="0">
                <a:latin typeface="Times New Roman"/>
                <a:cs typeface="Times New Roman"/>
              </a:rPr>
              <a:t>via </a:t>
            </a:r>
            <a:r>
              <a:rPr sz="1200" spc="-5" dirty="0">
                <a:latin typeface="Times New Roman"/>
                <a:cs typeface="Times New Roman"/>
              </a:rPr>
              <a:t>message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passing.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42326" y="1363212"/>
            <a:ext cx="5753098" cy="2418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56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3155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/>
          <p:nvPr/>
        </p:nvSpPr>
        <p:spPr>
          <a:xfrm>
            <a:off x="855414" y="0"/>
            <a:ext cx="5879592" cy="2881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X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388620" y="3209926"/>
            <a:ext cx="6217920" cy="544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045" indent="-2292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741680" algn="l"/>
              </a:tabLst>
            </a:pPr>
            <a:r>
              <a:rPr lang="en-US" b="1" spc="-5" dirty="0" smtClean="0">
                <a:latin typeface="Times New Roman"/>
                <a:cs typeface="Times New Roman"/>
              </a:rPr>
              <a:t>Layered Architectures: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lang="en-US" sz="1300" dirty="0" smtClean="0">
              <a:latin typeface="Times New Roman"/>
              <a:cs typeface="Times New Roman"/>
            </a:endParaRPr>
          </a:p>
          <a:p>
            <a:pPr marL="1198245" marR="7620" lvl="1" indent="-228600" algn="just">
              <a:lnSpc>
                <a:spcPct val="110400"/>
              </a:lnSpc>
              <a:spcBef>
                <a:spcPts val="5"/>
              </a:spcBef>
              <a:buFont typeface="Symbol"/>
              <a:buChar char=""/>
              <a:tabLst>
                <a:tab pos="1198880" algn="l"/>
              </a:tabLst>
            </a:pPr>
            <a:r>
              <a:rPr lang="en-US" sz="1600" dirty="0" smtClean="0">
                <a:latin typeface="Times New Roman"/>
                <a:cs typeface="Times New Roman"/>
              </a:rPr>
              <a:t>The</a:t>
            </a:r>
            <a:r>
              <a:rPr lang="en-US" sz="1600" spc="-8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basic</a:t>
            </a:r>
            <a:r>
              <a:rPr lang="en-US" sz="1600" spc="-6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structure</a:t>
            </a:r>
            <a:r>
              <a:rPr lang="en-US" sz="1600" spc="-80" dirty="0" smtClean="0">
                <a:latin typeface="Times New Roman"/>
                <a:cs typeface="Times New Roman"/>
              </a:rPr>
              <a:t> </a:t>
            </a:r>
            <a:r>
              <a:rPr lang="en-US" sz="1600" spc="5" dirty="0" smtClean="0">
                <a:latin typeface="Times New Roman"/>
                <a:cs typeface="Times New Roman"/>
              </a:rPr>
              <a:t>of</a:t>
            </a:r>
            <a:r>
              <a:rPr lang="en-US" sz="1600" spc="-7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a</a:t>
            </a:r>
            <a:r>
              <a:rPr lang="en-US" sz="1600" spc="-7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layered</a:t>
            </a:r>
            <a:r>
              <a:rPr lang="en-US" sz="1600" spc="-6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architecture</a:t>
            </a:r>
            <a:r>
              <a:rPr lang="en-US" sz="1600" spc="-7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is</a:t>
            </a:r>
            <a:r>
              <a:rPr lang="en-US" sz="1600" spc="-6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illustrated.</a:t>
            </a:r>
            <a:r>
              <a:rPr lang="en-US" sz="1600" spc="-6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</a:t>
            </a:r>
            <a:r>
              <a:rPr lang="en-US" sz="1600" spc="-7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number</a:t>
            </a:r>
            <a:r>
              <a:rPr lang="en-US" sz="1600" spc="-7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of</a:t>
            </a:r>
            <a:r>
              <a:rPr lang="en-US" sz="1600" spc="-6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different  </a:t>
            </a:r>
            <a:r>
              <a:rPr lang="en-US" sz="1600" spc="-5" dirty="0" smtClean="0">
                <a:latin typeface="Times New Roman"/>
                <a:cs typeface="Times New Roman"/>
              </a:rPr>
              <a:t>layers are defined, each accomplishing operations </a:t>
            </a:r>
            <a:r>
              <a:rPr lang="en-US" sz="1600" dirty="0" smtClean="0">
                <a:latin typeface="Times New Roman"/>
                <a:cs typeface="Times New Roman"/>
              </a:rPr>
              <a:t>that </a:t>
            </a:r>
            <a:r>
              <a:rPr lang="en-US" sz="1600" spc="-5" dirty="0" smtClean="0">
                <a:latin typeface="Times New Roman"/>
                <a:cs typeface="Times New Roman"/>
              </a:rPr>
              <a:t>progressively </a:t>
            </a:r>
            <a:r>
              <a:rPr lang="en-US" sz="1600" dirty="0" smtClean="0">
                <a:latin typeface="Times New Roman"/>
                <a:cs typeface="Times New Roman"/>
              </a:rPr>
              <a:t>become  </a:t>
            </a:r>
            <a:r>
              <a:rPr lang="en-US" sz="1600" spc="-5" dirty="0" smtClean="0">
                <a:latin typeface="Times New Roman"/>
                <a:cs typeface="Times New Roman"/>
              </a:rPr>
              <a:t>closer </a:t>
            </a:r>
            <a:r>
              <a:rPr lang="en-US" sz="1600" dirty="0" smtClean="0">
                <a:latin typeface="Times New Roman"/>
                <a:cs typeface="Times New Roman"/>
              </a:rPr>
              <a:t>to the machine </a:t>
            </a:r>
            <a:r>
              <a:rPr lang="en-US" sz="1600" spc="-5" dirty="0" smtClean="0">
                <a:latin typeface="Times New Roman"/>
                <a:cs typeface="Times New Roman"/>
              </a:rPr>
              <a:t>instruction</a:t>
            </a:r>
            <a:r>
              <a:rPr lang="en-US" sz="1600" spc="-1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set.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1198245" lvl="1" indent="-229235" algn="just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1198880" algn="l"/>
              </a:tabLst>
            </a:pPr>
            <a:r>
              <a:rPr lang="en-US" sz="1600" spc="-5" dirty="0" smtClean="0">
                <a:latin typeface="Times New Roman"/>
                <a:cs typeface="Times New Roman"/>
              </a:rPr>
              <a:t>At </a:t>
            </a:r>
            <a:r>
              <a:rPr lang="en-US" sz="1600" dirty="0" smtClean="0">
                <a:latin typeface="Times New Roman"/>
                <a:cs typeface="Times New Roman"/>
              </a:rPr>
              <a:t>the </a:t>
            </a:r>
            <a:r>
              <a:rPr lang="en-US" sz="1600" spc="-5" dirty="0" smtClean="0">
                <a:latin typeface="Times New Roman"/>
                <a:cs typeface="Times New Roman"/>
              </a:rPr>
              <a:t>outer layer, components service </a:t>
            </a:r>
            <a:r>
              <a:rPr lang="en-US" sz="1600" dirty="0" smtClean="0">
                <a:latin typeface="Times New Roman"/>
                <a:cs typeface="Times New Roman"/>
              </a:rPr>
              <a:t>user </a:t>
            </a:r>
            <a:r>
              <a:rPr lang="en-US" sz="1600" spc="-5" dirty="0" smtClean="0">
                <a:latin typeface="Times New Roman"/>
                <a:cs typeface="Times New Roman"/>
              </a:rPr>
              <a:t>interface</a:t>
            </a:r>
            <a:r>
              <a:rPr lang="en-US" sz="1600" spc="4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operations.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1198245" marR="8255" lvl="1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1198880" algn="l"/>
              </a:tabLst>
            </a:pPr>
            <a:r>
              <a:rPr lang="en-US" sz="1600" spc="-5" dirty="0" smtClean="0">
                <a:latin typeface="Times New Roman"/>
                <a:cs typeface="Times New Roman"/>
              </a:rPr>
              <a:t>At </a:t>
            </a:r>
            <a:r>
              <a:rPr lang="en-US" sz="1600" dirty="0" smtClean="0">
                <a:latin typeface="Times New Roman"/>
                <a:cs typeface="Times New Roman"/>
              </a:rPr>
              <a:t>the inner layer, components </a:t>
            </a:r>
            <a:r>
              <a:rPr lang="en-US" sz="1600" spc="-5" dirty="0" smtClean="0">
                <a:latin typeface="Times New Roman"/>
                <a:cs typeface="Times New Roman"/>
              </a:rPr>
              <a:t>perform </a:t>
            </a:r>
            <a:r>
              <a:rPr lang="en-US" sz="1600" dirty="0" smtClean="0">
                <a:latin typeface="Times New Roman"/>
                <a:cs typeface="Times New Roman"/>
              </a:rPr>
              <a:t>operating </a:t>
            </a:r>
            <a:r>
              <a:rPr lang="en-US" sz="1600" spc="-5" dirty="0" smtClean="0">
                <a:latin typeface="Times New Roman"/>
                <a:cs typeface="Times New Roman"/>
              </a:rPr>
              <a:t>system interfacing.  Intermediate layers </a:t>
            </a:r>
            <a:r>
              <a:rPr lang="en-US" sz="1600" dirty="0" smtClean="0">
                <a:latin typeface="Times New Roman"/>
                <a:cs typeface="Times New Roman"/>
              </a:rPr>
              <a:t>provide utility </a:t>
            </a:r>
            <a:r>
              <a:rPr lang="en-US" sz="1600" spc="-5" dirty="0" smtClean="0">
                <a:latin typeface="Times New Roman"/>
                <a:cs typeface="Times New Roman"/>
              </a:rPr>
              <a:t>services and application software</a:t>
            </a:r>
            <a:r>
              <a:rPr lang="en-US" sz="1600" spc="-1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functions.</a:t>
            </a:r>
          </a:p>
          <a:p>
            <a:pPr marL="1198245" marR="5715" lvl="1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1236980" algn="l"/>
              </a:tabLst>
            </a:pPr>
            <a:r>
              <a:rPr lang="en-US" sz="1600" dirty="0" smtClean="0"/>
              <a:t>	</a:t>
            </a:r>
            <a:r>
              <a:rPr lang="en-US" sz="1600" spc="-5" dirty="0" smtClean="0">
                <a:latin typeface="Times New Roman"/>
                <a:cs typeface="Times New Roman"/>
              </a:rPr>
              <a:t>Once requirements engineering </a:t>
            </a:r>
            <a:r>
              <a:rPr lang="en-US" sz="1600" dirty="0" smtClean="0">
                <a:latin typeface="Times New Roman"/>
                <a:cs typeface="Times New Roman"/>
              </a:rPr>
              <a:t>uncovers the </a:t>
            </a:r>
            <a:r>
              <a:rPr lang="en-US" sz="1600" spc="-5" dirty="0" smtClean="0">
                <a:latin typeface="Times New Roman"/>
                <a:cs typeface="Times New Roman"/>
              </a:rPr>
              <a:t>characteristics and constraints </a:t>
            </a:r>
            <a:r>
              <a:rPr lang="en-US" sz="1600" dirty="0" smtClean="0">
                <a:latin typeface="Times New Roman"/>
                <a:cs typeface="Times New Roman"/>
              </a:rPr>
              <a:t>of  the</a:t>
            </a:r>
            <a:r>
              <a:rPr lang="en-US" sz="1600" spc="-65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system</a:t>
            </a:r>
            <a:r>
              <a:rPr lang="en-US" sz="1600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to</a:t>
            </a:r>
            <a:r>
              <a:rPr lang="en-US" sz="1600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be</a:t>
            </a:r>
            <a:r>
              <a:rPr lang="en-US" sz="1600" spc="-6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built,</a:t>
            </a:r>
            <a:r>
              <a:rPr lang="en-US" sz="1600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the</a:t>
            </a:r>
            <a:r>
              <a:rPr lang="en-US" sz="1600" spc="-6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architectural</a:t>
            </a:r>
            <a:r>
              <a:rPr lang="en-US" sz="1600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style</a:t>
            </a:r>
            <a:r>
              <a:rPr lang="en-US" sz="1600" spc="-5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and/or</a:t>
            </a:r>
            <a:r>
              <a:rPr lang="en-US" sz="1600" spc="-5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combination</a:t>
            </a:r>
            <a:r>
              <a:rPr lang="en-US" sz="1600" spc="-55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of</a:t>
            </a:r>
            <a:r>
              <a:rPr lang="en-US" sz="1600" spc="-6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patterns</a:t>
            </a:r>
            <a:r>
              <a:rPr lang="en-US" sz="1600" spc="-6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that  </a:t>
            </a:r>
            <a:r>
              <a:rPr lang="en-US" sz="1600" spc="-5" dirty="0" smtClean="0">
                <a:latin typeface="Times New Roman"/>
                <a:cs typeface="Times New Roman"/>
              </a:rPr>
              <a:t>best </a:t>
            </a:r>
            <a:r>
              <a:rPr lang="en-US" sz="1600" dirty="0" smtClean="0">
                <a:latin typeface="Times New Roman"/>
                <a:cs typeface="Times New Roman"/>
              </a:rPr>
              <a:t>fits those </a:t>
            </a:r>
            <a:r>
              <a:rPr lang="en-US" sz="1600" spc="-5" dirty="0" smtClean="0">
                <a:latin typeface="Times New Roman"/>
                <a:cs typeface="Times New Roman"/>
              </a:rPr>
              <a:t>characteristics and constraints </a:t>
            </a:r>
            <a:r>
              <a:rPr lang="en-US" sz="1600" dirty="0" smtClean="0">
                <a:latin typeface="Times New Roman"/>
                <a:cs typeface="Times New Roman"/>
              </a:rPr>
              <a:t>can be </a:t>
            </a:r>
            <a:r>
              <a:rPr lang="en-US" sz="1600" spc="-5" dirty="0" smtClean="0">
                <a:latin typeface="Times New Roman"/>
                <a:cs typeface="Times New Roman"/>
              </a:rPr>
              <a:t>chosen. </a:t>
            </a:r>
            <a:r>
              <a:rPr lang="en-US" sz="1600" spc="-10" dirty="0" smtClean="0">
                <a:latin typeface="Times New Roman"/>
                <a:cs typeface="Times New Roman"/>
              </a:rPr>
              <a:t>In </a:t>
            </a:r>
            <a:r>
              <a:rPr lang="en-US" sz="1600" spc="5" dirty="0" smtClean="0">
                <a:latin typeface="Times New Roman"/>
                <a:cs typeface="Times New Roman"/>
              </a:rPr>
              <a:t>many </a:t>
            </a:r>
            <a:r>
              <a:rPr lang="en-US" sz="1600" spc="-5" dirty="0" smtClean="0">
                <a:latin typeface="Times New Roman"/>
                <a:cs typeface="Times New Roman"/>
              </a:rPr>
              <a:t>cases,  </a:t>
            </a:r>
            <a:r>
              <a:rPr lang="en-US" sz="1600" dirty="0" smtClean="0">
                <a:latin typeface="Times New Roman"/>
                <a:cs typeface="Times New Roman"/>
              </a:rPr>
              <a:t>more than one </a:t>
            </a:r>
            <a:r>
              <a:rPr lang="en-US" sz="1600" spc="-5" dirty="0" smtClean="0">
                <a:latin typeface="Times New Roman"/>
                <a:cs typeface="Times New Roman"/>
              </a:rPr>
              <a:t>pattern </a:t>
            </a:r>
            <a:r>
              <a:rPr lang="en-US" sz="1600" dirty="0" smtClean="0">
                <a:latin typeface="Times New Roman"/>
                <a:cs typeface="Times New Roman"/>
              </a:rPr>
              <a:t>might be </a:t>
            </a:r>
            <a:r>
              <a:rPr lang="en-US" sz="1600" spc="-5" dirty="0" smtClean="0">
                <a:latin typeface="Times New Roman"/>
                <a:cs typeface="Times New Roman"/>
              </a:rPr>
              <a:t>appropriate and alternative architectural styles  can </a:t>
            </a:r>
            <a:r>
              <a:rPr lang="en-US" sz="1600" dirty="0" smtClean="0">
                <a:latin typeface="Times New Roman"/>
                <a:cs typeface="Times New Roman"/>
              </a:rPr>
              <a:t>be </a:t>
            </a:r>
            <a:r>
              <a:rPr lang="en-US" sz="1600" spc="-5" dirty="0" smtClean="0">
                <a:latin typeface="Times New Roman"/>
                <a:cs typeface="Times New Roman"/>
              </a:rPr>
              <a:t>designed and evaluated. For example, </a:t>
            </a:r>
            <a:r>
              <a:rPr lang="en-US" sz="1600" dirty="0" smtClean="0">
                <a:latin typeface="Times New Roman"/>
                <a:cs typeface="Times New Roman"/>
              </a:rPr>
              <a:t>a </a:t>
            </a:r>
            <a:r>
              <a:rPr lang="en-US" sz="1600" spc="-5" dirty="0" smtClean="0">
                <a:latin typeface="Times New Roman"/>
                <a:cs typeface="Times New Roman"/>
              </a:rPr>
              <a:t>layered style (appropriate </a:t>
            </a:r>
            <a:r>
              <a:rPr lang="en-US" sz="1600" dirty="0" smtClean="0">
                <a:latin typeface="Times New Roman"/>
                <a:cs typeface="Times New Roman"/>
              </a:rPr>
              <a:t>for  most </a:t>
            </a:r>
            <a:r>
              <a:rPr lang="en-US" sz="1600" spc="-5" dirty="0" smtClean="0">
                <a:latin typeface="Times New Roman"/>
                <a:cs typeface="Times New Roman"/>
              </a:rPr>
              <a:t>systems) can </a:t>
            </a:r>
            <a:r>
              <a:rPr lang="en-US" sz="1600" spc="5" dirty="0" smtClean="0">
                <a:latin typeface="Times New Roman"/>
                <a:cs typeface="Times New Roman"/>
              </a:rPr>
              <a:t>be </a:t>
            </a:r>
            <a:r>
              <a:rPr lang="en-US" sz="1600" dirty="0" smtClean="0">
                <a:latin typeface="Times New Roman"/>
                <a:cs typeface="Times New Roman"/>
              </a:rPr>
              <a:t>combined with a data-centered </a:t>
            </a:r>
            <a:r>
              <a:rPr lang="en-US" sz="1600" spc="-5" dirty="0" smtClean="0">
                <a:latin typeface="Times New Roman"/>
                <a:cs typeface="Times New Roman"/>
              </a:rPr>
              <a:t>architecture </a:t>
            </a:r>
            <a:r>
              <a:rPr lang="en-US" sz="1600" dirty="0" smtClean="0">
                <a:latin typeface="Times New Roman"/>
                <a:cs typeface="Times New Roman"/>
              </a:rPr>
              <a:t>in many  </a:t>
            </a:r>
            <a:r>
              <a:rPr lang="en-US" sz="1600" spc="-5" dirty="0" smtClean="0">
                <a:latin typeface="Times New Roman"/>
                <a:cs typeface="Times New Roman"/>
              </a:rPr>
              <a:t>database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spc="-5" dirty="0" smtClean="0">
                <a:latin typeface="Times New Roman"/>
                <a:cs typeface="Times New Roman"/>
              </a:rPr>
              <a:t>applications.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373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5" y="732535"/>
            <a:ext cx="5990590" cy="7852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12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</a:t>
            </a:r>
            <a:r>
              <a:rPr sz="12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CONSIDERATIONS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3299"/>
              </a:lnSpc>
            </a:pPr>
            <a:r>
              <a:rPr sz="1400" spc="-5" dirty="0">
                <a:latin typeface="Times New Roman"/>
                <a:cs typeface="Times New Roman"/>
              </a:rPr>
              <a:t>Buschmann and </a:t>
            </a:r>
            <a:r>
              <a:rPr sz="1400" dirty="0">
                <a:latin typeface="Times New Roman"/>
                <a:cs typeface="Times New Roman"/>
              </a:rPr>
              <a:t>Henny </a:t>
            </a:r>
            <a:r>
              <a:rPr sz="1400" spc="-5" dirty="0">
                <a:latin typeface="Times New Roman"/>
                <a:cs typeface="Times New Roman"/>
              </a:rPr>
              <a:t>suggest several architectural considerations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can </a:t>
            </a:r>
            <a:r>
              <a:rPr sz="1400" dirty="0">
                <a:latin typeface="Times New Roman"/>
                <a:cs typeface="Times New Roman"/>
              </a:rPr>
              <a:t>provide software  </a:t>
            </a:r>
            <a:r>
              <a:rPr sz="1400" spc="-5" dirty="0">
                <a:latin typeface="Times New Roman"/>
                <a:cs typeface="Times New Roman"/>
              </a:rPr>
              <a:t>engineers with guidance as architecture decisions are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made:</a:t>
            </a:r>
          </a:p>
          <a:p>
            <a:pPr marL="469900" indent="-228600" algn="just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Economy </a:t>
            </a:r>
            <a:r>
              <a:rPr sz="1400" dirty="0">
                <a:latin typeface="Times New Roman"/>
                <a:cs typeface="Times New Roman"/>
              </a:rPr>
              <a:t>—many software </a:t>
            </a:r>
            <a:r>
              <a:rPr sz="1400" spc="-5" dirty="0">
                <a:latin typeface="Times New Roman"/>
                <a:cs typeface="Times New Roman"/>
              </a:rPr>
              <a:t>architectures suffer </a:t>
            </a:r>
            <a:r>
              <a:rPr sz="1400" dirty="0">
                <a:latin typeface="Times New Roman"/>
                <a:cs typeface="Times New Roman"/>
              </a:rPr>
              <a:t>from unnecessary complexity </a:t>
            </a:r>
            <a:r>
              <a:rPr sz="1400" spc="-5" dirty="0">
                <a:latin typeface="Times New Roman"/>
                <a:cs typeface="Times New Roman"/>
              </a:rPr>
              <a:t>driven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by</a:t>
            </a:r>
            <a:endParaRPr sz="1400" dirty="0">
              <a:latin typeface="Times New Roman"/>
              <a:cs typeface="Times New Roman"/>
            </a:endParaRPr>
          </a:p>
          <a:p>
            <a:pPr marL="469900" marR="8890" algn="just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inclusion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unnecessary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features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nonfunctional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requirements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(e.g.,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reusability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when  </a:t>
            </a:r>
            <a:r>
              <a:rPr sz="140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serves </a:t>
            </a:r>
            <a:r>
              <a:rPr sz="1400" dirty="0">
                <a:latin typeface="Times New Roman"/>
                <a:cs typeface="Times New Roman"/>
              </a:rPr>
              <a:t>no </a:t>
            </a:r>
            <a:r>
              <a:rPr sz="1400" spc="-5" dirty="0">
                <a:latin typeface="Times New Roman"/>
                <a:cs typeface="Times New Roman"/>
              </a:rPr>
              <a:t>purpose).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best </a:t>
            </a:r>
            <a:r>
              <a:rPr sz="1400" dirty="0">
                <a:latin typeface="Times New Roman"/>
                <a:cs typeface="Times New Roman"/>
              </a:rPr>
              <a:t>software </a:t>
            </a:r>
            <a:r>
              <a:rPr sz="1400" spc="-5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uncluttered </a:t>
            </a:r>
            <a:r>
              <a:rPr sz="1400" spc="-5" dirty="0">
                <a:latin typeface="Times New Roman"/>
                <a:cs typeface="Times New Roman"/>
              </a:rPr>
              <a:t>and relies </a:t>
            </a:r>
            <a:r>
              <a:rPr sz="1400" dirty="0">
                <a:latin typeface="Times New Roman"/>
                <a:cs typeface="Times New Roman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abstraction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reduce  </a:t>
            </a:r>
            <a:r>
              <a:rPr sz="1400" dirty="0">
                <a:latin typeface="Times New Roman"/>
                <a:cs typeface="Times New Roman"/>
              </a:rPr>
              <a:t>unnecessary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detail.</a:t>
            </a:r>
            <a:endParaRPr sz="14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1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Visibility </a:t>
            </a:r>
            <a:r>
              <a:rPr sz="1400" spc="-5" dirty="0">
                <a:latin typeface="Times New Roman"/>
                <a:cs typeface="Times New Roman"/>
              </a:rPr>
              <a:t>—As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design </a:t>
            </a:r>
            <a:r>
              <a:rPr sz="1400" dirty="0">
                <a:latin typeface="Times New Roman"/>
                <a:cs typeface="Times New Roman"/>
              </a:rPr>
              <a:t>model </a:t>
            </a:r>
            <a:r>
              <a:rPr sz="1400" spc="-5" dirty="0">
                <a:latin typeface="Times New Roman"/>
                <a:cs typeface="Times New Roman"/>
              </a:rPr>
              <a:t>is created, architectural decisions and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reasons </a:t>
            </a:r>
            <a:r>
              <a:rPr sz="1400" spc="5" dirty="0">
                <a:latin typeface="Times New Roman"/>
                <a:cs typeface="Times New Roman"/>
              </a:rPr>
              <a:t>for  </a:t>
            </a:r>
            <a:r>
              <a:rPr sz="1400" dirty="0">
                <a:latin typeface="Times New Roman"/>
                <a:cs typeface="Times New Roman"/>
              </a:rPr>
              <a:t>them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obvious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engineers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examine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later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Poor  visibility </a:t>
            </a:r>
            <a:r>
              <a:rPr sz="1400" spc="-5" dirty="0">
                <a:latin typeface="Times New Roman"/>
                <a:cs typeface="Times New Roman"/>
              </a:rPr>
              <a:t>arises when </a:t>
            </a:r>
            <a:r>
              <a:rPr sz="1400" dirty="0">
                <a:latin typeface="Times New Roman"/>
                <a:cs typeface="Times New Roman"/>
              </a:rPr>
              <a:t>important </a:t>
            </a:r>
            <a:r>
              <a:rPr sz="1400" spc="-5" dirty="0">
                <a:latin typeface="Times New Roman"/>
                <a:cs typeface="Times New Roman"/>
              </a:rPr>
              <a:t>design and </a:t>
            </a:r>
            <a:r>
              <a:rPr sz="1400" dirty="0">
                <a:latin typeface="Times New Roman"/>
                <a:cs typeface="Times New Roman"/>
              </a:rPr>
              <a:t>domain </a:t>
            </a:r>
            <a:r>
              <a:rPr sz="1400" spc="-5" dirty="0">
                <a:latin typeface="Times New Roman"/>
                <a:cs typeface="Times New Roman"/>
              </a:rPr>
              <a:t>concepts </a:t>
            </a:r>
            <a:r>
              <a:rPr sz="1400" dirty="0">
                <a:latin typeface="Times New Roman"/>
                <a:cs typeface="Times New Roman"/>
              </a:rPr>
              <a:t>are poorly </a:t>
            </a:r>
            <a:r>
              <a:rPr sz="1400" spc="-5" dirty="0">
                <a:latin typeface="Times New Roman"/>
                <a:cs typeface="Times New Roman"/>
              </a:rPr>
              <a:t>communicated </a:t>
            </a:r>
            <a:r>
              <a:rPr sz="1400" dirty="0">
                <a:latin typeface="Times New Roman"/>
                <a:cs typeface="Times New Roman"/>
              </a:rPr>
              <a:t>to  those </a:t>
            </a:r>
            <a:r>
              <a:rPr sz="1400" spc="-5" dirty="0">
                <a:latin typeface="Times New Roman"/>
                <a:cs typeface="Times New Roman"/>
              </a:rPr>
              <a:t>who </a:t>
            </a:r>
            <a:r>
              <a:rPr sz="1400" dirty="0">
                <a:latin typeface="Times New Roman"/>
                <a:cs typeface="Times New Roman"/>
              </a:rPr>
              <a:t>must complete the </a:t>
            </a:r>
            <a:r>
              <a:rPr sz="1400" spc="-5" dirty="0">
                <a:latin typeface="Times New Roman"/>
                <a:cs typeface="Times New Roman"/>
              </a:rPr>
              <a:t>design and </a:t>
            </a:r>
            <a:r>
              <a:rPr sz="1400" dirty="0">
                <a:latin typeface="Times New Roman"/>
                <a:cs typeface="Times New Roman"/>
              </a:rPr>
              <a:t>implement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system.</a:t>
            </a:r>
            <a:endParaRPr sz="14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Spacing— </a:t>
            </a:r>
            <a:r>
              <a:rPr sz="1400" spc="-5" dirty="0">
                <a:latin typeface="Times New Roman"/>
                <a:cs typeface="Times New Roman"/>
              </a:rPr>
              <a:t>Separation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concerns </a:t>
            </a:r>
            <a:r>
              <a:rPr sz="1400" dirty="0">
                <a:latin typeface="Times New Roman"/>
                <a:cs typeface="Times New Roman"/>
              </a:rPr>
              <a:t>in a </a:t>
            </a:r>
            <a:r>
              <a:rPr sz="1400" spc="-5" dirty="0">
                <a:latin typeface="Times New Roman"/>
                <a:cs typeface="Times New Roman"/>
              </a:rPr>
              <a:t>design </a:t>
            </a:r>
            <a:r>
              <a:rPr sz="1400" dirty="0">
                <a:latin typeface="Times New Roman"/>
                <a:cs typeface="Times New Roman"/>
              </a:rPr>
              <a:t>without </a:t>
            </a:r>
            <a:r>
              <a:rPr sz="1400" spc="-5" dirty="0">
                <a:latin typeface="Times New Roman"/>
                <a:cs typeface="Times New Roman"/>
              </a:rPr>
              <a:t>introducing hidden dependencies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is</a:t>
            </a:r>
            <a:endParaRPr sz="1400" dirty="0">
              <a:latin typeface="Times New Roman"/>
              <a:cs typeface="Times New Roman"/>
            </a:endParaRPr>
          </a:p>
          <a:p>
            <a:pPr marL="469900" marR="6985" algn="just">
              <a:lnSpc>
                <a:spcPct val="1100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desirable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design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concept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sometimes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referred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spacing.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Sufficient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spacing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leads  to modular </a:t>
            </a:r>
            <a:r>
              <a:rPr sz="1400" spc="-5" dirty="0">
                <a:latin typeface="Times New Roman"/>
                <a:cs typeface="Times New Roman"/>
              </a:rPr>
              <a:t>designs, </a:t>
            </a:r>
            <a:r>
              <a:rPr sz="1400" dirty="0">
                <a:latin typeface="Times New Roman"/>
                <a:cs typeface="Times New Roman"/>
              </a:rPr>
              <a:t>but too much </a:t>
            </a:r>
            <a:r>
              <a:rPr sz="1400" spc="-5" dirty="0">
                <a:latin typeface="Times New Roman"/>
                <a:cs typeface="Times New Roman"/>
              </a:rPr>
              <a:t>spacing leads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fragmentation and loss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visibility.</a:t>
            </a:r>
            <a:endParaRPr sz="1400" dirty="0">
              <a:latin typeface="Times New Roman"/>
              <a:cs typeface="Times New Roman"/>
            </a:endParaRPr>
          </a:p>
          <a:p>
            <a:pPr marL="469900" marR="9525" indent="-228600" algn="just">
              <a:lnSpc>
                <a:spcPct val="110000"/>
              </a:lnSpc>
              <a:buFont typeface="Wingdings"/>
              <a:buChar char=""/>
              <a:tabLst>
                <a:tab pos="469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Symmetry </a:t>
            </a:r>
            <a:r>
              <a:rPr sz="1400" spc="-5" dirty="0">
                <a:latin typeface="Times New Roman"/>
                <a:cs typeface="Times New Roman"/>
              </a:rPr>
              <a:t>—Architectural </a:t>
            </a:r>
            <a:r>
              <a:rPr sz="1400" dirty="0">
                <a:latin typeface="Times New Roman"/>
                <a:cs typeface="Times New Roman"/>
              </a:rPr>
              <a:t>symmetry </a:t>
            </a:r>
            <a:r>
              <a:rPr sz="1400" spc="-5" dirty="0">
                <a:latin typeface="Times New Roman"/>
                <a:cs typeface="Times New Roman"/>
              </a:rPr>
              <a:t>implies </a:t>
            </a:r>
            <a:r>
              <a:rPr sz="1400" dirty="0">
                <a:latin typeface="Times New Roman"/>
                <a:cs typeface="Times New Roman"/>
              </a:rPr>
              <a:t>that a </a:t>
            </a:r>
            <a:r>
              <a:rPr sz="1400" spc="-5" dirty="0">
                <a:latin typeface="Times New Roman"/>
                <a:cs typeface="Times New Roman"/>
              </a:rPr>
              <a:t>system is consistent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balanced </a:t>
            </a:r>
            <a:r>
              <a:rPr sz="1400" spc="5" dirty="0">
                <a:latin typeface="Times New Roman"/>
                <a:cs typeface="Times New Roman"/>
              </a:rPr>
              <a:t>in 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its attributes. Symmetric designs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easier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understand, comprehend,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communicate.</a:t>
            </a:r>
            <a:endParaRPr sz="1400" dirty="0">
              <a:latin typeface="Times New Roman"/>
              <a:cs typeface="Times New Roman"/>
            </a:endParaRPr>
          </a:p>
          <a:p>
            <a:pPr marL="469900" marR="5080" algn="just">
              <a:lnSpc>
                <a:spcPct val="1101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As an </a:t>
            </a:r>
            <a:r>
              <a:rPr sz="1400" dirty="0">
                <a:latin typeface="Times New Roman"/>
                <a:cs typeface="Times New Roman"/>
              </a:rPr>
              <a:t>example of </a:t>
            </a:r>
            <a:r>
              <a:rPr sz="1400" spc="-5" dirty="0">
                <a:latin typeface="Times New Roman"/>
                <a:cs typeface="Times New Roman"/>
              </a:rPr>
              <a:t>architectural symmetry, </a:t>
            </a:r>
            <a:r>
              <a:rPr sz="1400" dirty="0">
                <a:latin typeface="Times New Roman"/>
                <a:cs typeface="Times New Roman"/>
              </a:rPr>
              <a:t>consider a </a:t>
            </a:r>
            <a:r>
              <a:rPr sz="1400" i="1" spc="-5" dirty="0">
                <a:latin typeface="Times New Roman"/>
                <a:cs typeface="Times New Roman"/>
              </a:rPr>
              <a:t>customer account </a:t>
            </a:r>
            <a:r>
              <a:rPr sz="1400" dirty="0">
                <a:latin typeface="Times New Roman"/>
                <a:cs typeface="Times New Roman"/>
              </a:rPr>
              <a:t>object </a:t>
            </a:r>
            <a:r>
              <a:rPr sz="1400" spc="-5" dirty="0">
                <a:latin typeface="Times New Roman"/>
                <a:cs typeface="Times New Roman"/>
              </a:rPr>
              <a:t>whose </a:t>
            </a:r>
            <a:r>
              <a:rPr sz="1400" dirty="0">
                <a:latin typeface="Times New Roman"/>
                <a:cs typeface="Times New Roman"/>
              </a:rPr>
              <a:t>life  </a:t>
            </a:r>
            <a:r>
              <a:rPr sz="1400" spc="-5" dirty="0">
                <a:latin typeface="Times New Roman"/>
                <a:cs typeface="Times New Roman"/>
              </a:rPr>
              <a:t>cycle is </a:t>
            </a:r>
            <a:r>
              <a:rPr sz="1400" dirty="0">
                <a:latin typeface="Times New Roman"/>
                <a:cs typeface="Times New Roman"/>
              </a:rPr>
              <a:t>modeled directly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software architecture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requires </a:t>
            </a:r>
            <a:r>
              <a:rPr sz="1400" dirty="0">
                <a:latin typeface="Times New Roman"/>
                <a:cs typeface="Times New Roman"/>
              </a:rPr>
              <a:t>both </a:t>
            </a:r>
            <a:r>
              <a:rPr sz="1400" i="1" dirty="0">
                <a:latin typeface="Times New Roman"/>
                <a:cs typeface="Times New Roman"/>
              </a:rPr>
              <a:t>open ()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i="1" dirty="0">
                <a:latin typeface="Times New Roman"/>
                <a:cs typeface="Times New Roman"/>
              </a:rPr>
              <a:t>close()  </a:t>
            </a:r>
            <a:r>
              <a:rPr sz="1400" dirty="0">
                <a:latin typeface="Times New Roman"/>
                <a:cs typeface="Times New Roman"/>
              </a:rPr>
              <a:t>methods. </a:t>
            </a:r>
            <a:r>
              <a:rPr sz="1400" spc="-5" dirty="0">
                <a:latin typeface="Times New Roman"/>
                <a:cs typeface="Times New Roman"/>
              </a:rPr>
              <a:t>Architectural </a:t>
            </a:r>
            <a:r>
              <a:rPr sz="1400" dirty="0">
                <a:latin typeface="Times New Roman"/>
                <a:cs typeface="Times New Roman"/>
              </a:rPr>
              <a:t>symmetry can be both </a:t>
            </a:r>
            <a:r>
              <a:rPr sz="1400" spc="-5" dirty="0">
                <a:latin typeface="Times New Roman"/>
                <a:cs typeface="Times New Roman"/>
              </a:rPr>
              <a:t>structural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behavioral.</a:t>
            </a:r>
            <a:endParaRPr sz="14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469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Emergence </a:t>
            </a:r>
            <a:r>
              <a:rPr sz="1400" spc="-5" dirty="0">
                <a:latin typeface="Times New Roman"/>
                <a:cs typeface="Times New Roman"/>
              </a:rPr>
              <a:t>—Emergent, self-organized behavior and control are often </a:t>
            </a:r>
            <a:r>
              <a:rPr sz="1400" dirty="0">
                <a:latin typeface="Times New Roman"/>
                <a:cs typeface="Times New Roman"/>
              </a:rPr>
              <a:t>the key to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creating</a:t>
            </a:r>
          </a:p>
          <a:p>
            <a:pPr marL="469900" marR="5080" algn="just">
              <a:lnSpc>
                <a:spcPct val="110200"/>
              </a:lnSpc>
              <a:spcBef>
                <a:spcPts val="10"/>
              </a:spcBef>
            </a:pPr>
            <a:r>
              <a:rPr sz="1400" spc="-5" dirty="0">
                <a:latin typeface="Times New Roman"/>
                <a:cs typeface="Times New Roman"/>
              </a:rPr>
              <a:t>scalable, efficient, and economic </a:t>
            </a:r>
            <a:r>
              <a:rPr sz="1400" dirty="0">
                <a:latin typeface="Times New Roman"/>
                <a:cs typeface="Times New Roman"/>
              </a:rPr>
              <a:t>software </a:t>
            </a:r>
            <a:r>
              <a:rPr sz="1400" spc="-5" dirty="0">
                <a:latin typeface="Times New Roman"/>
                <a:cs typeface="Times New Roman"/>
              </a:rPr>
              <a:t>architectures. For example, </a:t>
            </a:r>
            <a:r>
              <a:rPr sz="1400" dirty="0">
                <a:latin typeface="Times New Roman"/>
                <a:cs typeface="Times New Roman"/>
              </a:rPr>
              <a:t>many real-time  </a:t>
            </a:r>
            <a:r>
              <a:rPr sz="1400" spc="-5" dirty="0">
                <a:latin typeface="Times New Roman"/>
                <a:cs typeface="Times New Roman"/>
              </a:rPr>
              <a:t>software applications are event driven.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sequence and duration </a:t>
            </a:r>
            <a:r>
              <a:rPr sz="1400" dirty="0">
                <a:latin typeface="Times New Roman"/>
                <a:cs typeface="Times New Roman"/>
              </a:rPr>
              <a:t>of the </a:t>
            </a:r>
            <a:r>
              <a:rPr sz="1400" spc="-5" dirty="0">
                <a:latin typeface="Times New Roman"/>
                <a:cs typeface="Times New Roman"/>
              </a:rPr>
              <a:t>events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define 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system’s </a:t>
            </a:r>
            <a:r>
              <a:rPr sz="1400" dirty="0">
                <a:latin typeface="Times New Roman"/>
                <a:cs typeface="Times New Roman"/>
              </a:rPr>
              <a:t>behavior is </a:t>
            </a:r>
            <a:r>
              <a:rPr sz="1400" spc="-5" dirty="0">
                <a:latin typeface="Times New Roman"/>
                <a:cs typeface="Times New Roman"/>
              </a:rPr>
              <a:t>an emergent quality. </a:t>
            </a:r>
            <a:r>
              <a:rPr sz="1400" spc="-15" dirty="0">
                <a:latin typeface="Times New Roman"/>
                <a:cs typeface="Times New Roman"/>
              </a:rPr>
              <a:t>It </a:t>
            </a:r>
            <a:r>
              <a:rPr sz="1400" dirty="0">
                <a:latin typeface="Times New Roman"/>
                <a:cs typeface="Times New Roman"/>
              </a:rPr>
              <a:t>is very difficult to plan for every possible  </a:t>
            </a:r>
            <a:r>
              <a:rPr sz="1400" spc="-5" dirty="0">
                <a:latin typeface="Times New Roman"/>
                <a:cs typeface="Times New Roman"/>
              </a:rPr>
              <a:t>sequence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events. Instead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architect </a:t>
            </a:r>
            <a:r>
              <a:rPr sz="1400" dirty="0">
                <a:latin typeface="Times New Roman"/>
                <a:cs typeface="Times New Roman"/>
              </a:rPr>
              <a:t>should </a:t>
            </a:r>
            <a:r>
              <a:rPr sz="1400" spc="-5" dirty="0">
                <a:latin typeface="Times New Roman"/>
                <a:cs typeface="Times New Roman"/>
              </a:rPr>
              <a:t>create </a:t>
            </a:r>
            <a:r>
              <a:rPr sz="1400" dirty="0">
                <a:latin typeface="Times New Roman"/>
                <a:cs typeface="Times New Roman"/>
              </a:rPr>
              <a:t>a flexible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that  </a:t>
            </a:r>
            <a:r>
              <a:rPr sz="1400" spc="-5" dirty="0">
                <a:latin typeface="Times New Roman"/>
                <a:cs typeface="Times New Roman"/>
              </a:rPr>
              <a:t>accommodates </a:t>
            </a:r>
            <a:r>
              <a:rPr sz="140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emergent</a:t>
            </a:r>
            <a:r>
              <a:rPr sz="1400" dirty="0">
                <a:latin typeface="Times New Roman"/>
                <a:cs typeface="Times New Roman"/>
              </a:rPr>
              <a:t> behavior.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58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5125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5" y="732536"/>
            <a:ext cx="5993130" cy="363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499"/>
              </a:lnSpc>
            </a:pPr>
            <a:r>
              <a:rPr sz="1200" spc="-5" dirty="0">
                <a:latin typeface="Times New Roman"/>
                <a:cs typeface="Times New Roman"/>
              </a:rPr>
              <a:t>As architectural design begins, </a:t>
            </a:r>
            <a:r>
              <a:rPr sz="1200" dirty="0">
                <a:latin typeface="Times New Roman"/>
                <a:cs typeface="Times New Roman"/>
              </a:rPr>
              <a:t>context must be </a:t>
            </a:r>
            <a:r>
              <a:rPr sz="1200" spc="-5" dirty="0">
                <a:latin typeface="Times New Roman"/>
                <a:cs typeface="Times New Roman"/>
              </a:rPr>
              <a:t>established. </a:t>
            </a:r>
            <a:r>
              <a:rPr sz="1200" dirty="0">
                <a:latin typeface="Times New Roman"/>
                <a:cs typeface="Times New Roman"/>
              </a:rPr>
              <a:t>To accomplish this, the </a:t>
            </a:r>
            <a:r>
              <a:rPr sz="1200" spc="-5" dirty="0">
                <a:latin typeface="Times New Roman"/>
                <a:cs typeface="Times New Roman"/>
              </a:rPr>
              <a:t>external  entities (e.g.,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systems, devices, and </a:t>
            </a:r>
            <a:r>
              <a:rPr sz="1200" dirty="0">
                <a:latin typeface="Times New Roman"/>
                <a:cs typeface="Times New Roman"/>
              </a:rPr>
              <a:t>people) that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software and </a:t>
            </a:r>
            <a:r>
              <a:rPr sz="1200" dirty="0">
                <a:latin typeface="Times New Roman"/>
                <a:cs typeface="Times New Roman"/>
              </a:rPr>
              <a:t>the nature </a:t>
            </a:r>
            <a:r>
              <a:rPr sz="1200" spc="1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their interaction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described.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information can </a:t>
            </a:r>
            <a:r>
              <a:rPr sz="1200" dirty="0">
                <a:latin typeface="Times New Roman"/>
                <a:cs typeface="Times New Roman"/>
              </a:rPr>
              <a:t>generally be </a:t>
            </a:r>
            <a:r>
              <a:rPr sz="1200" spc="-5" dirty="0">
                <a:latin typeface="Times New Roman"/>
                <a:cs typeface="Times New Roman"/>
              </a:rPr>
              <a:t>acquired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 </a:t>
            </a:r>
            <a:r>
              <a:rPr sz="1200" dirty="0">
                <a:latin typeface="Times New Roman"/>
                <a:cs typeface="Times New Roman"/>
              </a:rPr>
              <a:t>model.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Once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context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 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archetypes.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b="1" i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archetype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an </a:t>
            </a:r>
            <a:r>
              <a:rPr sz="1200" dirty="0">
                <a:latin typeface="Times New Roman"/>
                <a:cs typeface="Times New Roman"/>
              </a:rPr>
              <a:t>abstraction (similar to a </a:t>
            </a:r>
            <a:r>
              <a:rPr sz="1200" spc="-5" dirty="0">
                <a:latin typeface="Times New Roman"/>
                <a:cs typeface="Times New Roman"/>
              </a:rPr>
              <a:t>class)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one element of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behavior.  The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archetypes </a:t>
            </a:r>
            <a:r>
              <a:rPr sz="1200" dirty="0">
                <a:latin typeface="Times New Roman"/>
                <a:cs typeface="Times New Roman"/>
              </a:rPr>
              <a:t>provides a </a:t>
            </a:r>
            <a:r>
              <a:rPr sz="1200" spc="-5" dirty="0">
                <a:latin typeface="Times New Roman"/>
                <a:cs typeface="Times New Roman"/>
              </a:rPr>
              <a:t>collection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abstractions </a:t>
            </a:r>
            <a:r>
              <a:rPr sz="1200" dirty="0">
                <a:latin typeface="Times New Roman"/>
                <a:cs typeface="Times New Roman"/>
              </a:rPr>
              <a:t>that must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modeled architecturally if  the </a:t>
            </a:r>
            <a:r>
              <a:rPr sz="1200" spc="-5" dirty="0">
                <a:latin typeface="Times New Roman"/>
                <a:cs typeface="Times New Roman"/>
              </a:rPr>
              <a:t>system 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constructed, </a:t>
            </a:r>
            <a:r>
              <a:rPr sz="1200" dirty="0">
                <a:latin typeface="Times New Roman"/>
                <a:cs typeface="Times New Roman"/>
              </a:rPr>
              <a:t>but the </a:t>
            </a:r>
            <a:r>
              <a:rPr sz="1200" spc="-5" dirty="0">
                <a:latin typeface="Times New Roman"/>
                <a:cs typeface="Times New Roman"/>
              </a:rPr>
              <a:t>archetypes themselves </a:t>
            </a:r>
            <a:r>
              <a:rPr sz="1200" dirty="0">
                <a:latin typeface="Times New Roman"/>
                <a:cs typeface="Times New Roman"/>
              </a:rPr>
              <a:t>do not provide </a:t>
            </a:r>
            <a:r>
              <a:rPr sz="1200" spc="5" dirty="0">
                <a:latin typeface="Times New Roman"/>
                <a:cs typeface="Times New Roman"/>
              </a:rPr>
              <a:t>enough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Therefore,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defining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refining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components that </a:t>
            </a:r>
            <a:r>
              <a:rPr sz="1200" spc="-5" dirty="0">
                <a:latin typeface="Times New Roman"/>
                <a:cs typeface="Times New Roman"/>
              </a:rPr>
              <a:t>implement each archetype. </a:t>
            </a:r>
            <a:r>
              <a:rPr sz="1200" dirty="0">
                <a:latin typeface="Times New Roman"/>
                <a:cs typeface="Times New Roman"/>
              </a:rPr>
              <a:t>This process </a:t>
            </a:r>
            <a:r>
              <a:rPr sz="1200" spc="-5" dirty="0">
                <a:latin typeface="Times New Roman"/>
                <a:cs typeface="Times New Roman"/>
              </a:rPr>
              <a:t>continues iteratively  </a:t>
            </a:r>
            <a:r>
              <a:rPr sz="1200" dirty="0">
                <a:latin typeface="Times New Roman"/>
                <a:cs typeface="Times New Roman"/>
              </a:rPr>
              <a:t>until a </a:t>
            </a:r>
            <a:r>
              <a:rPr sz="1200" spc="-5" dirty="0">
                <a:latin typeface="Times New Roman"/>
                <a:cs typeface="Times New Roman"/>
              </a:rPr>
              <a:t>complete architectural structure </a:t>
            </a:r>
            <a:r>
              <a:rPr sz="1200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been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derived.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Representing the System in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Context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architectural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context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diagram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(ACD) 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manner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interacts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boundaries.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generic  structure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architectural </a:t>
            </a:r>
            <a:r>
              <a:rPr sz="1200" dirty="0">
                <a:latin typeface="Times New Roman"/>
                <a:cs typeface="Times New Roman"/>
              </a:rPr>
              <a:t>context </a:t>
            </a:r>
            <a:r>
              <a:rPr sz="1200" spc="-5" dirty="0">
                <a:latin typeface="Times New Roman"/>
                <a:cs typeface="Times New Roman"/>
              </a:rPr>
              <a:t>diagram is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illustrated.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5" y="7796023"/>
            <a:ext cx="5990590" cy="259686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350">
              <a:lnSpc>
                <a:spcPct val="103299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Referring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figure, 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interoperate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i="1" dirty="0">
                <a:latin typeface="Times New Roman"/>
                <a:cs typeface="Times New Roman"/>
              </a:rPr>
              <a:t>target system </a:t>
            </a:r>
            <a:r>
              <a:rPr sz="1200" dirty="0">
                <a:latin typeface="Times New Roman"/>
                <a:cs typeface="Times New Roman"/>
              </a:rPr>
              <a:t>(the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which an  architectural design is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developed) are represented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as:</a:t>
            </a:r>
            <a:endParaRPr sz="1200">
              <a:latin typeface="Times New Roman"/>
              <a:cs typeface="Times New Roman"/>
            </a:endParaRPr>
          </a:p>
          <a:p>
            <a:pPr marL="513715" indent="-229235">
              <a:lnSpc>
                <a:spcPct val="100000"/>
              </a:lnSpc>
              <a:spcBef>
                <a:spcPts val="50"/>
              </a:spcBef>
              <a:buFont typeface="Wingdings"/>
              <a:buChar char=""/>
              <a:tabLst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Superordinate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systems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—those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target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part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higher-</a:t>
            </a:r>
            <a:endParaRPr sz="120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Times New Roman"/>
                <a:cs typeface="Times New Roman"/>
              </a:rPr>
              <a:t>level processing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scheme.</a:t>
            </a:r>
            <a:endParaRPr sz="1200">
              <a:latin typeface="Times New Roman"/>
              <a:cs typeface="Times New Roman"/>
            </a:endParaRPr>
          </a:p>
          <a:p>
            <a:pPr marL="513715" marR="10160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1200" i="1" dirty="0">
                <a:latin typeface="Times New Roman"/>
                <a:cs typeface="Times New Roman"/>
              </a:rPr>
              <a:t>Subordinate </a:t>
            </a:r>
            <a:r>
              <a:rPr sz="1200" i="1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—those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that are used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target system </a:t>
            </a:r>
            <a:r>
              <a:rPr sz="1200" dirty="0">
                <a:latin typeface="Times New Roman"/>
                <a:cs typeface="Times New Roman"/>
              </a:rPr>
              <a:t>and provide </a:t>
            </a:r>
            <a:r>
              <a:rPr sz="1200" spc="-5" dirty="0">
                <a:latin typeface="Times New Roman"/>
                <a:cs typeface="Times New Roman"/>
              </a:rPr>
              <a:t>data 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processing </a:t>
            </a:r>
            <a:r>
              <a:rPr sz="1200" dirty="0">
                <a:latin typeface="Times New Roman"/>
                <a:cs typeface="Times New Roman"/>
              </a:rPr>
              <a:t>that are necessary to complete </a:t>
            </a:r>
            <a:r>
              <a:rPr sz="1200" spc="-5" dirty="0">
                <a:latin typeface="Times New Roman"/>
                <a:cs typeface="Times New Roman"/>
              </a:rPr>
              <a:t>target system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functionality.</a:t>
            </a:r>
            <a:endParaRPr sz="1200">
              <a:latin typeface="Times New Roman"/>
              <a:cs typeface="Times New Roman"/>
            </a:endParaRPr>
          </a:p>
          <a:p>
            <a:pPr marL="513715" marR="5080" indent="-228600">
              <a:lnSpc>
                <a:spcPct val="110000"/>
              </a:lnSpc>
              <a:buFont typeface="Wingdings"/>
              <a:buChar char=""/>
              <a:tabLst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Peer-level systems </a:t>
            </a:r>
            <a:r>
              <a:rPr sz="1200" dirty="0">
                <a:latin typeface="Times New Roman"/>
                <a:cs typeface="Times New Roman"/>
              </a:rPr>
              <a:t>—those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peer-to-peer basis </a:t>
            </a:r>
            <a:r>
              <a:rPr sz="1200" dirty="0">
                <a:latin typeface="Times New Roman"/>
                <a:cs typeface="Times New Roman"/>
              </a:rPr>
              <a:t>(i.e., </a:t>
            </a:r>
            <a:r>
              <a:rPr sz="1200" spc="-5" dirty="0">
                <a:latin typeface="Times New Roman"/>
                <a:cs typeface="Times New Roman"/>
              </a:rPr>
              <a:t>information  is </a:t>
            </a:r>
            <a:r>
              <a:rPr sz="1200" dirty="0">
                <a:latin typeface="Times New Roman"/>
                <a:cs typeface="Times New Roman"/>
              </a:rPr>
              <a:t>either </a:t>
            </a:r>
            <a:r>
              <a:rPr sz="1200" spc="-5" dirty="0">
                <a:latin typeface="Times New Roman"/>
                <a:cs typeface="Times New Roman"/>
              </a:rPr>
              <a:t>produced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consumed by the </a:t>
            </a:r>
            <a:r>
              <a:rPr sz="1200" spc="-5" dirty="0">
                <a:latin typeface="Times New Roman"/>
                <a:cs typeface="Times New Roman"/>
              </a:rPr>
              <a:t>peers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target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513715" marR="10160" indent="-228600">
              <a:lnSpc>
                <a:spcPct val="110200"/>
              </a:lnSpc>
              <a:spcBef>
                <a:spcPts val="10"/>
              </a:spcBef>
              <a:buFont typeface="Wingdings"/>
              <a:buChar char="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1200" i="1" spc="-5" dirty="0">
                <a:latin typeface="Times New Roman"/>
                <a:cs typeface="Times New Roman"/>
              </a:rPr>
              <a:t>Actors </a:t>
            </a:r>
            <a:r>
              <a:rPr sz="1200" spc="-5" dirty="0">
                <a:latin typeface="Times New Roman"/>
                <a:cs typeface="Times New Roman"/>
              </a:rPr>
              <a:t>—entities (people, devices)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target system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producing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consuming information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necessary for requisite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processing.</a:t>
            </a:r>
            <a:endParaRPr sz="1200">
              <a:latin typeface="Times New Roman"/>
              <a:cs typeface="Times New Roman"/>
            </a:endParaRPr>
          </a:p>
          <a:p>
            <a:pPr marL="12700" marR="10160">
              <a:lnSpc>
                <a:spcPct val="103299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external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target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small  </a:t>
            </a:r>
            <a:r>
              <a:rPr sz="1200" spc="-5" dirty="0">
                <a:latin typeface="Times New Roman"/>
                <a:cs typeface="Times New Roman"/>
              </a:rPr>
              <a:t>shaded rectangles).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9911" y="4538472"/>
            <a:ext cx="5942076" cy="3268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59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164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2" y="281431"/>
            <a:ext cx="34283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3" y="281431"/>
            <a:ext cx="66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3" y="281431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627126"/>
            <a:ext cx="5814060" cy="16840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b="1" spc="-5" dirty="0">
                <a:latin typeface="Times New Roman"/>
                <a:cs typeface="Times New Roman"/>
              </a:rPr>
              <a:t>Focused ethnography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819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Developed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project </a:t>
            </a:r>
            <a:r>
              <a:rPr sz="1200" dirty="0">
                <a:latin typeface="Times New Roman"/>
                <a:cs typeface="Times New Roman"/>
              </a:rPr>
              <a:t>studying the </a:t>
            </a:r>
            <a:r>
              <a:rPr sz="1200" spc="-5" dirty="0">
                <a:latin typeface="Times New Roman"/>
                <a:cs typeface="Times New Roman"/>
              </a:rPr>
              <a:t>air </a:t>
            </a:r>
            <a:r>
              <a:rPr sz="1200" dirty="0">
                <a:latin typeface="Times New Roman"/>
                <a:cs typeface="Times New Roman"/>
              </a:rPr>
              <a:t>traffic control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Combines ethnography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" dirty="0">
                <a:latin typeface="Times New Roman"/>
                <a:cs typeface="Times New Roman"/>
              </a:rPr>
              <a:t> prototyping</a:t>
            </a:r>
            <a:endParaRPr sz="1200">
              <a:latin typeface="Times New Roman"/>
              <a:cs typeface="Times New Roman"/>
            </a:endParaRPr>
          </a:p>
          <a:p>
            <a:pPr marL="697865" marR="5080" indent="-228600">
              <a:lnSpc>
                <a:spcPts val="1370"/>
              </a:lnSpc>
              <a:spcBef>
                <a:spcPts val="125"/>
              </a:spcBef>
              <a:buFont typeface="Symbol"/>
              <a:buChar char=""/>
              <a:tabLst>
                <a:tab pos="697865" algn="l"/>
                <a:tab pos="698500" algn="l"/>
                <a:tab pos="2330450" algn="l"/>
                <a:tab pos="515747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Prototype  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	results    </a:t>
            </a:r>
            <a:r>
              <a:rPr sz="1200" dirty="0">
                <a:latin typeface="Times New Roman"/>
                <a:cs typeface="Times New Roman"/>
              </a:rPr>
              <a:t>in    unanswered 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questions  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	</a:t>
            </a:r>
            <a:r>
              <a:rPr sz="1200" dirty="0">
                <a:latin typeface="Times New Roman"/>
                <a:cs typeface="Times New Roman"/>
              </a:rPr>
              <a:t>focus the  </a:t>
            </a:r>
            <a:r>
              <a:rPr sz="1200" spc="-5" dirty="0">
                <a:latin typeface="Times New Roman"/>
                <a:cs typeface="Times New Roman"/>
              </a:rPr>
              <a:t>ethnographic </a:t>
            </a:r>
            <a:r>
              <a:rPr sz="1200" dirty="0">
                <a:latin typeface="Times New Roman"/>
                <a:cs typeface="Times New Roman"/>
              </a:rPr>
              <a:t>analysis.</a:t>
            </a:r>
            <a:endParaRPr sz="1200">
              <a:latin typeface="Times New Roman"/>
              <a:cs typeface="Times New Roman"/>
            </a:endParaRPr>
          </a:p>
          <a:p>
            <a:pPr marL="697865" marR="5080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with ethnography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that it </a:t>
            </a:r>
            <a:r>
              <a:rPr sz="1200" spc="-5" dirty="0">
                <a:latin typeface="Times New Roman"/>
                <a:cs typeface="Times New Roman"/>
              </a:rPr>
              <a:t>studies existing practices which </a:t>
            </a:r>
            <a:r>
              <a:rPr sz="1200" dirty="0">
                <a:latin typeface="Times New Roman"/>
                <a:cs typeface="Times New Roman"/>
              </a:rPr>
              <a:t>may have  some </a:t>
            </a:r>
            <a:r>
              <a:rPr sz="1200" spc="-5" dirty="0">
                <a:latin typeface="Times New Roman"/>
                <a:cs typeface="Times New Roman"/>
              </a:rPr>
              <a:t>historical basis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 </a:t>
            </a:r>
            <a:r>
              <a:rPr sz="1200" spc="-5" dirty="0">
                <a:latin typeface="Times New Roman"/>
                <a:cs typeface="Times New Roman"/>
              </a:rPr>
              <a:t>longer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relevant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b="1" spc="-5" dirty="0">
                <a:latin typeface="Times New Roman"/>
                <a:cs typeface="Times New Roman"/>
              </a:rPr>
              <a:t>Ethnography and prototyping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304" y="4311522"/>
            <a:ext cx="5760085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400"/>
              </a:lnSpc>
              <a:spcBef>
                <a:spcPts val="100"/>
              </a:spcBef>
              <a:buAutoNum type="arabicPeriod" startAt="2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specification</a:t>
            </a:r>
            <a:endParaRPr sz="12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380"/>
              </a:lnSpc>
              <a:spcBef>
                <a:spcPts val="50"/>
              </a:spcBef>
              <a:buFont typeface="Courier New"/>
              <a:buChar char="o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writing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user and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in a requirements  </a:t>
            </a:r>
            <a:r>
              <a:rPr sz="1200" spc="-5" dirty="0">
                <a:latin typeface="Times New Roman"/>
                <a:cs typeface="Times New Roman"/>
              </a:rPr>
              <a:t>document.</a:t>
            </a:r>
            <a:endParaRPr sz="12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380"/>
              </a:lnSpc>
              <a:buFont typeface="Courier New"/>
              <a:buChar char="o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 requirements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understandable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end-users </a:t>
            </a:r>
            <a:r>
              <a:rPr sz="1200" spc="-5" dirty="0">
                <a:latin typeface="Times New Roman"/>
                <a:cs typeface="Times New Roman"/>
              </a:rPr>
              <a:t>and customers </a:t>
            </a:r>
            <a:r>
              <a:rPr sz="1200" dirty="0">
                <a:latin typeface="Times New Roman"/>
                <a:cs typeface="Times New Roman"/>
              </a:rPr>
              <a:t>who do  not have a </a:t>
            </a:r>
            <a:r>
              <a:rPr sz="1200" spc="-5" dirty="0">
                <a:latin typeface="Times New Roman"/>
                <a:cs typeface="Times New Roman"/>
              </a:rPr>
              <a:t>technical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background.</a:t>
            </a:r>
            <a:endParaRPr sz="1200">
              <a:latin typeface="Times New Roman"/>
              <a:cs typeface="Times New Roman"/>
            </a:endParaRPr>
          </a:p>
          <a:p>
            <a:pPr marL="697865" marR="8255" lvl="1" indent="-228600">
              <a:lnSpc>
                <a:spcPts val="1380"/>
              </a:lnSpc>
              <a:spcBef>
                <a:spcPts val="5"/>
              </a:spcBef>
              <a:buFont typeface="Courier New"/>
              <a:buChar char="o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 requirements </a:t>
            </a:r>
            <a:r>
              <a:rPr sz="1200" dirty="0">
                <a:latin typeface="Times New Roman"/>
                <a:cs typeface="Times New Roman"/>
              </a:rPr>
              <a:t>are more </a:t>
            </a:r>
            <a:r>
              <a:rPr sz="1200" spc="-5" dirty="0">
                <a:latin typeface="Times New Roman"/>
                <a:cs typeface="Times New Roman"/>
              </a:rPr>
              <a:t>detailed </a:t>
            </a:r>
            <a:r>
              <a:rPr sz="1200" dirty="0">
                <a:latin typeface="Times New Roman"/>
                <a:cs typeface="Times New Roman"/>
              </a:rPr>
              <a:t>requirements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include more  </a:t>
            </a:r>
            <a:r>
              <a:rPr sz="1200" spc="-5" dirty="0">
                <a:latin typeface="Times New Roman"/>
                <a:cs typeface="Times New Roman"/>
              </a:rPr>
              <a:t>technical information.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ts val="1325"/>
              </a:lnSpc>
              <a:buFont typeface="Courier New"/>
              <a:buChar char="o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contract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endParaRPr sz="1200">
              <a:latin typeface="Times New Roman"/>
              <a:cs typeface="Times New Roman"/>
            </a:endParaRPr>
          </a:p>
          <a:p>
            <a:pPr marL="697865" marR="988694" lvl="1" indent="-228600">
              <a:lnSpc>
                <a:spcPts val="1380"/>
              </a:lnSpc>
              <a:spcBef>
                <a:spcPts val="80"/>
              </a:spcBef>
              <a:buFont typeface="Courier New"/>
              <a:buChar char="o"/>
              <a:tabLst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It is therefore important that these </a:t>
            </a:r>
            <a:r>
              <a:rPr sz="1200" b="1" dirty="0">
                <a:latin typeface="Times New Roman"/>
                <a:cs typeface="Times New Roman"/>
              </a:rPr>
              <a:t>are </a:t>
            </a:r>
            <a:r>
              <a:rPr sz="1200" b="1" spc="-5" dirty="0">
                <a:latin typeface="Times New Roman"/>
                <a:cs typeface="Times New Roman"/>
              </a:rPr>
              <a:t>as complete as possible.  </a:t>
            </a:r>
            <a:r>
              <a:rPr sz="1200" b="1" dirty="0">
                <a:latin typeface="Times New Roman"/>
                <a:cs typeface="Times New Roman"/>
              </a:rPr>
              <a:t>Ways of </a:t>
            </a:r>
            <a:r>
              <a:rPr sz="1200" b="1" spc="-5" dirty="0">
                <a:latin typeface="Times New Roman"/>
                <a:cs typeface="Times New Roman"/>
              </a:rPr>
              <a:t>writing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system requirements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specification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00100" y="2404871"/>
            <a:ext cx="6156960" cy="7724140"/>
            <a:chOff x="800100" y="2404871"/>
            <a:chExt cx="6156960" cy="7724140"/>
          </a:xfrm>
        </p:grpSpPr>
        <p:sp>
          <p:nvSpPr>
            <p:cNvPr id="10" name="object 10"/>
            <p:cNvSpPr/>
            <p:nvPr/>
          </p:nvSpPr>
          <p:spPr>
            <a:xfrm>
              <a:off x="800100" y="2404871"/>
              <a:ext cx="5583936" cy="1819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100" y="6202679"/>
              <a:ext cx="6156959" cy="3925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</a:t>
            </a:fld>
            <a:endParaRPr spc="-2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921766"/>
            <a:ext cx="5988685" cy="3800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Defining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Archetypes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90"/>
              </a:lnSpc>
              <a:spcBef>
                <a:spcPts val="30"/>
              </a:spcBef>
            </a:pP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i="1" spc="-5" dirty="0">
                <a:latin typeface="Times New Roman"/>
                <a:cs typeface="Times New Roman"/>
              </a:rPr>
              <a:t>archetype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class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pattern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core abstraction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critical to 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an architecture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target system.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general, </a:t>
            </a:r>
            <a:r>
              <a:rPr sz="1200" dirty="0">
                <a:latin typeface="Times New Roman"/>
                <a:cs typeface="Times New Roman"/>
              </a:rPr>
              <a:t>a relatively small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archetypes is required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design even </a:t>
            </a:r>
            <a:r>
              <a:rPr sz="1200" dirty="0">
                <a:latin typeface="Times New Roman"/>
                <a:cs typeface="Times New Roman"/>
              </a:rPr>
              <a:t>relatively complex </a:t>
            </a:r>
            <a:r>
              <a:rPr sz="1200" spc="-5" dirty="0">
                <a:latin typeface="Times New Roman"/>
                <a:cs typeface="Times New Roman"/>
              </a:rPr>
              <a:t>systems.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target system architecture is composed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these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49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archetypes, which represent </a:t>
            </a:r>
            <a:r>
              <a:rPr sz="1200" dirty="0">
                <a:latin typeface="Times New Roman"/>
                <a:cs typeface="Times New Roman"/>
              </a:rPr>
              <a:t>stable elements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instantiated </a:t>
            </a:r>
            <a:r>
              <a:rPr sz="1200" spc="5" dirty="0">
                <a:latin typeface="Times New Roman"/>
                <a:cs typeface="Times New Roman"/>
              </a:rPr>
              <a:t>many  </a:t>
            </a:r>
            <a:r>
              <a:rPr sz="1200" spc="-5" dirty="0">
                <a:latin typeface="Times New Roman"/>
                <a:cs typeface="Times New Roman"/>
              </a:rPr>
              <a:t>different ways </a:t>
            </a:r>
            <a:r>
              <a:rPr sz="1200" dirty="0">
                <a:latin typeface="Times New Roman"/>
                <a:cs typeface="Times New Roman"/>
              </a:rPr>
              <a:t>based on the </a:t>
            </a:r>
            <a:r>
              <a:rPr sz="1200" spc="-5" dirty="0">
                <a:latin typeface="Times New Roman"/>
                <a:cs typeface="Times New Roman"/>
              </a:rPr>
              <a:t>behavior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30"/>
              </a:lnSpc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cases, archetypes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derived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examining the </a:t>
            </a:r>
            <a:r>
              <a:rPr sz="1200" spc="-5" dirty="0">
                <a:latin typeface="Times New Roman"/>
                <a:cs typeface="Times New Roman"/>
              </a:rPr>
              <a:t>analysis classes defined as </a:t>
            </a:r>
            <a:r>
              <a:rPr sz="1200" dirty="0">
                <a:latin typeface="Times New Roman"/>
                <a:cs typeface="Times New Roman"/>
              </a:rPr>
              <a:t>part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99"/>
              </a:lnSpc>
            </a:pP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model. Continuing the </a:t>
            </a:r>
            <a:r>
              <a:rPr sz="1200" spc="-5" dirty="0">
                <a:latin typeface="Times New Roman"/>
                <a:cs typeface="Times New Roman"/>
              </a:rPr>
              <a:t>discussion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i="1" dirty="0">
                <a:latin typeface="Times New Roman"/>
                <a:cs typeface="Times New Roman"/>
              </a:rPr>
              <a:t>Safe </a:t>
            </a:r>
            <a:r>
              <a:rPr sz="1200" i="1" spc="-5" dirty="0">
                <a:latin typeface="Times New Roman"/>
                <a:cs typeface="Times New Roman"/>
              </a:rPr>
              <a:t>Home </a:t>
            </a:r>
            <a:r>
              <a:rPr sz="1200" dirty="0">
                <a:latin typeface="Times New Roman"/>
                <a:cs typeface="Times New Roman"/>
              </a:rPr>
              <a:t>security </a:t>
            </a:r>
            <a:r>
              <a:rPr sz="1200" spc="-5" dirty="0">
                <a:latin typeface="Times New Roman"/>
                <a:cs typeface="Times New Roman"/>
              </a:rPr>
              <a:t>function,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might  </a:t>
            </a:r>
            <a:r>
              <a:rPr sz="1200" spc="-5" dirty="0">
                <a:latin typeface="Times New Roman"/>
                <a:cs typeface="Times New Roman"/>
              </a:rPr>
              <a:t>define </a:t>
            </a:r>
            <a:r>
              <a:rPr sz="1200" dirty="0">
                <a:latin typeface="Times New Roman"/>
                <a:cs typeface="Times New Roman"/>
              </a:rPr>
              <a:t>the following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archetypes: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ts val="1580"/>
              </a:lnSpc>
              <a:spcBef>
                <a:spcPts val="7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Node.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a cohesive </a:t>
            </a:r>
            <a:r>
              <a:rPr sz="1200" spc="-5" dirty="0">
                <a:latin typeface="Times New Roman"/>
                <a:cs typeface="Times New Roman"/>
              </a:rPr>
              <a:t>collection </a:t>
            </a:r>
            <a:r>
              <a:rPr sz="1200" dirty="0">
                <a:latin typeface="Times New Roman"/>
                <a:cs typeface="Times New Roman"/>
              </a:rPr>
              <a:t>of input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output </a:t>
            </a:r>
            <a:r>
              <a:rPr sz="1200" spc="-5" dirty="0">
                <a:latin typeface="Times New Roman"/>
                <a:cs typeface="Times New Roman"/>
              </a:rPr>
              <a:t>elements </a:t>
            </a:r>
            <a:r>
              <a:rPr sz="1200" dirty="0">
                <a:latin typeface="Times New Roman"/>
                <a:cs typeface="Times New Roman"/>
              </a:rPr>
              <a:t>of the home security  </a:t>
            </a:r>
            <a:r>
              <a:rPr sz="1200" spc="-5" dirty="0">
                <a:latin typeface="Times New Roman"/>
                <a:cs typeface="Times New Roman"/>
              </a:rPr>
              <a:t>function.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example,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node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might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composed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(1)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various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sensors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(2)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variety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  <a:spcBef>
                <a:spcPts val="85"/>
              </a:spcBef>
            </a:pP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alarm (output)</a:t>
            </a:r>
            <a:r>
              <a:rPr sz="1200" dirty="0">
                <a:latin typeface="Times New Roman"/>
                <a:cs typeface="Times New Roman"/>
              </a:rPr>
              <a:t> indicators.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Detector. </a:t>
            </a:r>
            <a:r>
              <a:rPr sz="1200" spc="-5" dirty="0">
                <a:latin typeface="Times New Roman"/>
                <a:cs typeface="Times New Roman"/>
              </a:rPr>
              <a:t>An abstraction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encompasses all </a:t>
            </a:r>
            <a:r>
              <a:rPr sz="1200" dirty="0">
                <a:latin typeface="Times New Roman"/>
                <a:cs typeface="Times New Roman"/>
              </a:rPr>
              <a:t>sensing </a:t>
            </a:r>
            <a:r>
              <a:rPr sz="1200" spc="-5" dirty="0">
                <a:latin typeface="Times New Roman"/>
                <a:cs typeface="Times New Roman"/>
              </a:rPr>
              <a:t>equipment </a:t>
            </a:r>
            <a:r>
              <a:rPr sz="1200" dirty="0">
                <a:latin typeface="Times New Roman"/>
                <a:cs typeface="Times New Roman"/>
              </a:rPr>
              <a:t>that feeds </a:t>
            </a:r>
            <a:r>
              <a:rPr sz="1200" spc="-5" dirty="0">
                <a:latin typeface="Times New Roman"/>
                <a:cs typeface="Times New Roman"/>
              </a:rPr>
              <a:t>information 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5" dirty="0">
                <a:latin typeface="Times New Roman"/>
                <a:cs typeface="Times New Roman"/>
              </a:rPr>
              <a:t>target system.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Indicator. </a:t>
            </a:r>
            <a:r>
              <a:rPr sz="1200" spc="-5" dirty="0">
                <a:latin typeface="Times New Roman"/>
                <a:cs typeface="Times New Roman"/>
              </a:rPr>
              <a:t>An abstraction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represents all </a:t>
            </a:r>
            <a:r>
              <a:rPr sz="1200" dirty="0">
                <a:latin typeface="Times New Roman"/>
                <a:cs typeface="Times New Roman"/>
              </a:rPr>
              <a:t>mechanisms </a:t>
            </a:r>
            <a:r>
              <a:rPr sz="1200" spc="-5" dirty="0">
                <a:latin typeface="Times New Roman"/>
                <a:cs typeface="Times New Roman"/>
              </a:rPr>
              <a:t>(e.g., alarm </a:t>
            </a:r>
            <a:r>
              <a:rPr sz="1200" dirty="0">
                <a:latin typeface="Times New Roman"/>
                <a:cs typeface="Times New Roman"/>
              </a:rPr>
              <a:t>siren, </a:t>
            </a:r>
            <a:r>
              <a:rPr sz="1200" spc="-5" dirty="0">
                <a:latin typeface="Times New Roman"/>
                <a:cs typeface="Times New Roman"/>
              </a:rPr>
              <a:t>flashing lights,  bell) for </a:t>
            </a:r>
            <a:r>
              <a:rPr sz="1200" dirty="0">
                <a:latin typeface="Times New Roman"/>
                <a:cs typeface="Times New Roman"/>
              </a:rPr>
              <a:t>indicating that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alarm </a:t>
            </a:r>
            <a:r>
              <a:rPr sz="1200" dirty="0">
                <a:latin typeface="Times New Roman"/>
                <a:cs typeface="Times New Roman"/>
              </a:rPr>
              <a:t>condition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occurring.</a:t>
            </a:r>
            <a:endParaRPr sz="120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104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Controller.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abstraction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depicts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mechanism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allows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arming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disarming  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node.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controllers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reside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network,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they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ability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communicate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one  </a:t>
            </a:r>
            <a:r>
              <a:rPr sz="1200" spc="-5" dirty="0">
                <a:latin typeface="Times New Roman"/>
                <a:cs typeface="Times New Roman"/>
              </a:rPr>
              <a:t>another.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7890510"/>
            <a:ext cx="5988685" cy="2334742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of these </a:t>
            </a:r>
            <a:r>
              <a:rPr sz="1200" spc="-5" dirty="0">
                <a:latin typeface="Times New Roman"/>
                <a:cs typeface="Times New Roman"/>
              </a:rPr>
              <a:t>archetypes is </a:t>
            </a:r>
            <a:r>
              <a:rPr sz="1200" dirty="0">
                <a:latin typeface="Times New Roman"/>
                <a:cs typeface="Times New Roman"/>
              </a:rPr>
              <a:t>depicted using UML notation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dirty="0">
                <a:latin typeface="Times New Roman"/>
                <a:cs typeface="Times New Roman"/>
              </a:rPr>
              <a:t>in Figure 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b="1" spc="-5" dirty="0">
                <a:latin typeface="Times New Roman"/>
                <a:cs typeface="Times New Roman"/>
              </a:rPr>
              <a:t>Detector </a:t>
            </a:r>
            <a:r>
              <a:rPr sz="1200" dirty="0">
                <a:latin typeface="Times New Roman"/>
                <a:cs typeface="Times New Roman"/>
              </a:rPr>
              <a:t>might be  </a:t>
            </a:r>
            <a:r>
              <a:rPr sz="1200" spc="-5" dirty="0">
                <a:latin typeface="Times New Roman"/>
                <a:cs typeface="Times New Roman"/>
              </a:rPr>
              <a:t>refined </a:t>
            </a:r>
            <a:r>
              <a:rPr sz="1200" dirty="0">
                <a:latin typeface="Times New Roman"/>
                <a:cs typeface="Times New Roman"/>
              </a:rPr>
              <a:t>into a </a:t>
            </a:r>
            <a:r>
              <a:rPr sz="1200" spc="-5" dirty="0">
                <a:latin typeface="Times New Roman"/>
                <a:cs typeface="Times New Roman"/>
              </a:rPr>
              <a:t>class </a:t>
            </a:r>
            <a:r>
              <a:rPr sz="1200" dirty="0">
                <a:latin typeface="Times New Roman"/>
                <a:cs typeface="Times New Roman"/>
              </a:rPr>
              <a:t>hierarchy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sensors.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Refining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Architecture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into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513715" marR="5715" indent="-228600" algn="just">
              <a:lnSpc>
                <a:spcPct val="103400"/>
              </a:lnSpc>
              <a:buFont typeface="Symbol"/>
              <a:buChar char=""/>
              <a:tabLst>
                <a:tab pos="514350" algn="l"/>
              </a:tabLst>
            </a:pP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refined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components,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structure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begins 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emerge. These </a:t>
            </a:r>
            <a:r>
              <a:rPr sz="1200" dirty="0">
                <a:latin typeface="Times New Roman"/>
                <a:cs typeface="Times New Roman"/>
              </a:rPr>
              <a:t>analysis </a:t>
            </a:r>
            <a:r>
              <a:rPr sz="1200" spc="-5" dirty="0">
                <a:latin typeface="Times New Roman"/>
                <a:cs typeface="Times New Roman"/>
              </a:rPr>
              <a:t>classes represent </a:t>
            </a:r>
            <a:r>
              <a:rPr sz="1200" dirty="0">
                <a:latin typeface="Times New Roman"/>
                <a:cs typeface="Times New Roman"/>
              </a:rPr>
              <a:t>entities within the </a:t>
            </a:r>
            <a:r>
              <a:rPr sz="1200" spc="-5" dirty="0">
                <a:latin typeface="Times New Roman"/>
                <a:cs typeface="Times New Roman"/>
              </a:rPr>
              <a:t>application (business)  </a:t>
            </a:r>
            <a:r>
              <a:rPr sz="1200" dirty="0">
                <a:latin typeface="Times New Roman"/>
                <a:cs typeface="Times New Roman"/>
              </a:rPr>
              <a:t>domain that must be </a:t>
            </a:r>
            <a:r>
              <a:rPr sz="1200" spc="-5" dirty="0">
                <a:latin typeface="Times New Roman"/>
                <a:cs typeface="Times New Roman"/>
              </a:rPr>
              <a:t>addressed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software architecture. Hence,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application 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one source for the </a:t>
            </a:r>
            <a:r>
              <a:rPr sz="1200" spc="-5" dirty="0">
                <a:latin typeface="Times New Roman"/>
                <a:cs typeface="Times New Roman"/>
              </a:rPr>
              <a:t>derivation and refinement </a:t>
            </a:r>
            <a:r>
              <a:rPr sz="1200" dirty="0">
                <a:latin typeface="Times New Roman"/>
                <a:cs typeface="Times New Roman"/>
              </a:rPr>
              <a:t>of components. Another source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infrastructure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domain.</a:t>
            </a:r>
            <a:endParaRPr sz="1200">
              <a:latin typeface="Times New Roman"/>
              <a:cs typeface="Times New Roman"/>
            </a:endParaRPr>
          </a:p>
          <a:p>
            <a:pPr marL="513715" marR="8255" indent="-228600" algn="just">
              <a:lnSpc>
                <a:spcPct val="104200"/>
              </a:lnSpc>
              <a:spcBef>
                <a:spcPts val="70"/>
              </a:spcBef>
              <a:buFont typeface="Symbol"/>
              <a:buChar char=""/>
              <a:tabLst>
                <a:tab pos="51435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accommodate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infrastructure </a:t>
            </a:r>
            <a:r>
              <a:rPr sz="1200" dirty="0">
                <a:latin typeface="Times New Roman"/>
                <a:cs typeface="Times New Roman"/>
              </a:rPr>
              <a:t>components that </a:t>
            </a:r>
            <a:r>
              <a:rPr sz="1200" spc="-5" dirty="0">
                <a:latin typeface="Times New Roman"/>
                <a:cs typeface="Times New Roman"/>
              </a:rPr>
              <a:t>enable  application components </a:t>
            </a:r>
            <a:r>
              <a:rPr sz="1200" dirty="0">
                <a:latin typeface="Times New Roman"/>
                <a:cs typeface="Times New Roman"/>
              </a:rPr>
              <a:t>but have no </a:t>
            </a:r>
            <a:r>
              <a:rPr sz="1200" spc="-5" dirty="0">
                <a:latin typeface="Times New Roman"/>
                <a:cs typeface="Times New Roman"/>
              </a:rPr>
              <a:t>business connection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application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domain.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8511" y="4895087"/>
            <a:ext cx="5186172" cy="3006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7568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5" y="281433"/>
            <a:ext cx="5991860" cy="4790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513715" marR="5715" indent="-228600" algn="just">
              <a:lnSpc>
                <a:spcPct val="103400"/>
              </a:lnSpc>
              <a:buFont typeface="Symbol"/>
              <a:buChar char=""/>
              <a:tabLst>
                <a:tab pos="51435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memory </a:t>
            </a:r>
            <a:r>
              <a:rPr sz="1200" spc="-5" dirty="0">
                <a:latin typeface="Times New Roman"/>
                <a:cs typeface="Times New Roman"/>
              </a:rPr>
              <a:t>management components, communication </a:t>
            </a:r>
            <a:r>
              <a:rPr sz="1200" dirty="0">
                <a:latin typeface="Times New Roman"/>
                <a:cs typeface="Times New Roman"/>
              </a:rPr>
              <a:t>components, database  </a:t>
            </a:r>
            <a:r>
              <a:rPr sz="1200" spc="-5" dirty="0">
                <a:latin typeface="Times New Roman"/>
                <a:cs typeface="Times New Roman"/>
              </a:rPr>
              <a:t>components, and </a:t>
            </a:r>
            <a:r>
              <a:rPr sz="1200" dirty="0">
                <a:latin typeface="Times New Roman"/>
                <a:cs typeface="Times New Roman"/>
              </a:rPr>
              <a:t>task </a:t>
            </a:r>
            <a:r>
              <a:rPr sz="1200" spc="-5" dirty="0">
                <a:latin typeface="Times New Roman"/>
                <a:cs typeface="Times New Roman"/>
              </a:rPr>
              <a:t>management components are often integrated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5" dirty="0">
                <a:latin typeface="Times New Roman"/>
                <a:cs typeface="Times New Roman"/>
              </a:rPr>
              <a:t>software  architecture.</a:t>
            </a:r>
            <a:endParaRPr sz="1200">
              <a:latin typeface="Times New Roman"/>
              <a:cs typeface="Times New Roman"/>
            </a:endParaRPr>
          </a:p>
          <a:p>
            <a:pPr marL="513715" marR="8255" indent="-228600" algn="just">
              <a:lnSpc>
                <a:spcPct val="103299"/>
              </a:lnSpc>
              <a:spcBef>
                <a:spcPts val="100"/>
              </a:spcBef>
              <a:buFont typeface="Symbol"/>
              <a:buChar char=""/>
              <a:tabLst>
                <a:tab pos="51435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interfaces depicted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context </a:t>
            </a:r>
            <a:r>
              <a:rPr sz="1200" spc="-5" dirty="0">
                <a:latin typeface="Times New Roman"/>
                <a:cs typeface="Times New Roman"/>
              </a:rPr>
              <a:t>diagram </a:t>
            </a:r>
            <a:r>
              <a:rPr sz="1200" dirty="0">
                <a:latin typeface="Times New Roman"/>
                <a:cs typeface="Times New Roman"/>
              </a:rPr>
              <a:t>imply one or </a:t>
            </a:r>
            <a:r>
              <a:rPr sz="1200" spc="-5" dirty="0">
                <a:latin typeface="Times New Roman"/>
                <a:cs typeface="Times New Roman"/>
              </a:rPr>
              <a:t>more specialized  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flows across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interface.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cases (e.g.,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graphical 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interface),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complete </a:t>
            </a:r>
            <a:r>
              <a:rPr sz="1200" dirty="0">
                <a:latin typeface="Times New Roman"/>
                <a:cs typeface="Times New Roman"/>
              </a:rPr>
              <a:t>subsystem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dirty="0">
                <a:latin typeface="Times New Roman"/>
                <a:cs typeface="Times New Roman"/>
              </a:rPr>
              <a:t>components must  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designed.</a:t>
            </a:r>
            <a:endParaRPr sz="1200">
              <a:latin typeface="Times New Roman"/>
              <a:cs typeface="Times New Roman"/>
            </a:endParaRPr>
          </a:p>
          <a:p>
            <a:pPr marL="513715" marR="825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4350" algn="l"/>
              </a:tabLst>
            </a:pPr>
            <a:r>
              <a:rPr sz="1200" dirty="0">
                <a:latin typeface="Times New Roman"/>
                <a:cs typeface="Times New Roman"/>
              </a:rPr>
              <a:t>Continuing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Safe</a:t>
            </a:r>
            <a:r>
              <a:rPr sz="1200" i="1" spc="-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Home</a:t>
            </a:r>
            <a:r>
              <a:rPr sz="1200" i="1" spc="-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</a:t>
            </a:r>
            <a:r>
              <a:rPr sz="1200" dirty="0">
                <a:latin typeface="Times New Roman"/>
                <a:cs typeface="Times New Roman"/>
              </a:rPr>
              <a:t>ecurity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example,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you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might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define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top-level  </a:t>
            </a:r>
            <a:r>
              <a:rPr sz="1200" spc="-5" dirty="0">
                <a:latin typeface="Times New Roman"/>
                <a:cs typeface="Times New Roman"/>
              </a:rPr>
              <a:t>components that address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following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functionality:</a:t>
            </a:r>
            <a:endParaRPr sz="1200">
              <a:latin typeface="Times New Roman"/>
              <a:cs typeface="Times New Roman"/>
            </a:endParaRPr>
          </a:p>
          <a:p>
            <a:pPr marL="513715" indent="-228600" algn="just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External communication management </a:t>
            </a:r>
            <a:r>
              <a:rPr sz="1200" dirty="0">
                <a:latin typeface="Times New Roman"/>
                <a:cs typeface="Times New Roman"/>
              </a:rPr>
              <a:t>—coordinates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security</a:t>
            </a:r>
            <a:endParaRPr sz="1200">
              <a:latin typeface="Times New Roman"/>
              <a:cs typeface="Times New Roman"/>
            </a:endParaRPr>
          </a:p>
          <a:p>
            <a:pPr marL="513715" marR="8255" algn="just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external </a:t>
            </a:r>
            <a:r>
              <a:rPr sz="1200" dirty="0">
                <a:latin typeface="Times New Roman"/>
                <a:cs typeface="Times New Roman"/>
              </a:rPr>
              <a:t>entities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Internet-based systems and external alarm  notification.</a:t>
            </a:r>
            <a:endParaRPr sz="1200">
              <a:latin typeface="Times New Roman"/>
              <a:cs typeface="Times New Roman"/>
            </a:endParaRPr>
          </a:p>
          <a:p>
            <a:pPr marL="513715" indent="-229235">
              <a:lnSpc>
                <a:spcPct val="100000"/>
              </a:lnSpc>
              <a:spcBef>
                <a:spcPts val="234"/>
              </a:spcBef>
              <a:buFont typeface="Symbol"/>
              <a:buChar char=""/>
              <a:tabLst>
                <a:tab pos="513715" algn="l"/>
                <a:tab pos="514350" algn="l"/>
              </a:tabLst>
            </a:pPr>
            <a:r>
              <a:rPr sz="1200" i="1" dirty="0">
                <a:latin typeface="Times New Roman"/>
                <a:cs typeface="Times New Roman"/>
              </a:rPr>
              <a:t>Control panel </a:t>
            </a:r>
            <a:r>
              <a:rPr sz="1200" i="1" spc="-5" dirty="0">
                <a:latin typeface="Times New Roman"/>
                <a:cs typeface="Times New Roman"/>
              </a:rPr>
              <a:t>processing </a:t>
            </a:r>
            <a:r>
              <a:rPr sz="1200" spc="-5" dirty="0">
                <a:latin typeface="Times New Roman"/>
                <a:cs typeface="Times New Roman"/>
              </a:rPr>
              <a:t>—manages all control </a:t>
            </a:r>
            <a:r>
              <a:rPr sz="1200" dirty="0">
                <a:latin typeface="Times New Roman"/>
                <a:cs typeface="Times New Roman"/>
              </a:rPr>
              <a:t>panel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functionality.</a:t>
            </a:r>
            <a:endParaRPr sz="1200">
              <a:latin typeface="Times New Roman"/>
              <a:cs typeface="Times New Roman"/>
            </a:endParaRPr>
          </a:p>
          <a:p>
            <a:pPr marL="51371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513715" algn="l"/>
                <a:tab pos="5143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Detector management </a:t>
            </a:r>
            <a:r>
              <a:rPr sz="1200" spc="-5" dirty="0">
                <a:latin typeface="Times New Roman"/>
                <a:cs typeface="Times New Roman"/>
              </a:rPr>
              <a:t>—coordinates access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all detectors attached </a:t>
            </a:r>
            <a:r>
              <a:rPr sz="1200" dirty="0">
                <a:latin typeface="Times New Roman"/>
                <a:cs typeface="Times New Roman"/>
              </a:rPr>
              <a:t>to the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551815" indent="-2673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551815" algn="l"/>
                <a:tab pos="552450" algn="l"/>
              </a:tabLst>
            </a:pPr>
            <a:r>
              <a:rPr sz="1200" i="1" spc="-5" dirty="0">
                <a:latin typeface="Times New Roman"/>
                <a:cs typeface="Times New Roman"/>
              </a:rPr>
              <a:t>Alarm processing </a:t>
            </a:r>
            <a:r>
              <a:rPr sz="1200" spc="-5" dirty="0">
                <a:latin typeface="Times New Roman"/>
                <a:cs typeface="Times New Roman"/>
              </a:rPr>
              <a:t>—verifies and </a:t>
            </a:r>
            <a:r>
              <a:rPr sz="1200" dirty="0">
                <a:latin typeface="Times New Roman"/>
                <a:cs typeface="Times New Roman"/>
              </a:rPr>
              <a:t>acts on </a:t>
            </a:r>
            <a:r>
              <a:rPr sz="1200" spc="-5" dirty="0">
                <a:latin typeface="Times New Roman"/>
                <a:cs typeface="Times New Roman"/>
              </a:rPr>
              <a:t>all alarm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conditions.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11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architectural structure (represented </a:t>
            </a:r>
            <a:r>
              <a:rPr sz="1200" dirty="0">
                <a:latin typeface="Times New Roman"/>
                <a:cs typeface="Times New Roman"/>
              </a:rPr>
              <a:t>as a UML </a:t>
            </a:r>
            <a:r>
              <a:rPr sz="1200" spc="-5" dirty="0">
                <a:latin typeface="Times New Roman"/>
                <a:cs typeface="Times New Roman"/>
              </a:rPr>
              <a:t>component diagram) is illustrated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Figure. Transactions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acquired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i="1" spc="-5" dirty="0">
                <a:latin typeface="Times New Roman"/>
                <a:cs typeface="Times New Roman"/>
              </a:rPr>
              <a:t>external communication management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they move in </a:t>
            </a:r>
            <a:r>
              <a:rPr sz="1200" spc="-5" dirty="0">
                <a:latin typeface="Times New Roman"/>
                <a:cs typeface="Times New Roman"/>
              </a:rPr>
              <a:t>from  components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SafeHome </a:t>
            </a:r>
            <a:r>
              <a:rPr sz="1200" dirty="0">
                <a:latin typeface="Times New Roman"/>
                <a:cs typeface="Times New Roman"/>
              </a:rPr>
              <a:t>GUI and the </a:t>
            </a:r>
            <a:r>
              <a:rPr sz="1200" spc="-5" dirty="0">
                <a:latin typeface="Times New Roman"/>
                <a:cs typeface="Times New Roman"/>
              </a:rPr>
              <a:t>Internet interface.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information is  managed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SafeHome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executive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selects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 </a:t>
            </a:r>
            <a:r>
              <a:rPr sz="1200" spc="-5" dirty="0">
                <a:latin typeface="Times New Roman"/>
                <a:cs typeface="Times New Roman"/>
              </a:rPr>
              <a:t>case security).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control panel processing </a:t>
            </a:r>
            <a:r>
              <a:rPr sz="1200" spc="-5" dirty="0">
                <a:latin typeface="Times New Roman"/>
                <a:cs typeface="Times New Roman"/>
              </a:rPr>
              <a:t>component interacts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homeowner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arm/disarm </a:t>
            </a:r>
            <a:r>
              <a:rPr sz="1200" dirty="0">
                <a:latin typeface="Times New Roman"/>
                <a:cs typeface="Times New Roman"/>
              </a:rPr>
              <a:t>the security function. The </a:t>
            </a:r>
            <a:r>
              <a:rPr sz="1200" i="1" spc="-5" dirty="0">
                <a:latin typeface="Times New Roman"/>
                <a:cs typeface="Times New Roman"/>
              </a:rPr>
              <a:t>detector management </a:t>
            </a:r>
            <a:r>
              <a:rPr sz="1200" spc="-5" dirty="0">
                <a:latin typeface="Times New Roman"/>
                <a:cs typeface="Times New Roman"/>
              </a:rPr>
              <a:t>component </a:t>
            </a:r>
            <a:r>
              <a:rPr sz="1200" dirty="0">
                <a:latin typeface="Times New Roman"/>
                <a:cs typeface="Times New Roman"/>
              </a:rPr>
              <a:t>polls </a:t>
            </a:r>
            <a:r>
              <a:rPr sz="1200" spc="-5" dirty="0">
                <a:latin typeface="Times New Roman"/>
                <a:cs typeface="Times New Roman"/>
              </a:rPr>
              <a:t>sensors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detect an  alarm </a:t>
            </a:r>
            <a:r>
              <a:rPr sz="1200" dirty="0">
                <a:latin typeface="Times New Roman"/>
                <a:cs typeface="Times New Roman"/>
              </a:rPr>
              <a:t>condition,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alarm processing </a:t>
            </a:r>
            <a:r>
              <a:rPr sz="1200" spc="-5" dirty="0">
                <a:latin typeface="Times New Roman"/>
                <a:cs typeface="Times New Roman"/>
              </a:rPr>
              <a:t>component produces </a:t>
            </a:r>
            <a:r>
              <a:rPr sz="1200" dirty="0">
                <a:latin typeface="Times New Roman"/>
                <a:cs typeface="Times New Roman"/>
              </a:rPr>
              <a:t>output when </a:t>
            </a:r>
            <a:r>
              <a:rPr sz="1200" spc="-5" dirty="0">
                <a:latin typeface="Times New Roman"/>
                <a:cs typeface="Times New Roman"/>
              </a:rPr>
              <a:t>an alarm is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detected.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5804" y="8593073"/>
            <a:ext cx="5947410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Describing Instantiations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431800" marR="5080" indent="-228600" algn="just">
              <a:lnSpc>
                <a:spcPct val="110200"/>
              </a:lnSpc>
              <a:buFont typeface="Symbol"/>
              <a:buChar char=""/>
              <a:tabLst>
                <a:tab pos="4318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has been modeled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this point </a:t>
            </a:r>
            <a:r>
              <a:rPr sz="1200" spc="-5" dirty="0">
                <a:latin typeface="Times New Roman"/>
                <a:cs typeface="Times New Roman"/>
              </a:rPr>
              <a:t>is still </a:t>
            </a:r>
            <a:r>
              <a:rPr sz="1200" dirty="0">
                <a:latin typeface="Times New Roman"/>
                <a:cs typeface="Times New Roman"/>
              </a:rPr>
              <a:t>relatively </a:t>
            </a:r>
            <a:r>
              <a:rPr sz="1200" spc="-5" dirty="0">
                <a:latin typeface="Times New Roman"/>
                <a:cs typeface="Times New Roman"/>
              </a:rPr>
              <a:t>high level.  </a:t>
            </a:r>
            <a:r>
              <a:rPr sz="1200" dirty="0">
                <a:latin typeface="Times New Roman"/>
                <a:cs typeface="Times New Roman"/>
              </a:rPr>
              <a:t>The context of the </a:t>
            </a:r>
            <a:r>
              <a:rPr sz="1200" spc="-5" dirty="0">
                <a:latin typeface="Times New Roman"/>
                <a:cs typeface="Times New Roman"/>
              </a:rPr>
              <a:t>system has been represented; archetypes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indicate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important  abstractions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domain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defined,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</a:t>
            </a:r>
            <a:r>
              <a:rPr sz="1200" dirty="0">
                <a:latin typeface="Times New Roman"/>
                <a:cs typeface="Times New Roman"/>
              </a:rPr>
              <a:t>structure of the  </a:t>
            </a:r>
            <a:r>
              <a:rPr sz="1200" spc="-5" dirty="0">
                <a:latin typeface="Times New Roman"/>
                <a:cs typeface="Times New Roman"/>
              </a:rPr>
              <a:t>system is apparent, and </a:t>
            </a:r>
            <a:r>
              <a:rPr sz="1200" dirty="0">
                <a:latin typeface="Times New Roman"/>
                <a:cs typeface="Times New Roman"/>
              </a:rPr>
              <a:t>the major </a:t>
            </a:r>
            <a:r>
              <a:rPr sz="1200" spc="-5" dirty="0">
                <a:latin typeface="Times New Roman"/>
                <a:cs typeface="Times New Roman"/>
              </a:rPr>
              <a:t>software components have been </a:t>
            </a:r>
            <a:r>
              <a:rPr sz="1200" dirty="0">
                <a:latin typeface="Times New Roman"/>
                <a:cs typeface="Times New Roman"/>
              </a:rPr>
              <a:t>identified. </a:t>
            </a:r>
            <a:r>
              <a:rPr sz="1200" spc="-5" dirty="0">
                <a:latin typeface="Times New Roman"/>
                <a:cs typeface="Times New Roman"/>
              </a:rPr>
              <a:t>However,  further refinement is </a:t>
            </a:r>
            <a:r>
              <a:rPr sz="1200" dirty="0">
                <a:latin typeface="Times New Roman"/>
                <a:cs typeface="Times New Roman"/>
              </a:rPr>
              <a:t>still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necessary.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9911" y="5256275"/>
            <a:ext cx="5942076" cy="315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37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5" y="281431"/>
            <a:ext cx="5989320" cy="2050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105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accomplish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actual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instantiation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architecture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developed.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mean  that the </a:t>
            </a:r>
            <a:r>
              <a:rPr sz="1200" spc="-5" dirty="0">
                <a:latin typeface="Times New Roman"/>
                <a:cs typeface="Times New Roman"/>
              </a:rPr>
              <a:t>architecture is </a:t>
            </a:r>
            <a:r>
              <a:rPr sz="1200" dirty="0">
                <a:latin typeface="Times New Roman"/>
                <a:cs typeface="Times New Roman"/>
              </a:rPr>
              <a:t>applied to a specific problem with the </a:t>
            </a:r>
            <a:r>
              <a:rPr sz="1200" spc="-5" dirty="0">
                <a:latin typeface="Times New Roman"/>
                <a:cs typeface="Times New Roman"/>
              </a:rPr>
              <a:t>intent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demonstrating </a:t>
            </a:r>
            <a:r>
              <a:rPr sz="1200" dirty="0">
                <a:latin typeface="Times New Roman"/>
                <a:cs typeface="Times New Roman"/>
              </a:rPr>
              <a:t>that  the </a:t>
            </a:r>
            <a:r>
              <a:rPr sz="1200" spc="-5" dirty="0">
                <a:latin typeface="Times New Roman"/>
                <a:cs typeface="Times New Roman"/>
              </a:rPr>
              <a:t>structure and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Figure illustrates an </a:t>
            </a:r>
            <a:r>
              <a:rPr sz="1200" dirty="0">
                <a:latin typeface="Times New Roman"/>
                <a:cs typeface="Times New Roman"/>
              </a:rPr>
              <a:t>instantiation of the </a:t>
            </a:r>
            <a:r>
              <a:rPr sz="1200" i="1" dirty="0">
                <a:latin typeface="Times New Roman"/>
                <a:cs typeface="Times New Roman"/>
              </a:rPr>
              <a:t>SafeHome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for the security </a:t>
            </a:r>
            <a:r>
              <a:rPr sz="1200" spc="-5" dirty="0">
                <a:latin typeface="Times New Roman"/>
                <a:cs typeface="Times New Roman"/>
              </a:rPr>
              <a:t>system. 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shown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above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elaborated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show additional </a:t>
            </a:r>
            <a:r>
              <a:rPr sz="1200" dirty="0">
                <a:latin typeface="Times New Roman"/>
                <a:cs typeface="Times New Roman"/>
              </a:rPr>
              <a:t>detail. </a:t>
            </a: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i="1" spc="-5" dirty="0">
                <a:latin typeface="Times New Roman"/>
                <a:cs typeface="Times New Roman"/>
              </a:rPr>
              <a:t>detector management </a:t>
            </a:r>
            <a:r>
              <a:rPr sz="1200" dirty="0">
                <a:latin typeface="Times New Roman"/>
                <a:cs typeface="Times New Roman"/>
              </a:rPr>
              <a:t>component </a:t>
            </a:r>
            <a:r>
              <a:rPr sz="1200" spc="-5" dirty="0">
                <a:latin typeface="Times New Roman"/>
                <a:cs typeface="Times New Roman"/>
              </a:rPr>
              <a:t>interacts </a:t>
            </a:r>
            <a:r>
              <a:rPr sz="1200" dirty="0">
                <a:latin typeface="Times New Roman"/>
                <a:cs typeface="Times New Roman"/>
              </a:rPr>
              <a:t>with a </a:t>
            </a:r>
            <a:r>
              <a:rPr sz="1200" i="1" spc="-5" dirty="0">
                <a:latin typeface="Times New Roman"/>
                <a:cs typeface="Times New Roman"/>
              </a:rPr>
              <a:t>scheduler </a:t>
            </a:r>
            <a:r>
              <a:rPr sz="1200" spc="-5" dirty="0">
                <a:latin typeface="Times New Roman"/>
                <a:cs typeface="Times New Roman"/>
              </a:rPr>
              <a:t>infrastructure component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implements </a:t>
            </a:r>
            <a:r>
              <a:rPr sz="1200" dirty="0">
                <a:latin typeface="Times New Roman"/>
                <a:cs typeface="Times New Roman"/>
              </a:rPr>
              <a:t>polling of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i="1" spc="-5" dirty="0">
                <a:latin typeface="Times New Roman"/>
                <a:cs typeface="Times New Roman"/>
              </a:rPr>
              <a:t>sensor </a:t>
            </a:r>
            <a:r>
              <a:rPr sz="1200" spc="-5" dirty="0">
                <a:latin typeface="Times New Roman"/>
                <a:cs typeface="Times New Roman"/>
              </a:rPr>
              <a:t>object used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security </a:t>
            </a:r>
            <a:r>
              <a:rPr sz="1200" spc="-5" dirty="0">
                <a:latin typeface="Times New Roman"/>
                <a:cs typeface="Times New Roman"/>
              </a:rPr>
              <a:t>system. Similar elaboration is  performed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components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2695956"/>
            <a:ext cx="5942076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7860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67281"/>
            <a:ext cx="7642860" cy="434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 </a:t>
            </a:r>
            <a:r>
              <a:rPr lang="en-US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lang="en-US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Web</a:t>
            </a:r>
            <a:r>
              <a:rPr lang="en-US" b="1" u="heavy" spc="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Apps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469900" marR="8890" indent="-228600" algn="just">
              <a:lnSpc>
                <a:spcPct val="110300"/>
              </a:lnSpc>
              <a:buFont typeface="Symbol"/>
              <a:buChar char=""/>
              <a:tabLst>
                <a:tab pos="469900" algn="l"/>
              </a:tabLst>
            </a:pPr>
            <a:r>
              <a:rPr lang="en-US" spc="-5" dirty="0" err="1" smtClean="0">
                <a:latin typeface="Times New Roman"/>
                <a:cs typeface="Times New Roman"/>
              </a:rPr>
              <a:t>WebApps</a:t>
            </a:r>
            <a:r>
              <a:rPr lang="en-US" spc="-5" dirty="0" smtClean="0">
                <a:latin typeface="Times New Roman"/>
                <a:cs typeface="Times New Roman"/>
              </a:rPr>
              <a:t> are client-server applications </a:t>
            </a:r>
            <a:r>
              <a:rPr lang="en-US" dirty="0" smtClean="0">
                <a:latin typeface="Times New Roman"/>
                <a:cs typeface="Times New Roman"/>
              </a:rPr>
              <a:t>typically </a:t>
            </a:r>
            <a:r>
              <a:rPr lang="en-US" spc="-5" dirty="0" smtClean="0">
                <a:latin typeface="Times New Roman"/>
                <a:cs typeface="Times New Roman"/>
              </a:rPr>
              <a:t>structured </a:t>
            </a:r>
            <a:r>
              <a:rPr lang="en-US" dirty="0" smtClean="0">
                <a:latin typeface="Times New Roman"/>
                <a:cs typeface="Times New Roman"/>
              </a:rPr>
              <a:t>using </a:t>
            </a:r>
            <a:r>
              <a:rPr lang="en-US" spc="-5" dirty="0" smtClean="0">
                <a:latin typeface="Times New Roman"/>
                <a:cs typeface="Times New Roman"/>
              </a:rPr>
              <a:t>multilayered  architectures, </a:t>
            </a:r>
            <a:r>
              <a:rPr lang="en-US" dirty="0" smtClean="0">
                <a:latin typeface="Times New Roman"/>
                <a:cs typeface="Times New Roman"/>
              </a:rPr>
              <a:t>including a </a:t>
            </a:r>
            <a:r>
              <a:rPr lang="en-US" spc="-5" dirty="0" smtClean="0">
                <a:latin typeface="Times New Roman"/>
                <a:cs typeface="Times New Roman"/>
              </a:rPr>
              <a:t>user </a:t>
            </a:r>
            <a:r>
              <a:rPr lang="en-US" dirty="0" smtClean="0">
                <a:latin typeface="Times New Roman"/>
                <a:cs typeface="Times New Roman"/>
              </a:rPr>
              <a:t>interface or view </a:t>
            </a:r>
            <a:r>
              <a:rPr lang="en-US" spc="-5" dirty="0" smtClean="0">
                <a:latin typeface="Times New Roman"/>
                <a:cs typeface="Times New Roman"/>
              </a:rPr>
              <a:t>layer, </a:t>
            </a:r>
            <a:r>
              <a:rPr lang="en-US" dirty="0" smtClean="0">
                <a:latin typeface="Times New Roman"/>
                <a:cs typeface="Times New Roman"/>
              </a:rPr>
              <a:t>a controller layer which </a:t>
            </a:r>
            <a:r>
              <a:rPr lang="en-US" spc="-5" dirty="0" smtClean="0">
                <a:latin typeface="Times New Roman"/>
                <a:cs typeface="Times New Roman"/>
              </a:rPr>
              <a:t>directs </a:t>
            </a:r>
            <a:r>
              <a:rPr lang="en-US" dirty="0" smtClean="0">
                <a:latin typeface="Times New Roman"/>
                <a:cs typeface="Times New Roman"/>
              </a:rPr>
              <a:t>the  flow of </a:t>
            </a:r>
            <a:r>
              <a:rPr lang="en-US" spc="-5" dirty="0" smtClean="0">
                <a:latin typeface="Times New Roman"/>
                <a:cs typeface="Times New Roman"/>
              </a:rPr>
              <a:t>information </a:t>
            </a:r>
            <a:r>
              <a:rPr lang="en-US" dirty="0" smtClean="0">
                <a:latin typeface="Times New Roman"/>
                <a:cs typeface="Times New Roman"/>
              </a:rPr>
              <a:t>to and </a:t>
            </a:r>
            <a:r>
              <a:rPr lang="en-US" spc="-5" dirty="0" smtClean="0">
                <a:latin typeface="Times New Roman"/>
                <a:cs typeface="Times New Roman"/>
              </a:rPr>
              <a:t>from </a:t>
            </a: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client browser based </a:t>
            </a:r>
            <a:r>
              <a:rPr lang="en-US" dirty="0" smtClean="0">
                <a:latin typeface="Times New Roman"/>
                <a:cs typeface="Times New Roman"/>
              </a:rPr>
              <a:t>on a set of business </a:t>
            </a:r>
            <a:r>
              <a:rPr lang="en-US" spc="-5" dirty="0" smtClean="0">
                <a:latin typeface="Times New Roman"/>
                <a:cs typeface="Times New Roman"/>
              </a:rPr>
              <a:t>rules, and </a:t>
            </a:r>
            <a:r>
              <a:rPr lang="en-US" dirty="0" smtClean="0">
                <a:latin typeface="Times New Roman"/>
                <a:cs typeface="Times New Roman"/>
              </a:rPr>
              <a:t>a  </a:t>
            </a:r>
            <a:r>
              <a:rPr lang="en-US" spc="-5" dirty="0" smtClean="0">
                <a:latin typeface="Times New Roman"/>
                <a:cs typeface="Times New Roman"/>
              </a:rPr>
              <a:t>content </a:t>
            </a:r>
            <a:r>
              <a:rPr lang="en-US" dirty="0" smtClean="0">
                <a:latin typeface="Times New Roman"/>
                <a:cs typeface="Times New Roman"/>
              </a:rPr>
              <a:t>or model layer </a:t>
            </a:r>
            <a:r>
              <a:rPr lang="en-US" spc="-5" dirty="0" smtClean="0">
                <a:latin typeface="Times New Roman"/>
                <a:cs typeface="Times New Roman"/>
              </a:rPr>
              <a:t>that </a:t>
            </a:r>
            <a:r>
              <a:rPr lang="en-US" dirty="0" smtClean="0">
                <a:latin typeface="Times New Roman"/>
                <a:cs typeface="Times New Roman"/>
              </a:rPr>
              <a:t>may </a:t>
            </a:r>
            <a:r>
              <a:rPr lang="en-US" spc="-5" dirty="0" smtClean="0">
                <a:latin typeface="Times New Roman"/>
                <a:cs typeface="Times New Roman"/>
              </a:rPr>
              <a:t>also contain </a:t>
            </a:r>
            <a:r>
              <a:rPr lang="en-US" dirty="0" smtClean="0">
                <a:latin typeface="Times New Roman"/>
                <a:cs typeface="Times New Roman"/>
              </a:rPr>
              <a:t>the business </a:t>
            </a:r>
            <a:r>
              <a:rPr lang="en-US" spc="-5" dirty="0" smtClean="0">
                <a:latin typeface="Times New Roman"/>
                <a:cs typeface="Times New Roman"/>
              </a:rPr>
              <a:t>rules </a:t>
            </a:r>
            <a:r>
              <a:rPr lang="en-US" dirty="0" smtClean="0">
                <a:latin typeface="Times New Roman"/>
                <a:cs typeface="Times New Roman"/>
              </a:rPr>
              <a:t>for the </a:t>
            </a:r>
            <a:r>
              <a:rPr lang="en-US" dirty="0" err="1" smtClean="0">
                <a:latin typeface="Times New Roman"/>
                <a:cs typeface="Times New Roman"/>
              </a:rPr>
              <a:t>WebApp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469900" marR="5080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latin typeface="Times New Roman"/>
                <a:cs typeface="Times New Roman"/>
              </a:rPr>
              <a:t>user interface </a:t>
            </a:r>
            <a:r>
              <a:rPr lang="en-US" dirty="0" smtClean="0">
                <a:latin typeface="Times New Roman"/>
                <a:cs typeface="Times New Roman"/>
              </a:rPr>
              <a:t>for a </a:t>
            </a:r>
            <a:r>
              <a:rPr lang="en-US" dirty="0" err="1" smtClean="0">
                <a:latin typeface="Times New Roman"/>
                <a:cs typeface="Times New Roman"/>
              </a:rPr>
              <a:t>WebApp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is designed </a:t>
            </a:r>
            <a:r>
              <a:rPr lang="en-US" dirty="0" smtClean="0">
                <a:latin typeface="Times New Roman"/>
                <a:cs typeface="Times New Roman"/>
              </a:rPr>
              <a:t>around the </a:t>
            </a:r>
            <a:r>
              <a:rPr lang="en-US" spc="-5" dirty="0" smtClean="0">
                <a:latin typeface="Times New Roman"/>
                <a:cs typeface="Times New Roman"/>
              </a:rPr>
              <a:t>characteristics </a:t>
            </a:r>
            <a:r>
              <a:rPr lang="en-US" dirty="0" smtClean="0">
                <a:latin typeface="Times New Roman"/>
                <a:cs typeface="Times New Roman"/>
              </a:rPr>
              <a:t>of the </a:t>
            </a:r>
            <a:r>
              <a:rPr lang="en-US" spc="-5" dirty="0" smtClean="0">
                <a:latin typeface="Times New Roman"/>
                <a:cs typeface="Times New Roman"/>
              </a:rPr>
              <a:t>web</a:t>
            </a:r>
            <a:r>
              <a:rPr lang="en-US" spc="-1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browser  </a:t>
            </a:r>
            <a:r>
              <a:rPr lang="en-US" dirty="0" smtClean="0">
                <a:latin typeface="Times New Roman"/>
                <a:cs typeface="Times New Roman"/>
              </a:rPr>
              <a:t>running on the </a:t>
            </a:r>
            <a:r>
              <a:rPr lang="en-US" spc="-5" dirty="0" smtClean="0">
                <a:latin typeface="Times New Roman"/>
                <a:cs typeface="Times New Roman"/>
              </a:rPr>
              <a:t>client </a:t>
            </a:r>
            <a:r>
              <a:rPr lang="en-US" dirty="0" smtClean="0">
                <a:latin typeface="Times New Roman"/>
                <a:cs typeface="Times New Roman"/>
              </a:rPr>
              <a:t>machine (usually a </a:t>
            </a:r>
            <a:r>
              <a:rPr lang="en-US" spc="-5" dirty="0" smtClean="0">
                <a:latin typeface="Times New Roman"/>
                <a:cs typeface="Times New Roman"/>
              </a:rPr>
              <a:t>personal </a:t>
            </a:r>
            <a:r>
              <a:rPr lang="en-US" dirty="0" smtClean="0">
                <a:latin typeface="Times New Roman"/>
                <a:cs typeface="Times New Roman"/>
              </a:rPr>
              <a:t>computer or mobile device). </a:t>
            </a:r>
            <a:r>
              <a:rPr lang="en-US" spc="-5" dirty="0" smtClean="0">
                <a:latin typeface="Times New Roman"/>
                <a:cs typeface="Times New Roman"/>
              </a:rPr>
              <a:t>Data layers  reside </a:t>
            </a:r>
            <a:r>
              <a:rPr lang="en-US" dirty="0" smtClean="0">
                <a:latin typeface="Times New Roman"/>
                <a:cs typeface="Times New Roman"/>
              </a:rPr>
              <a:t>on a </a:t>
            </a:r>
            <a:r>
              <a:rPr lang="en-US" spc="-5" dirty="0" smtClean="0">
                <a:latin typeface="Times New Roman"/>
                <a:cs typeface="Times New Roman"/>
              </a:rPr>
              <a:t>server. Business rules can </a:t>
            </a:r>
            <a:r>
              <a:rPr lang="en-US" dirty="0" smtClean="0">
                <a:latin typeface="Times New Roman"/>
                <a:cs typeface="Times New Roman"/>
              </a:rPr>
              <a:t>be implemented using a server-based scripting  </a:t>
            </a:r>
            <a:r>
              <a:rPr lang="en-US" spc="-5" dirty="0" smtClean="0">
                <a:latin typeface="Times New Roman"/>
                <a:cs typeface="Times New Roman"/>
              </a:rPr>
              <a:t>language </a:t>
            </a:r>
            <a:r>
              <a:rPr lang="en-US" dirty="0" smtClean="0">
                <a:latin typeface="Times New Roman"/>
                <a:cs typeface="Times New Roman"/>
              </a:rPr>
              <a:t>such </a:t>
            </a:r>
            <a:r>
              <a:rPr lang="en-US" spc="-5" dirty="0" smtClean="0">
                <a:latin typeface="Times New Roman"/>
                <a:cs typeface="Times New Roman"/>
              </a:rPr>
              <a:t>as PHP </a:t>
            </a:r>
            <a:r>
              <a:rPr lang="en-US" dirty="0" smtClean="0">
                <a:latin typeface="Times New Roman"/>
                <a:cs typeface="Times New Roman"/>
              </a:rPr>
              <a:t>or a </a:t>
            </a:r>
            <a:r>
              <a:rPr lang="en-US" spc="-5" dirty="0" smtClean="0">
                <a:latin typeface="Times New Roman"/>
                <a:cs typeface="Times New Roman"/>
              </a:rPr>
              <a:t>client-based scripting language </a:t>
            </a:r>
            <a:r>
              <a:rPr lang="en-US" dirty="0" smtClean="0">
                <a:latin typeface="Times New Roman"/>
                <a:cs typeface="Times New Roman"/>
              </a:rPr>
              <a:t>such </a:t>
            </a:r>
            <a:r>
              <a:rPr lang="en-US" spc="-5" dirty="0" smtClean="0">
                <a:latin typeface="Times New Roman"/>
                <a:cs typeface="Times New Roman"/>
              </a:rPr>
              <a:t>as </a:t>
            </a:r>
            <a:r>
              <a:rPr lang="en-US" dirty="0" smtClean="0">
                <a:latin typeface="Times New Roman"/>
                <a:cs typeface="Times New Roman"/>
              </a:rPr>
              <a:t>JavaScript. </a:t>
            </a:r>
            <a:r>
              <a:rPr lang="en-US" spc="-5" dirty="0" smtClean="0">
                <a:latin typeface="Times New Roman"/>
                <a:cs typeface="Times New Roman"/>
              </a:rPr>
              <a:t>An</a:t>
            </a:r>
            <a:r>
              <a:rPr lang="en-US" spc="-14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architect  will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examine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requirements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for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security</a:t>
            </a:r>
            <a:r>
              <a:rPr lang="en-US" spc="-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and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usability</a:t>
            </a:r>
            <a:r>
              <a:rPr lang="en-US" spc="-3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determine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which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features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should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be  </a:t>
            </a:r>
            <a:r>
              <a:rPr lang="en-US" spc="-5" dirty="0" smtClean="0">
                <a:latin typeface="Times New Roman"/>
                <a:cs typeface="Times New Roman"/>
              </a:rPr>
              <a:t>allocated </a:t>
            </a:r>
            <a:r>
              <a:rPr lang="en-US" dirty="0" smtClean="0">
                <a:latin typeface="Times New Roman"/>
                <a:cs typeface="Times New Roman"/>
              </a:rPr>
              <a:t>to the </a:t>
            </a:r>
            <a:r>
              <a:rPr lang="en-US" spc="-5" dirty="0" smtClean="0">
                <a:latin typeface="Times New Roman"/>
                <a:cs typeface="Times New Roman"/>
              </a:rPr>
              <a:t>client </a:t>
            </a:r>
            <a:r>
              <a:rPr lang="en-US" dirty="0" smtClean="0">
                <a:latin typeface="Times New Roman"/>
                <a:cs typeface="Times New Roman"/>
              </a:rPr>
              <a:t>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server.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2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2"/>
            <a:ext cx="5989955" cy="1013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469900" marR="6985" indent="-228600" algn="just">
              <a:lnSpc>
                <a:spcPct val="1102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of a WebApp </a:t>
            </a:r>
            <a:r>
              <a:rPr sz="1200" spc="-5" dirty="0">
                <a:latin typeface="Times New Roman"/>
                <a:cs typeface="Times New Roman"/>
              </a:rPr>
              <a:t>is also influenced </a:t>
            </a:r>
            <a:r>
              <a:rPr sz="1200" spc="10" dirty="0">
                <a:latin typeface="Times New Roman"/>
                <a:cs typeface="Times New Roman"/>
              </a:rPr>
              <a:t>by the </a:t>
            </a:r>
            <a:r>
              <a:rPr sz="1200" dirty="0">
                <a:latin typeface="Times New Roman"/>
                <a:cs typeface="Times New Roman"/>
              </a:rPr>
              <a:t>structure (linear </a:t>
            </a:r>
            <a:r>
              <a:rPr sz="1200" spc="5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nonlinear) </a:t>
            </a:r>
            <a:r>
              <a:rPr sz="1200" dirty="0">
                <a:latin typeface="Times New Roman"/>
                <a:cs typeface="Times New Roman"/>
              </a:rPr>
              <a:t>of the content that </a:t>
            </a:r>
            <a:r>
              <a:rPr sz="1200" spc="-5" dirty="0">
                <a:latin typeface="Times New Roman"/>
                <a:cs typeface="Times New Roman"/>
              </a:rPr>
              <a:t>needs </a:t>
            </a:r>
            <a:r>
              <a:rPr sz="1200" dirty="0">
                <a:latin typeface="Times New Roman"/>
                <a:cs typeface="Times New Roman"/>
              </a:rPr>
              <a:t>to be accessed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client.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 components (Web pages) </a:t>
            </a:r>
            <a:r>
              <a:rPr sz="1200" dirty="0">
                <a:latin typeface="Times New Roman"/>
                <a:cs typeface="Times New Roman"/>
              </a:rPr>
              <a:t>of a WebApp </a:t>
            </a:r>
            <a:r>
              <a:rPr sz="1200" spc="-5" dirty="0">
                <a:latin typeface="Times New Roman"/>
                <a:cs typeface="Times New Roman"/>
              </a:rPr>
              <a:t>are designed </a:t>
            </a:r>
            <a:r>
              <a:rPr sz="1200" dirty="0">
                <a:latin typeface="Times New Roman"/>
                <a:cs typeface="Times New Roman"/>
              </a:rPr>
              <a:t>to allow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passed </a:t>
            </a:r>
            <a:r>
              <a:rPr sz="1200" dirty="0">
                <a:latin typeface="Times New Roman"/>
                <a:cs typeface="Times New Roman"/>
              </a:rPr>
              <a:t>to other  </a:t>
            </a:r>
            <a:r>
              <a:rPr sz="1200" spc="-5" dirty="0">
                <a:latin typeface="Times New Roman"/>
                <a:cs typeface="Times New Roman"/>
              </a:rPr>
              <a:t>system components, </a:t>
            </a:r>
            <a:r>
              <a:rPr sz="1200" dirty="0">
                <a:latin typeface="Times New Roman"/>
                <a:cs typeface="Times New Roman"/>
              </a:rPr>
              <a:t>allowing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flexible </a:t>
            </a:r>
            <a:r>
              <a:rPr sz="1200" spc="-5" dirty="0">
                <a:latin typeface="Times New Roman"/>
                <a:cs typeface="Times New Roman"/>
              </a:rPr>
              <a:t>navigation </a:t>
            </a:r>
            <a:r>
              <a:rPr sz="1200" dirty="0">
                <a:latin typeface="Times New Roman"/>
                <a:cs typeface="Times New Roman"/>
              </a:rPr>
              <a:t>structures. The </a:t>
            </a:r>
            <a:r>
              <a:rPr sz="1200" spc="-5" dirty="0">
                <a:latin typeface="Times New Roman"/>
                <a:cs typeface="Times New Roman"/>
              </a:rPr>
              <a:t>physical location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media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other content </a:t>
            </a:r>
            <a:r>
              <a:rPr sz="1200" spc="-5" dirty="0">
                <a:latin typeface="Times New Roman"/>
                <a:cs typeface="Times New Roman"/>
              </a:rPr>
              <a:t>resources also influences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architectural choices </a:t>
            </a:r>
            <a:r>
              <a:rPr sz="1200" dirty="0">
                <a:latin typeface="Times New Roman"/>
                <a:cs typeface="Times New Roman"/>
              </a:rPr>
              <a:t>made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software engineers.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Architectural Design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Mobile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Apps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103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Mobile </a:t>
            </a:r>
            <a:r>
              <a:rPr sz="1200" spc="-5" dirty="0">
                <a:latin typeface="Times New Roman"/>
                <a:cs typeface="Times New Roman"/>
              </a:rPr>
              <a:t>apps </a:t>
            </a:r>
            <a:r>
              <a:rPr sz="1200" dirty="0">
                <a:latin typeface="Times New Roman"/>
                <a:cs typeface="Times New Roman"/>
              </a:rPr>
              <a:t>are typically </a:t>
            </a:r>
            <a:r>
              <a:rPr sz="1200" spc="-5" dirty="0">
                <a:latin typeface="Times New Roman"/>
                <a:cs typeface="Times New Roman"/>
              </a:rPr>
              <a:t>structured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multilayered architectures, </a:t>
            </a:r>
            <a:r>
              <a:rPr sz="1200" dirty="0">
                <a:latin typeface="Times New Roman"/>
                <a:cs typeface="Times New Roman"/>
              </a:rPr>
              <a:t>including a </a:t>
            </a:r>
            <a:r>
              <a:rPr sz="1200" spc="10" dirty="0">
                <a:latin typeface="Times New Roman"/>
                <a:cs typeface="Times New Roman"/>
              </a:rPr>
              <a:t>user  </a:t>
            </a:r>
            <a:r>
              <a:rPr sz="1200" spc="-5" dirty="0">
                <a:latin typeface="Times New Roman"/>
                <a:cs typeface="Times New Roman"/>
              </a:rPr>
              <a:t>interface </a:t>
            </a:r>
            <a:r>
              <a:rPr sz="1200" dirty="0">
                <a:latin typeface="Times New Roman"/>
                <a:cs typeface="Times New Roman"/>
              </a:rPr>
              <a:t>layer, a business </a:t>
            </a:r>
            <a:r>
              <a:rPr sz="1200" spc="-5" dirty="0">
                <a:latin typeface="Times New Roman"/>
                <a:cs typeface="Times New Roman"/>
              </a:rPr>
              <a:t>layer, and </a:t>
            </a:r>
            <a:r>
              <a:rPr sz="1200" dirty="0">
                <a:latin typeface="Times New Roman"/>
                <a:cs typeface="Times New Roman"/>
              </a:rPr>
              <a:t>a data layer. With </a:t>
            </a:r>
            <a:r>
              <a:rPr sz="1200" spc="-5" dirty="0">
                <a:latin typeface="Times New Roman"/>
                <a:cs typeface="Times New Roman"/>
              </a:rPr>
              <a:t>mobile apps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have the </a:t>
            </a:r>
            <a:r>
              <a:rPr sz="1200" spc="-5" dirty="0">
                <a:latin typeface="Times New Roman"/>
                <a:cs typeface="Times New Roman"/>
              </a:rPr>
              <a:t>choice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building a thin Web-based </a:t>
            </a:r>
            <a:r>
              <a:rPr sz="1200" spc="-5" dirty="0">
                <a:latin typeface="Times New Roman"/>
                <a:cs typeface="Times New Roman"/>
              </a:rPr>
              <a:t>client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rich client. </a:t>
            </a:r>
            <a:r>
              <a:rPr sz="1200" dirty="0">
                <a:latin typeface="Times New Roman"/>
                <a:cs typeface="Times New Roman"/>
              </a:rPr>
              <a:t>With a thin </a:t>
            </a:r>
            <a:r>
              <a:rPr sz="1200" spc="-5" dirty="0">
                <a:latin typeface="Times New Roman"/>
                <a:cs typeface="Times New Roman"/>
              </a:rPr>
              <a:t>client, </a:t>
            </a:r>
            <a:r>
              <a:rPr sz="1200" dirty="0">
                <a:latin typeface="Times New Roman"/>
                <a:cs typeface="Times New Roman"/>
              </a:rPr>
              <a:t>only the </a:t>
            </a:r>
            <a:r>
              <a:rPr sz="1200" spc="-5" dirty="0">
                <a:latin typeface="Times New Roman"/>
                <a:cs typeface="Times New Roman"/>
              </a:rPr>
              <a:t>user interface  resides </a:t>
            </a:r>
            <a:r>
              <a:rPr sz="1200" dirty="0">
                <a:latin typeface="Times New Roman"/>
                <a:cs typeface="Times New Roman"/>
              </a:rPr>
              <a:t>on the mobile </a:t>
            </a:r>
            <a:r>
              <a:rPr sz="1200" spc="-5" dirty="0">
                <a:latin typeface="Times New Roman"/>
                <a:cs typeface="Times New Roman"/>
              </a:rPr>
              <a:t>device, whereas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business and data </a:t>
            </a:r>
            <a:r>
              <a:rPr sz="1200" dirty="0">
                <a:latin typeface="Times New Roman"/>
                <a:cs typeface="Times New Roman"/>
              </a:rPr>
              <a:t>layers </a:t>
            </a:r>
            <a:r>
              <a:rPr sz="1200" spc="-5" dirty="0">
                <a:latin typeface="Times New Roman"/>
                <a:cs typeface="Times New Roman"/>
              </a:rPr>
              <a:t>reside </a:t>
            </a:r>
            <a:r>
              <a:rPr sz="1200" dirty="0">
                <a:latin typeface="Times New Roman"/>
                <a:cs typeface="Times New Roman"/>
              </a:rPr>
              <a:t>on a </a:t>
            </a:r>
            <a:r>
              <a:rPr sz="1200" spc="-5" dirty="0">
                <a:latin typeface="Times New Roman"/>
                <a:cs typeface="Times New Roman"/>
              </a:rPr>
              <a:t>server.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 a </a:t>
            </a:r>
            <a:r>
              <a:rPr sz="1200" spc="-5" dirty="0">
                <a:latin typeface="Times New Roman"/>
                <a:cs typeface="Times New Roman"/>
              </a:rPr>
              <a:t>rich client </a:t>
            </a:r>
            <a:r>
              <a:rPr sz="1200" dirty="0">
                <a:latin typeface="Times New Roman"/>
                <a:cs typeface="Times New Roman"/>
              </a:rPr>
              <a:t>all three layers may </a:t>
            </a:r>
            <a:r>
              <a:rPr sz="1200" spc="-5" dirty="0">
                <a:latin typeface="Times New Roman"/>
                <a:cs typeface="Times New Roman"/>
              </a:rPr>
              <a:t>reside </a:t>
            </a:r>
            <a:r>
              <a:rPr sz="1200" dirty="0">
                <a:latin typeface="Times New Roman"/>
                <a:cs typeface="Times New Roman"/>
              </a:rPr>
              <a:t>on the mobile </a:t>
            </a:r>
            <a:r>
              <a:rPr sz="1200" spc="-5" dirty="0">
                <a:latin typeface="Times New Roman"/>
                <a:cs typeface="Times New Roman"/>
              </a:rPr>
              <a:t>device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itself.</a:t>
            </a:r>
            <a:endParaRPr sz="1200">
              <a:latin typeface="Times New Roman"/>
              <a:cs typeface="Times New Roman"/>
            </a:endParaRPr>
          </a:p>
          <a:p>
            <a:pPr marL="469900" marR="698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Mobile </a:t>
            </a:r>
            <a:r>
              <a:rPr sz="1200" spc="-5" dirty="0">
                <a:latin typeface="Times New Roman"/>
                <a:cs typeface="Times New Roman"/>
              </a:rPr>
              <a:t>devices differ </a:t>
            </a:r>
            <a:r>
              <a:rPr sz="1200" dirty="0">
                <a:latin typeface="Times New Roman"/>
                <a:cs typeface="Times New Roman"/>
              </a:rPr>
              <a:t>from one </a:t>
            </a:r>
            <a:r>
              <a:rPr sz="1200" spc="-5" dirty="0">
                <a:latin typeface="Times New Roman"/>
                <a:cs typeface="Times New Roman"/>
              </a:rPr>
              <a:t>another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terms </a:t>
            </a:r>
            <a:r>
              <a:rPr sz="1200" dirty="0">
                <a:latin typeface="Times New Roman"/>
                <a:cs typeface="Times New Roman"/>
              </a:rPr>
              <a:t>of their </a:t>
            </a:r>
            <a:r>
              <a:rPr sz="1200" spc="-5" dirty="0">
                <a:latin typeface="Times New Roman"/>
                <a:cs typeface="Times New Roman"/>
              </a:rPr>
              <a:t>physical characteristics (e.g.,  screen sizes, </a:t>
            </a:r>
            <a:r>
              <a:rPr sz="120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devices),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(e.g., </a:t>
            </a:r>
            <a:r>
              <a:rPr sz="1200" dirty="0">
                <a:latin typeface="Times New Roman"/>
                <a:cs typeface="Times New Roman"/>
              </a:rPr>
              <a:t>operating </a:t>
            </a:r>
            <a:r>
              <a:rPr sz="1200" spc="-5" dirty="0">
                <a:latin typeface="Times New Roman"/>
                <a:cs typeface="Times New Roman"/>
              </a:rPr>
              <a:t>systems, </a:t>
            </a:r>
            <a:r>
              <a:rPr sz="1200" dirty="0">
                <a:latin typeface="Times New Roman"/>
                <a:cs typeface="Times New Roman"/>
              </a:rPr>
              <a:t>language </a:t>
            </a:r>
            <a:r>
              <a:rPr sz="1200" spc="-5" dirty="0">
                <a:latin typeface="Times New Roman"/>
                <a:cs typeface="Times New Roman"/>
              </a:rPr>
              <a:t>support), and  hardware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(e.g.,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memory,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connections).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Each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attributes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shapes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 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architectural alternatives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selected.</a:t>
            </a:r>
            <a:endParaRPr sz="120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number of </a:t>
            </a:r>
            <a:r>
              <a:rPr sz="1200" spc="-5" dirty="0">
                <a:latin typeface="Times New Roman"/>
                <a:cs typeface="Times New Roman"/>
              </a:rPr>
              <a:t>considerations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influence the </a:t>
            </a:r>
            <a:r>
              <a:rPr sz="1200" spc="-5" dirty="0">
                <a:latin typeface="Times New Roman"/>
                <a:cs typeface="Times New Roman"/>
              </a:rPr>
              <a:t>architectural design </a:t>
            </a:r>
            <a:r>
              <a:rPr sz="1200" dirty="0">
                <a:latin typeface="Times New Roman"/>
                <a:cs typeface="Times New Roman"/>
              </a:rPr>
              <a:t>of a mobile </a:t>
            </a:r>
            <a:r>
              <a:rPr sz="1200" spc="-5" dirty="0">
                <a:latin typeface="Times New Roman"/>
                <a:cs typeface="Times New Roman"/>
              </a:rPr>
              <a:t>app: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(1)  the </a:t>
            </a:r>
            <a:r>
              <a:rPr sz="1200" spc="-5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web client </a:t>
            </a:r>
            <a:r>
              <a:rPr sz="1200" dirty="0">
                <a:latin typeface="Times New Roman"/>
                <a:cs typeface="Times New Roman"/>
              </a:rPr>
              <a:t>(thin or </a:t>
            </a:r>
            <a:r>
              <a:rPr sz="1200" spc="-5" dirty="0">
                <a:latin typeface="Times New Roman"/>
                <a:cs typeface="Times New Roman"/>
              </a:rPr>
              <a:t>rich)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built, </a:t>
            </a:r>
            <a:r>
              <a:rPr sz="1200" dirty="0">
                <a:latin typeface="Times New Roman"/>
                <a:cs typeface="Times New Roman"/>
              </a:rPr>
              <a:t>(2) the </a:t>
            </a:r>
            <a:r>
              <a:rPr sz="1200" spc="-5" dirty="0">
                <a:latin typeface="Times New Roman"/>
                <a:cs typeface="Times New Roman"/>
              </a:rPr>
              <a:t>categories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devices (e.g., smart  phones,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tablets)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supported,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(3)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degree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connectivity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(occasional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persistent)  </a:t>
            </a:r>
            <a:r>
              <a:rPr sz="1200" spc="-5" dirty="0">
                <a:latin typeface="Times New Roman"/>
                <a:cs typeface="Times New Roman"/>
              </a:rPr>
              <a:t>required,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(4)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bandwidth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(5)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constraints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imposed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mobile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platform,</a:t>
            </a:r>
            <a:endParaRPr sz="1200">
              <a:latin typeface="Times New Roman"/>
              <a:cs typeface="Times New Roman"/>
            </a:endParaRPr>
          </a:p>
          <a:p>
            <a:pPr marL="469900" marR="8890" algn="just">
              <a:lnSpc>
                <a:spcPts val="160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(6) the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which reuse and </a:t>
            </a:r>
            <a:r>
              <a:rPr sz="1200" dirty="0">
                <a:latin typeface="Times New Roman"/>
                <a:cs typeface="Times New Roman"/>
              </a:rPr>
              <a:t>maintainability are </a:t>
            </a:r>
            <a:r>
              <a:rPr sz="1200" spc="-5" dirty="0">
                <a:latin typeface="Times New Roman"/>
                <a:cs typeface="Times New Roman"/>
              </a:rPr>
              <a:t>important, and </a:t>
            </a:r>
            <a:r>
              <a:rPr sz="1200" dirty="0">
                <a:latin typeface="Times New Roman"/>
                <a:cs typeface="Times New Roman"/>
              </a:rPr>
              <a:t>(7) </a:t>
            </a:r>
            <a:r>
              <a:rPr sz="1200" spc="-5" dirty="0">
                <a:latin typeface="Times New Roman"/>
                <a:cs typeface="Times New Roman"/>
              </a:rPr>
              <a:t>device </a:t>
            </a:r>
            <a:r>
              <a:rPr sz="1200" dirty="0">
                <a:latin typeface="Times New Roman"/>
                <a:cs typeface="Times New Roman"/>
              </a:rPr>
              <a:t>resource  </a:t>
            </a:r>
            <a:r>
              <a:rPr sz="1200" spc="-5" dirty="0">
                <a:latin typeface="Times New Roman"/>
                <a:cs typeface="Times New Roman"/>
              </a:rPr>
              <a:t>constraints (e.g., </a:t>
            </a:r>
            <a:r>
              <a:rPr sz="1200" dirty="0">
                <a:latin typeface="Times New Roman"/>
                <a:cs typeface="Times New Roman"/>
              </a:rPr>
              <a:t>battery </a:t>
            </a:r>
            <a:r>
              <a:rPr sz="1200" spc="-5" dirty="0">
                <a:latin typeface="Times New Roman"/>
                <a:cs typeface="Times New Roman"/>
              </a:rPr>
              <a:t>life, </a:t>
            </a:r>
            <a:r>
              <a:rPr sz="1200" dirty="0">
                <a:latin typeface="Times New Roman"/>
                <a:cs typeface="Times New Roman"/>
              </a:rPr>
              <a:t>memory size, </a:t>
            </a:r>
            <a:r>
              <a:rPr sz="1200" spc="-5" dirty="0">
                <a:latin typeface="Times New Roman"/>
                <a:cs typeface="Times New Roman"/>
              </a:rPr>
              <a:t>processor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speed).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400" b="1" u="heavy" spc="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</a:t>
            </a:r>
            <a:r>
              <a:rPr sz="1400" b="1" u="heavy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r>
              <a:rPr sz="14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15"/>
              </a:spcBef>
            </a:pPr>
            <a:r>
              <a:rPr sz="1200" spc="170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0" dirty="0">
                <a:latin typeface="Times New Roman"/>
                <a:cs typeface="Times New Roman"/>
              </a:rPr>
              <a:t>modular </a:t>
            </a:r>
            <a:r>
              <a:rPr sz="1200" spc="95" dirty="0">
                <a:latin typeface="Times New Roman"/>
                <a:cs typeface="Times New Roman"/>
              </a:rPr>
              <a:t>building </a:t>
            </a:r>
            <a:r>
              <a:rPr sz="1200" spc="105" dirty="0">
                <a:latin typeface="Times New Roman"/>
                <a:cs typeface="Times New Roman"/>
              </a:rPr>
              <a:t>block </a:t>
            </a:r>
            <a:r>
              <a:rPr sz="1200" spc="95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computer </a:t>
            </a:r>
            <a:r>
              <a:rPr sz="1200" spc="95" dirty="0">
                <a:latin typeface="Times New Roman"/>
                <a:cs typeface="Times New Roman"/>
              </a:rPr>
              <a:t>software. </a:t>
            </a:r>
            <a:r>
              <a:rPr sz="1200" spc="125" dirty="0">
                <a:latin typeface="Times New Roman"/>
                <a:cs typeface="Times New Roman"/>
              </a:rPr>
              <a:t>The </a:t>
            </a:r>
            <a:r>
              <a:rPr sz="1200" spc="185" dirty="0">
                <a:latin typeface="Times New Roman"/>
                <a:cs typeface="Times New Roman"/>
              </a:rPr>
              <a:t>OMG  </a:t>
            </a:r>
            <a:r>
              <a:rPr sz="1200" spc="100" dirty="0">
                <a:latin typeface="Times New Roman"/>
                <a:cs typeface="Times New Roman"/>
              </a:rPr>
              <a:t>Unified </a:t>
            </a:r>
            <a:r>
              <a:rPr sz="1200" spc="110" dirty="0">
                <a:latin typeface="Times New Roman"/>
                <a:cs typeface="Times New Roman"/>
              </a:rPr>
              <a:t>Modeling </a:t>
            </a:r>
            <a:r>
              <a:rPr sz="1200" spc="114" dirty="0">
                <a:latin typeface="Times New Roman"/>
                <a:cs typeface="Times New Roman"/>
              </a:rPr>
              <a:t>Language </a:t>
            </a:r>
            <a:r>
              <a:rPr sz="1200" spc="95" dirty="0">
                <a:latin typeface="Times New Roman"/>
                <a:cs typeface="Times New Roman"/>
              </a:rPr>
              <a:t>Specification defines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00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“a modular,  </a:t>
            </a:r>
            <a:r>
              <a:rPr sz="1200" spc="100" dirty="0">
                <a:latin typeface="Times New Roman"/>
                <a:cs typeface="Times New Roman"/>
              </a:rPr>
              <a:t>deployable,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replaceable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part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system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encapsulates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implementation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105" dirty="0">
                <a:latin typeface="Times New Roman"/>
                <a:cs typeface="Times New Roman"/>
              </a:rPr>
              <a:t>exposes a </a:t>
            </a:r>
            <a:r>
              <a:rPr sz="1200" spc="85" dirty="0">
                <a:latin typeface="Times New Roman"/>
                <a:cs typeface="Times New Roman"/>
              </a:rPr>
              <a:t>set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interfaces.”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9800"/>
              </a:lnSpc>
              <a:spcBef>
                <a:spcPts val="775"/>
              </a:spcBef>
            </a:pPr>
            <a:r>
              <a:rPr sz="1100" spc="110" dirty="0">
                <a:latin typeface="Carlito"/>
                <a:cs typeface="Carlito"/>
              </a:rPr>
              <a:t>Components </a:t>
            </a:r>
            <a:r>
              <a:rPr sz="1100" spc="95" dirty="0">
                <a:latin typeface="Carlito"/>
                <a:cs typeface="Carlito"/>
              </a:rPr>
              <a:t>populate </a:t>
            </a:r>
            <a:r>
              <a:rPr sz="1100" spc="90" dirty="0">
                <a:latin typeface="Carlito"/>
                <a:cs typeface="Carlito"/>
              </a:rPr>
              <a:t>the </a:t>
            </a:r>
            <a:r>
              <a:rPr sz="1100" spc="95" dirty="0">
                <a:latin typeface="Carlito"/>
                <a:cs typeface="Carlito"/>
              </a:rPr>
              <a:t>software </a:t>
            </a:r>
            <a:r>
              <a:rPr sz="1100" spc="90" dirty="0">
                <a:latin typeface="Carlito"/>
                <a:cs typeface="Carlito"/>
              </a:rPr>
              <a:t>architecture </a:t>
            </a:r>
            <a:r>
              <a:rPr sz="1100" spc="95" dirty="0">
                <a:latin typeface="Carlito"/>
                <a:cs typeface="Carlito"/>
              </a:rPr>
              <a:t>and, </a:t>
            </a:r>
            <a:r>
              <a:rPr sz="1100" spc="85" dirty="0">
                <a:latin typeface="Carlito"/>
                <a:cs typeface="Carlito"/>
              </a:rPr>
              <a:t>as </a:t>
            </a:r>
            <a:r>
              <a:rPr sz="1100" spc="100" dirty="0">
                <a:latin typeface="Carlito"/>
                <a:cs typeface="Carlito"/>
              </a:rPr>
              <a:t>a </a:t>
            </a:r>
            <a:r>
              <a:rPr sz="1100" spc="95" dirty="0">
                <a:latin typeface="Carlito"/>
                <a:cs typeface="Carlito"/>
              </a:rPr>
              <a:t>consequence, </a:t>
            </a:r>
            <a:r>
              <a:rPr sz="1100" spc="85" dirty="0">
                <a:latin typeface="Carlito"/>
                <a:cs typeface="Carlito"/>
              </a:rPr>
              <a:t>play </a:t>
            </a:r>
            <a:r>
              <a:rPr sz="1100" spc="100" dirty="0">
                <a:latin typeface="Carlito"/>
                <a:cs typeface="Carlito"/>
              </a:rPr>
              <a:t>a </a:t>
            </a:r>
            <a:r>
              <a:rPr sz="1100" spc="85" dirty="0">
                <a:latin typeface="Carlito"/>
                <a:cs typeface="Carlito"/>
              </a:rPr>
              <a:t>role </a:t>
            </a:r>
            <a:r>
              <a:rPr sz="1100" spc="80" dirty="0">
                <a:latin typeface="Carlito"/>
                <a:cs typeface="Carlito"/>
              </a:rPr>
              <a:t>in   </a:t>
            </a:r>
            <a:r>
              <a:rPr sz="1100" spc="85" dirty="0">
                <a:latin typeface="Carlito"/>
                <a:cs typeface="Carlito"/>
              </a:rPr>
              <a:t>achieving </a:t>
            </a:r>
            <a:r>
              <a:rPr sz="1100" spc="95" dirty="0">
                <a:latin typeface="Carlito"/>
                <a:cs typeface="Carlito"/>
              </a:rPr>
              <a:t>the </a:t>
            </a:r>
            <a:r>
              <a:rPr sz="1100" spc="85" dirty="0">
                <a:latin typeface="Carlito"/>
                <a:cs typeface="Carlito"/>
              </a:rPr>
              <a:t>objectives </a:t>
            </a:r>
            <a:r>
              <a:rPr sz="1100" spc="110" dirty="0">
                <a:latin typeface="Carlito"/>
                <a:cs typeface="Carlito"/>
              </a:rPr>
              <a:t>and </a:t>
            </a:r>
            <a:r>
              <a:rPr sz="1100" spc="95" dirty="0">
                <a:latin typeface="Carlito"/>
                <a:cs typeface="Carlito"/>
              </a:rPr>
              <a:t>requirements </a:t>
            </a:r>
            <a:r>
              <a:rPr sz="1100" spc="85" dirty="0">
                <a:latin typeface="Carlito"/>
                <a:cs typeface="Carlito"/>
              </a:rPr>
              <a:t>of </a:t>
            </a:r>
            <a:r>
              <a:rPr sz="1100" spc="95" dirty="0">
                <a:latin typeface="Carlito"/>
                <a:cs typeface="Carlito"/>
              </a:rPr>
              <a:t>the </a:t>
            </a:r>
            <a:r>
              <a:rPr sz="1100" spc="100" dirty="0">
                <a:latin typeface="Carlito"/>
                <a:cs typeface="Carlito"/>
              </a:rPr>
              <a:t>system </a:t>
            </a:r>
            <a:r>
              <a:rPr sz="1100" spc="90" dirty="0">
                <a:latin typeface="Carlito"/>
                <a:cs typeface="Carlito"/>
              </a:rPr>
              <a:t>to </a:t>
            </a:r>
            <a:r>
              <a:rPr sz="1100" spc="110" dirty="0">
                <a:latin typeface="Carlito"/>
                <a:cs typeface="Carlito"/>
              </a:rPr>
              <a:t>be </a:t>
            </a:r>
            <a:r>
              <a:rPr sz="1100" spc="70" dirty="0">
                <a:latin typeface="Carlito"/>
                <a:cs typeface="Carlito"/>
              </a:rPr>
              <a:t>built. </a:t>
            </a:r>
            <a:r>
              <a:rPr sz="1100" spc="100" dirty="0">
                <a:latin typeface="Carlito"/>
                <a:cs typeface="Carlito"/>
              </a:rPr>
              <a:t>Because  </a:t>
            </a:r>
            <a:r>
              <a:rPr sz="1100" spc="105" dirty="0">
                <a:latin typeface="Carlito"/>
                <a:cs typeface="Carlito"/>
              </a:rPr>
              <a:t>components </a:t>
            </a:r>
            <a:r>
              <a:rPr sz="1100" spc="85" dirty="0">
                <a:latin typeface="Carlito"/>
                <a:cs typeface="Carlito"/>
              </a:rPr>
              <a:t>reside </a:t>
            </a:r>
            <a:r>
              <a:rPr sz="1100" spc="90" dirty="0">
                <a:latin typeface="Carlito"/>
                <a:cs typeface="Carlito"/>
              </a:rPr>
              <a:t>within </a:t>
            </a:r>
            <a:r>
              <a:rPr sz="1100" spc="95" dirty="0">
                <a:latin typeface="Carlito"/>
                <a:cs typeface="Carlito"/>
              </a:rPr>
              <a:t>the software </a:t>
            </a:r>
            <a:r>
              <a:rPr sz="1100" spc="85" dirty="0">
                <a:latin typeface="Carlito"/>
                <a:cs typeface="Carlito"/>
              </a:rPr>
              <a:t>architecture, </a:t>
            </a:r>
            <a:r>
              <a:rPr sz="1100" spc="95" dirty="0">
                <a:latin typeface="Carlito"/>
                <a:cs typeface="Carlito"/>
              </a:rPr>
              <a:t>they </a:t>
            </a:r>
            <a:r>
              <a:rPr sz="1100" spc="105" dirty="0">
                <a:latin typeface="Carlito"/>
                <a:cs typeface="Carlito"/>
              </a:rPr>
              <a:t>must communicate </a:t>
            </a:r>
            <a:r>
              <a:rPr sz="1100" spc="110" dirty="0">
                <a:latin typeface="Carlito"/>
                <a:cs typeface="Carlito"/>
              </a:rPr>
              <a:t>and  </a:t>
            </a:r>
            <a:r>
              <a:rPr sz="1100" spc="85" dirty="0">
                <a:latin typeface="Carlito"/>
                <a:cs typeface="Carlito"/>
              </a:rPr>
              <a:t>collaborate </a:t>
            </a:r>
            <a:r>
              <a:rPr sz="1100" spc="95" dirty="0">
                <a:latin typeface="Carlito"/>
                <a:cs typeface="Carlito"/>
              </a:rPr>
              <a:t>with other </a:t>
            </a:r>
            <a:r>
              <a:rPr sz="1100" spc="105" dirty="0">
                <a:latin typeface="Carlito"/>
                <a:cs typeface="Carlito"/>
              </a:rPr>
              <a:t>components and </a:t>
            </a:r>
            <a:r>
              <a:rPr sz="1100" spc="95" dirty="0">
                <a:latin typeface="Carlito"/>
                <a:cs typeface="Carlito"/>
              </a:rPr>
              <a:t>with </a:t>
            </a:r>
            <a:r>
              <a:rPr sz="1100" spc="80" dirty="0">
                <a:latin typeface="Carlito"/>
                <a:cs typeface="Carlito"/>
              </a:rPr>
              <a:t>entities </a:t>
            </a:r>
            <a:r>
              <a:rPr sz="1100" spc="75" dirty="0">
                <a:latin typeface="Carlito"/>
                <a:cs typeface="Carlito"/>
              </a:rPr>
              <a:t>(e.g., </a:t>
            </a:r>
            <a:r>
              <a:rPr sz="1100" spc="90" dirty="0">
                <a:latin typeface="Carlito"/>
                <a:cs typeface="Carlito"/>
              </a:rPr>
              <a:t>other systems, </a:t>
            </a:r>
            <a:r>
              <a:rPr sz="1100" spc="85" dirty="0">
                <a:latin typeface="Carlito"/>
                <a:cs typeface="Carlito"/>
              </a:rPr>
              <a:t>devices, </a:t>
            </a:r>
            <a:r>
              <a:rPr sz="1100" spc="110" dirty="0">
                <a:latin typeface="Carlito"/>
                <a:cs typeface="Carlito"/>
              </a:rPr>
              <a:t>and  </a:t>
            </a:r>
            <a:r>
              <a:rPr sz="1100" spc="90" dirty="0">
                <a:latin typeface="Carlito"/>
                <a:cs typeface="Carlito"/>
              </a:rPr>
              <a:t>people)</a:t>
            </a:r>
            <a:r>
              <a:rPr sz="1100" spc="45" dirty="0">
                <a:latin typeface="Carlito"/>
                <a:cs typeface="Carlito"/>
              </a:rPr>
              <a:t> </a:t>
            </a:r>
            <a:r>
              <a:rPr sz="1100" spc="85" dirty="0">
                <a:latin typeface="Carlito"/>
                <a:cs typeface="Carlito"/>
              </a:rPr>
              <a:t>that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75" dirty="0">
                <a:latin typeface="Carlito"/>
                <a:cs typeface="Carlito"/>
              </a:rPr>
              <a:t>exist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90" dirty="0">
                <a:latin typeface="Carlito"/>
                <a:cs typeface="Carlito"/>
              </a:rPr>
              <a:t>outside</a:t>
            </a:r>
            <a:r>
              <a:rPr sz="1100" spc="40" dirty="0">
                <a:latin typeface="Carlito"/>
                <a:cs typeface="Carlito"/>
              </a:rPr>
              <a:t> </a:t>
            </a:r>
            <a:r>
              <a:rPr sz="1100" spc="95" dirty="0">
                <a:latin typeface="Carlito"/>
                <a:cs typeface="Carlito"/>
              </a:rPr>
              <a:t>the</a:t>
            </a:r>
            <a:r>
              <a:rPr sz="1100" spc="75" dirty="0">
                <a:latin typeface="Carlito"/>
                <a:cs typeface="Carlito"/>
              </a:rPr>
              <a:t> </a:t>
            </a:r>
            <a:r>
              <a:rPr sz="1100" spc="95" dirty="0">
                <a:latin typeface="Carlito"/>
                <a:cs typeface="Carlito"/>
              </a:rPr>
              <a:t>boundaries</a:t>
            </a:r>
            <a:r>
              <a:rPr sz="1100" spc="70" dirty="0">
                <a:latin typeface="Carlito"/>
                <a:cs typeface="Carlito"/>
              </a:rPr>
              <a:t> </a:t>
            </a:r>
            <a:r>
              <a:rPr sz="1100" spc="85" dirty="0">
                <a:latin typeface="Carlito"/>
                <a:cs typeface="Carlito"/>
              </a:rPr>
              <a:t>of</a:t>
            </a:r>
            <a:r>
              <a:rPr sz="1100" spc="50" dirty="0">
                <a:latin typeface="Carlito"/>
                <a:cs typeface="Carlito"/>
              </a:rPr>
              <a:t> </a:t>
            </a:r>
            <a:r>
              <a:rPr sz="1100" spc="95" dirty="0">
                <a:latin typeface="Carlito"/>
                <a:cs typeface="Carlito"/>
              </a:rPr>
              <a:t>the</a:t>
            </a:r>
            <a:r>
              <a:rPr sz="1100" spc="40" dirty="0">
                <a:latin typeface="Carlito"/>
                <a:cs typeface="Carlito"/>
              </a:rPr>
              <a:t> </a:t>
            </a:r>
            <a:r>
              <a:rPr sz="1100" spc="90" dirty="0">
                <a:latin typeface="Carlito"/>
                <a:cs typeface="Carlito"/>
              </a:rPr>
              <a:t>software.</a:t>
            </a:r>
            <a:endParaRPr sz="1100">
              <a:latin typeface="Carlito"/>
              <a:cs typeface="Carlito"/>
            </a:endParaRPr>
          </a:p>
          <a:p>
            <a:pPr marL="12700" marR="220979">
              <a:lnSpc>
                <a:spcPct val="103299"/>
              </a:lnSpc>
              <a:spcBef>
                <a:spcPts val="840"/>
              </a:spcBef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component,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graphical, </a:t>
            </a:r>
            <a:r>
              <a:rPr sz="1200" dirty="0">
                <a:latin typeface="Times New Roman"/>
                <a:cs typeface="Times New Roman"/>
              </a:rPr>
              <a:t>tabular, or text-based notation,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 primary </a:t>
            </a:r>
            <a:r>
              <a:rPr sz="1200" spc="-35" dirty="0">
                <a:latin typeface="Times New Roman"/>
                <a:cs typeface="Times New Roman"/>
              </a:rPr>
              <a:t>work </a:t>
            </a:r>
            <a:r>
              <a:rPr sz="1200" spc="-30" dirty="0">
                <a:latin typeface="Times New Roman"/>
                <a:cs typeface="Times New Roman"/>
              </a:rPr>
              <a:t>product produced during component-level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design.</a:t>
            </a:r>
            <a:endParaRPr sz="1200">
              <a:latin typeface="Times New Roman"/>
              <a:cs typeface="Times New Roman"/>
            </a:endParaRPr>
          </a:p>
          <a:p>
            <a:pPr marL="12700" marR="6350">
              <a:lnSpc>
                <a:spcPct val="102499"/>
              </a:lnSpc>
              <a:spcBef>
                <a:spcPts val="815"/>
              </a:spcBef>
            </a:pPr>
            <a:r>
              <a:rPr sz="1200" spc="105" dirty="0">
                <a:latin typeface="Times New Roman"/>
                <a:cs typeface="Times New Roman"/>
              </a:rPr>
              <a:t>Three </a:t>
            </a:r>
            <a:r>
              <a:rPr sz="1200" spc="100" dirty="0">
                <a:latin typeface="Times New Roman"/>
                <a:cs typeface="Times New Roman"/>
              </a:rPr>
              <a:t>important </a:t>
            </a:r>
            <a:r>
              <a:rPr sz="1200" spc="105" dirty="0">
                <a:latin typeface="Times New Roman"/>
                <a:cs typeface="Times New Roman"/>
              </a:rPr>
              <a:t>views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14" dirty="0">
                <a:latin typeface="Times New Roman"/>
                <a:cs typeface="Times New Roman"/>
              </a:rPr>
              <a:t>what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40" dirty="0">
                <a:latin typeface="Times New Roman"/>
                <a:cs typeface="Times New Roman"/>
              </a:rPr>
              <a:t>how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used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design  </a:t>
            </a:r>
            <a:r>
              <a:rPr sz="1200" spc="110" dirty="0">
                <a:latin typeface="Times New Roman"/>
                <a:cs typeface="Times New Roman"/>
              </a:rPr>
              <a:t>modeling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proceeds.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Object-Oriented</a:t>
            </a:r>
            <a:r>
              <a:rPr sz="1200" b="1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400"/>
              </a:lnSpc>
              <a:spcBef>
                <a:spcPts val="790"/>
              </a:spcBef>
            </a:pP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context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object-oriented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engineering,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contains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set 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of collaborating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classes.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class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within a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has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been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fully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elaborated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include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attributes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operations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relevant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its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implementation.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part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elaboration,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interfaces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enable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communicate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64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760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955" cy="7622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</a:pP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collaborate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other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must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also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defined.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accomplish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this,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we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begin with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analysis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model and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elaborate analysis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classes(for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relate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domain)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classes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(for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(for 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provide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support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services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domain).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Traditional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3200"/>
              </a:lnSpc>
              <a:spcBef>
                <a:spcPts val="795"/>
              </a:spcBef>
            </a:pPr>
            <a:r>
              <a:rPr sz="1200" spc="17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traditional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called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module,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resides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sz="1200" spc="-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architecture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serves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one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three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important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roles: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(1)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sz="1200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coordinates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invocation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all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other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domain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components,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(2)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domain  component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implements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complete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partial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function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customer,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(3)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i="1" spc="65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sz="1200" i="1" spc="85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responsible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functions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support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processing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problem</a:t>
            </a:r>
            <a:r>
              <a:rPr sz="1200" spc="-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domain.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2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Process-Related</a:t>
            </a:r>
            <a:r>
              <a:rPr sz="12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3299"/>
              </a:lnSpc>
              <a:spcBef>
                <a:spcPts val="790"/>
              </a:spcBef>
            </a:pPr>
            <a:r>
              <a:rPr sz="1200" spc="114" dirty="0">
                <a:latin typeface="Times New Roman"/>
                <a:cs typeface="Times New Roman"/>
              </a:rPr>
              <a:t>Over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past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three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decades,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software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engineering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community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has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emphasized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need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build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systems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make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use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existing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software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  </a:t>
            </a:r>
            <a:r>
              <a:rPr sz="1200" spc="85" dirty="0">
                <a:latin typeface="Times New Roman"/>
                <a:cs typeface="Times New Roman"/>
              </a:rPr>
              <a:t>patterns. </a:t>
            </a:r>
            <a:r>
              <a:rPr sz="1200" spc="170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catalog </a:t>
            </a:r>
            <a:r>
              <a:rPr sz="1200" spc="105" dirty="0">
                <a:latin typeface="Times New Roman"/>
                <a:cs typeface="Times New Roman"/>
              </a:rPr>
              <a:t>of </a:t>
            </a:r>
            <a:r>
              <a:rPr sz="1200" spc="110" dirty="0">
                <a:latin typeface="Times New Roman"/>
                <a:cs typeface="Times New Roman"/>
              </a:rPr>
              <a:t>proven </a:t>
            </a:r>
            <a:r>
              <a:rPr sz="1200" spc="100" dirty="0">
                <a:latin typeface="Times New Roman"/>
                <a:cs typeface="Times New Roman"/>
              </a:rPr>
              <a:t>design or </a:t>
            </a:r>
            <a:r>
              <a:rPr sz="1200" spc="95" dirty="0">
                <a:latin typeface="Times New Roman"/>
                <a:cs typeface="Times New Roman"/>
              </a:rPr>
              <a:t>code-level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25" dirty="0">
                <a:latin typeface="Times New Roman"/>
                <a:cs typeface="Times New Roman"/>
              </a:rPr>
              <a:t>made </a:t>
            </a:r>
            <a:r>
              <a:rPr sz="1200" spc="90" dirty="0">
                <a:latin typeface="Times New Roman"/>
                <a:cs typeface="Times New Roman"/>
              </a:rPr>
              <a:t>available  to </a:t>
            </a:r>
            <a:r>
              <a:rPr sz="1200" spc="120" dirty="0">
                <a:latin typeface="Times New Roman"/>
                <a:cs typeface="Times New Roman"/>
              </a:rPr>
              <a:t>you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design </a:t>
            </a:r>
            <a:r>
              <a:rPr sz="1200" spc="120" dirty="0">
                <a:latin typeface="Times New Roman"/>
                <a:cs typeface="Times New Roman"/>
              </a:rPr>
              <a:t>work </a:t>
            </a:r>
            <a:r>
              <a:rPr sz="1200" spc="100" dirty="0">
                <a:latin typeface="Times New Roman"/>
                <a:cs typeface="Times New Roman"/>
              </a:rPr>
              <a:t>proceeds. </a:t>
            </a:r>
            <a:r>
              <a:rPr sz="1200" spc="125" dirty="0">
                <a:latin typeface="Times New Roman"/>
                <a:cs typeface="Times New Roman"/>
              </a:rPr>
              <a:t>As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software </a:t>
            </a:r>
            <a:r>
              <a:rPr sz="1200" spc="90" dirty="0">
                <a:latin typeface="Times New Roman"/>
                <a:cs typeface="Times New Roman"/>
              </a:rPr>
              <a:t>architecture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developed, </a:t>
            </a:r>
            <a:r>
              <a:rPr sz="1200" spc="125" dirty="0">
                <a:latin typeface="Times New Roman"/>
                <a:cs typeface="Times New Roman"/>
              </a:rPr>
              <a:t>we  </a:t>
            </a:r>
            <a:r>
              <a:rPr sz="1200" spc="110" dirty="0">
                <a:latin typeface="Times New Roman"/>
                <a:cs typeface="Times New Roman"/>
              </a:rPr>
              <a:t>choose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100" dirty="0">
                <a:latin typeface="Times New Roman"/>
                <a:cs typeface="Times New Roman"/>
              </a:rPr>
              <a:t>or design </a:t>
            </a:r>
            <a:r>
              <a:rPr sz="1200" spc="90" dirty="0">
                <a:latin typeface="Times New Roman"/>
                <a:cs typeface="Times New Roman"/>
              </a:rPr>
              <a:t>patterns </a:t>
            </a:r>
            <a:r>
              <a:rPr sz="1200" spc="114" dirty="0">
                <a:latin typeface="Times New Roman"/>
                <a:cs typeface="Times New Roman"/>
              </a:rPr>
              <a:t>from </a:t>
            </a:r>
            <a:r>
              <a:rPr sz="1200" spc="95" dirty="0">
                <a:latin typeface="Times New Roman"/>
                <a:cs typeface="Times New Roman"/>
              </a:rPr>
              <a:t>the catalog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05" dirty="0">
                <a:latin typeface="Times New Roman"/>
                <a:cs typeface="Times New Roman"/>
              </a:rPr>
              <a:t>use </a:t>
            </a:r>
            <a:r>
              <a:rPr sz="1200" spc="114" dirty="0">
                <a:latin typeface="Times New Roman"/>
                <a:cs typeface="Times New Roman"/>
              </a:rPr>
              <a:t>them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populate 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architecture. </a:t>
            </a:r>
            <a:r>
              <a:rPr sz="1200" spc="114" dirty="0">
                <a:latin typeface="Times New Roman"/>
                <a:cs typeface="Times New Roman"/>
              </a:rPr>
              <a:t>Because </a:t>
            </a:r>
            <a:r>
              <a:rPr sz="1200" spc="95" dirty="0">
                <a:latin typeface="Times New Roman"/>
                <a:cs typeface="Times New Roman"/>
              </a:rPr>
              <a:t>these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110" dirty="0">
                <a:latin typeface="Times New Roman"/>
                <a:cs typeface="Times New Roman"/>
              </a:rPr>
              <a:t>have been </a:t>
            </a:r>
            <a:r>
              <a:rPr sz="1200" spc="95" dirty="0">
                <a:latin typeface="Times New Roman"/>
                <a:cs typeface="Times New Roman"/>
              </a:rPr>
              <a:t>created </a:t>
            </a:r>
            <a:r>
              <a:rPr sz="1200" spc="100" dirty="0">
                <a:latin typeface="Times New Roman"/>
                <a:cs typeface="Times New Roman"/>
              </a:rPr>
              <a:t>with </a:t>
            </a:r>
            <a:r>
              <a:rPr sz="1200" spc="90" dirty="0">
                <a:latin typeface="Times New Roman"/>
                <a:cs typeface="Times New Roman"/>
              </a:rPr>
              <a:t>reusability in  </a:t>
            </a:r>
            <a:r>
              <a:rPr sz="1200" spc="105" dirty="0">
                <a:latin typeface="Times New Roman"/>
                <a:cs typeface="Times New Roman"/>
              </a:rPr>
              <a:t>mind, a complete </a:t>
            </a:r>
            <a:r>
              <a:rPr sz="1200" spc="95" dirty="0">
                <a:latin typeface="Times New Roman"/>
                <a:cs typeface="Times New Roman"/>
              </a:rPr>
              <a:t>description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85" dirty="0">
                <a:latin typeface="Times New Roman"/>
                <a:cs typeface="Times New Roman"/>
              </a:rPr>
              <a:t>their interface, </a:t>
            </a:r>
            <a:r>
              <a:rPr sz="1200" spc="95" dirty="0">
                <a:latin typeface="Times New Roman"/>
                <a:cs typeface="Times New Roman"/>
              </a:rPr>
              <a:t>the function(s) </a:t>
            </a:r>
            <a:r>
              <a:rPr sz="1200" spc="100" dirty="0">
                <a:latin typeface="Times New Roman"/>
                <a:cs typeface="Times New Roman"/>
              </a:rPr>
              <a:t>they perform,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communication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collaboration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they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require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are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all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available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you.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200" b="1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BASED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Basic design</a:t>
            </a:r>
            <a:r>
              <a:rPr sz="12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principles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2499"/>
              </a:lnSpc>
              <a:spcBef>
                <a:spcPts val="80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Open-Closed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(OCP).</a:t>
            </a:r>
            <a:r>
              <a:rPr sz="1200" b="1" spc="95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Times New Roman"/>
                <a:cs typeface="Times New Roman"/>
              </a:rPr>
              <a:t>“A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module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[component]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should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open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for  </a:t>
            </a:r>
            <a:r>
              <a:rPr sz="1200" spc="100" dirty="0">
                <a:latin typeface="Times New Roman"/>
                <a:cs typeface="Times New Roman"/>
              </a:rPr>
              <a:t>extension </a:t>
            </a:r>
            <a:r>
              <a:rPr sz="1200" spc="105" dirty="0">
                <a:latin typeface="Times New Roman"/>
                <a:cs typeface="Times New Roman"/>
              </a:rPr>
              <a:t>but </a:t>
            </a:r>
            <a:r>
              <a:rPr sz="1200" spc="100" dirty="0">
                <a:latin typeface="Times New Roman"/>
                <a:cs typeface="Times New Roman"/>
              </a:rPr>
              <a:t>closed </a:t>
            </a:r>
            <a:r>
              <a:rPr sz="1200" spc="90" dirty="0">
                <a:latin typeface="Times New Roman"/>
                <a:cs typeface="Times New Roman"/>
              </a:rPr>
              <a:t>for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modification”</a:t>
            </a:r>
            <a:endParaRPr sz="1200">
              <a:latin typeface="Times New Roman"/>
              <a:cs typeface="Times New Roman"/>
            </a:endParaRPr>
          </a:p>
          <a:p>
            <a:pPr marL="516890" marR="6985" indent="-228600" algn="just">
              <a:lnSpc>
                <a:spcPct val="103299"/>
              </a:lnSpc>
              <a:spcBef>
                <a:spcPts val="900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80" dirty="0">
                <a:latin typeface="Times New Roman"/>
                <a:cs typeface="Times New Roman"/>
              </a:rPr>
              <a:t>Should </a:t>
            </a:r>
            <a:r>
              <a:rPr sz="1200" spc="70" dirty="0">
                <a:latin typeface="Times New Roman"/>
                <a:cs typeface="Times New Roman"/>
              </a:rPr>
              <a:t>specify the </a:t>
            </a:r>
            <a:r>
              <a:rPr sz="1200" spc="80" dirty="0">
                <a:latin typeface="Times New Roman"/>
                <a:cs typeface="Times New Roman"/>
              </a:rPr>
              <a:t>component </a:t>
            </a:r>
            <a:r>
              <a:rPr sz="1200" spc="70" dirty="0">
                <a:latin typeface="Times New Roman"/>
                <a:cs typeface="Times New Roman"/>
              </a:rPr>
              <a:t>in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way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75" dirty="0">
                <a:latin typeface="Times New Roman"/>
                <a:cs typeface="Times New Roman"/>
              </a:rPr>
              <a:t>allows </a:t>
            </a:r>
            <a:r>
              <a:rPr sz="1200" spc="50" dirty="0">
                <a:latin typeface="Times New Roman"/>
                <a:cs typeface="Times New Roman"/>
              </a:rPr>
              <a:t>it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75" dirty="0">
                <a:latin typeface="Times New Roman"/>
                <a:cs typeface="Times New Roman"/>
              </a:rPr>
              <a:t>be extended </a:t>
            </a:r>
            <a:r>
              <a:rPr sz="1200" spc="70" dirty="0">
                <a:latin typeface="Times New Roman"/>
                <a:cs typeface="Times New Roman"/>
              </a:rPr>
              <a:t>(within  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functional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domain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that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it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addresses)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without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need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make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internal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(code  </a:t>
            </a:r>
            <a:r>
              <a:rPr sz="1200" spc="70" dirty="0">
                <a:latin typeface="Times New Roman"/>
                <a:cs typeface="Times New Roman"/>
              </a:rPr>
              <a:t>or </a:t>
            </a:r>
            <a:r>
              <a:rPr sz="1200" spc="65" dirty="0">
                <a:latin typeface="Times New Roman"/>
                <a:cs typeface="Times New Roman"/>
              </a:rPr>
              <a:t>logic-level) </a:t>
            </a:r>
            <a:r>
              <a:rPr sz="1200" spc="70" dirty="0">
                <a:latin typeface="Times New Roman"/>
                <a:cs typeface="Times New Roman"/>
              </a:rPr>
              <a:t>modifications to the </a:t>
            </a:r>
            <a:r>
              <a:rPr sz="1200" spc="85" dirty="0">
                <a:latin typeface="Times New Roman"/>
                <a:cs typeface="Times New Roman"/>
              </a:rPr>
              <a:t>component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itself.</a:t>
            </a:r>
            <a:endParaRPr sz="1200">
              <a:latin typeface="Times New Roman"/>
              <a:cs typeface="Times New Roman"/>
            </a:endParaRPr>
          </a:p>
          <a:p>
            <a:pPr marL="516890" marR="1016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13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accomplish </a:t>
            </a:r>
            <a:r>
              <a:rPr sz="1200" spc="80" dirty="0">
                <a:latin typeface="Times New Roman"/>
                <a:cs typeface="Times New Roman"/>
              </a:rPr>
              <a:t>this, </a:t>
            </a:r>
            <a:r>
              <a:rPr sz="1200" spc="120" dirty="0">
                <a:latin typeface="Times New Roman"/>
                <a:cs typeface="Times New Roman"/>
              </a:rPr>
              <a:t>you </a:t>
            </a:r>
            <a:r>
              <a:rPr sz="1200" spc="90" dirty="0">
                <a:latin typeface="Times New Roman"/>
                <a:cs typeface="Times New Roman"/>
              </a:rPr>
              <a:t>create </a:t>
            </a:r>
            <a:r>
              <a:rPr sz="1200" spc="95" dirty="0">
                <a:latin typeface="Times New Roman"/>
                <a:cs typeface="Times New Roman"/>
              </a:rPr>
              <a:t>abstractions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0" dirty="0">
                <a:latin typeface="Times New Roman"/>
                <a:cs typeface="Times New Roman"/>
              </a:rPr>
              <a:t>serve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00" dirty="0">
                <a:latin typeface="Times New Roman"/>
                <a:cs typeface="Times New Roman"/>
              </a:rPr>
              <a:t>buffer </a:t>
            </a:r>
            <a:r>
              <a:rPr sz="1200" spc="110" dirty="0">
                <a:latin typeface="Times New Roman"/>
                <a:cs typeface="Times New Roman"/>
              </a:rPr>
              <a:t>between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functionality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likely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extended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design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itself.</a:t>
            </a:r>
            <a:endParaRPr sz="1200">
              <a:latin typeface="Times New Roman"/>
              <a:cs typeface="Times New Roman"/>
            </a:endParaRPr>
          </a:p>
          <a:p>
            <a:pPr marL="516890" indent="-229235" algn="just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125" dirty="0">
                <a:latin typeface="Times New Roman"/>
                <a:cs typeface="Times New Roman"/>
              </a:rPr>
              <a:t>One way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accomplish </a:t>
            </a:r>
            <a:r>
              <a:rPr sz="1200" spc="150" dirty="0">
                <a:latin typeface="Times New Roman"/>
                <a:cs typeface="Times New Roman"/>
              </a:rPr>
              <a:t>OCP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b="1" spc="105" dirty="0">
                <a:latin typeface="Times New Roman"/>
                <a:cs typeface="Times New Roman"/>
              </a:rPr>
              <a:t>Detector </a:t>
            </a:r>
            <a:r>
              <a:rPr sz="1200" spc="90" dirty="0">
                <a:latin typeface="Times New Roman"/>
                <a:cs typeface="Times New Roman"/>
              </a:rPr>
              <a:t>class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85" dirty="0">
                <a:latin typeface="Times New Roman"/>
                <a:cs typeface="Times New Roman"/>
              </a:rPr>
              <a:t>illustrated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Figure</a:t>
            </a:r>
            <a:endParaRPr sz="1200">
              <a:latin typeface="Times New Roman"/>
              <a:cs typeface="Times New Roman"/>
            </a:endParaRPr>
          </a:p>
          <a:p>
            <a:pPr marL="516890" marR="5715" algn="just">
              <a:lnSpc>
                <a:spcPct val="103000"/>
              </a:lnSpc>
              <a:spcBef>
                <a:spcPts val="15"/>
              </a:spcBef>
            </a:pPr>
            <a:r>
              <a:rPr sz="1200" spc="95" dirty="0">
                <a:latin typeface="Times New Roman"/>
                <a:cs typeface="Times New Roman"/>
              </a:rPr>
              <a:t>.The </a:t>
            </a:r>
            <a:r>
              <a:rPr sz="1200" spc="100" dirty="0">
                <a:latin typeface="Times New Roman"/>
                <a:cs typeface="Times New Roman"/>
              </a:rPr>
              <a:t>sensor </a:t>
            </a:r>
            <a:r>
              <a:rPr sz="1200" spc="90" dirty="0">
                <a:latin typeface="Times New Roman"/>
                <a:cs typeface="Times New Roman"/>
              </a:rPr>
              <a:t>interface </a:t>
            </a:r>
            <a:r>
              <a:rPr sz="1200" spc="95" dirty="0">
                <a:latin typeface="Times New Roman"/>
                <a:cs typeface="Times New Roman"/>
              </a:rPr>
              <a:t>presents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consistent </a:t>
            </a:r>
            <a:r>
              <a:rPr sz="1200" spc="114" dirty="0">
                <a:latin typeface="Times New Roman"/>
                <a:cs typeface="Times New Roman"/>
              </a:rPr>
              <a:t>view </a:t>
            </a:r>
            <a:r>
              <a:rPr sz="1200" spc="100" dirty="0">
                <a:latin typeface="Times New Roman"/>
                <a:cs typeface="Times New Roman"/>
              </a:rPr>
              <a:t>of sensors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detector  </a:t>
            </a:r>
            <a:r>
              <a:rPr sz="1200" spc="110" dirty="0">
                <a:latin typeface="Times New Roman"/>
                <a:cs typeface="Times New Roman"/>
              </a:rPr>
              <a:t>component. </a:t>
            </a:r>
            <a:r>
              <a:rPr sz="1200" spc="75" dirty="0">
                <a:latin typeface="Times New Roman"/>
                <a:cs typeface="Times New Roman"/>
              </a:rPr>
              <a:t>If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30" dirty="0">
                <a:latin typeface="Times New Roman"/>
                <a:cs typeface="Times New Roman"/>
              </a:rPr>
              <a:t>new </a:t>
            </a:r>
            <a:r>
              <a:rPr sz="1200" spc="100" dirty="0">
                <a:latin typeface="Times New Roman"/>
                <a:cs typeface="Times New Roman"/>
              </a:rPr>
              <a:t>type of sensor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14" dirty="0">
                <a:latin typeface="Times New Roman"/>
                <a:cs typeface="Times New Roman"/>
              </a:rPr>
              <a:t>added </a:t>
            </a:r>
            <a:r>
              <a:rPr sz="1200" spc="120" dirty="0">
                <a:latin typeface="Times New Roman"/>
                <a:cs typeface="Times New Roman"/>
              </a:rPr>
              <a:t>no </a:t>
            </a:r>
            <a:r>
              <a:rPr sz="1200" spc="110" dirty="0">
                <a:latin typeface="Times New Roman"/>
                <a:cs typeface="Times New Roman"/>
              </a:rPr>
              <a:t>change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required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00" dirty="0">
                <a:latin typeface="Times New Roman"/>
                <a:cs typeface="Times New Roman"/>
              </a:rPr>
              <a:t>the  </a:t>
            </a:r>
            <a:r>
              <a:rPr sz="1200" b="1" spc="100" dirty="0">
                <a:latin typeface="Times New Roman"/>
                <a:cs typeface="Times New Roman"/>
              </a:rPr>
              <a:t>Detector </a:t>
            </a:r>
            <a:r>
              <a:rPr sz="1200" spc="110" dirty="0">
                <a:latin typeface="Times New Roman"/>
                <a:cs typeface="Times New Roman"/>
              </a:rPr>
              <a:t>class(component). </a:t>
            </a: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50" dirty="0">
                <a:latin typeface="Times New Roman"/>
                <a:cs typeface="Times New Roman"/>
              </a:rPr>
              <a:t>OCP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preserved.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1" y="7944611"/>
            <a:ext cx="4725593" cy="2260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96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5" y="731010"/>
            <a:ext cx="5991860" cy="9222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Liskov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Substitution Principle</a:t>
            </a:r>
            <a:r>
              <a:rPr sz="12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(LSP).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“</a:t>
            </a:r>
            <a:r>
              <a:rPr sz="1200" i="1" spc="70" dirty="0">
                <a:solidFill>
                  <a:srgbClr val="221F1F"/>
                </a:solidFill>
                <a:latin typeface="Times New Roman"/>
                <a:cs typeface="Times New Roman"/>
              </a:rPr>
              <a:t>Subclasses </a:t>
            </a:r>
            <a:r>
              <a:rPr sz="1200" i="1" spc="75" dirty="0">
                <a:solidFill>
                  <a:srgbClr val="221F1F"/>
                </a:solidFill>
                <a:latin typeface="Times New Roman"/>
                <a:cs typeface="Times New Roman"/>
              </a:rPr>
              <a:t>should be </a:t>
            </a:r>
            <a:r>
              <a:rPr sz="1200" i="1" spc="65" dirty="0">
                <a:solidFill>
                  <a:srgbClr val="221F1F"/>
                </a:solidFill>
                <a:latin typeface="Times New Roman"/>
                <a:cs typeface="Times New Roman"/>
              </a:rPr>
              <a:t>substitutable for </a:t>
            </a:r>
            <a:r>
              <a:rPr sz="1200" i="1" spc="85" dirty="0">
                <a:solidFill>
                  <a:srgbClr val="221F1F"/>
                </a:solidFill>
                <a:latin typeface="Times New Roman"/>
                <a:cs typeface="Times New Roman"/>
              </a:rPr>
              <a:t>their </a:t>
            </a:r>
            <a:r>
              <a:rPr sz="1200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base</a:t>
            </a:r>
            <a:r>
              <a:rPr sz="1200" i="1" spc="-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i="1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classes”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This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principle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suggests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uses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base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continue</a:t>
            </a:r>
            <a:r>
              <a:rPr sz="1200" spc="-1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function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properly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if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derived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from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base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passed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sz="1200" spc="-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instead</a:t>
            </a:r>
            <a:endParaRPr sz="1200">
              <a:latin typeface="Times New Roman"/>
              <a:cs typeface="Times New Roman"/>
            </a:endParaRPr>
          </a:p>
          <a:p>
            <a:pPr marL="469900" marR="8255" indent="-228600" algn="just">
              <a:lnSpc>
                <a:spcPct val="103099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context,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“contract”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pre-condition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must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true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before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uses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base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post-condition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true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after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uses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base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class. </a:t>
            </a:r>
            <a:r>
              <a:rPr sz="1200" spc="140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you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create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derived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classes,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sure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conform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pre-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-114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post-conditions.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Dependency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Inversion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(DIP).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85" dirty="0">
                <a:latin typeface="Times New Roman"/>
                <a:cs typeface="Times New Roman"/>
              </a:rPr>
              <a:t>“</a:t>
            </a:r>
            <a:r>
              <a:rPr sz="1200" i="1" spc="85" dirty="0">
                <a:latin typeface="Times New Roman"/>
                <a:cs typeface="Times New Roman"/>
              </a:rPr>
              <a:t>Depend on </a:t>
            </a:r>
            <a:r>
              <a:rPr sz="1200" i="1" spc="65" dirty="0">
                <a:latin typeface="Times New Roman"/>
                <a:cs typeface="Times New Roman"/>
              </a:rPr>
              <a:t>abstractions. </a:t>
            </a:r>
            <a:r>
              <a:rPr sz="1200" i="1" spc="105" dirty="0">
                <a:latin typeface="Times New Roman"/>
                <a:cs typeface="Times New Roman"/>
              </a:rPr>
              <a:t>Do </a:t>
            </a:r>
            <a:r>
              <a:rPr sz="1200" i="1" spc="70" dirty="0">
                <a:latin typeface="Times New Roman"/>
                <a:cs typeface="Times New Roman"/>
              </a:rPr>
              <a:t>not </a:t>
            </a:r>
            <a:r>
              <a:rPr sz="1200" i="1" spc="110" dirty="0">
                <a:latin typeface="Times New Roman"/>
                <a:cs typeface="Times New Roman"/>
              </a:rPr>
              <a:t>dependon</a:t>
            </a:r>
            <a:r>
              <a:rPr sz="1200" i="1" spc="405" dirty="0">
                <a:latin typeface="Times New Roman"/>
                <a:cs typeface="Times New Roman"/>
              </a:rPr>
              <a:t> </a:t>
            </a:r>
            <a:r>
              <a:rPr sz="1200" i="1" spc="95" dirty="0">
                <a:latin typeface="Times New Roman"/>
                <a:cs typeface="Times New Roman"/>
              </a:rPr>
              <a:t>concretions”</a:t>
            </a:r>
            <a:r>
              <a:rPr sz="1200" spc="9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099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95" dirty="0">
                <a:latin typeface="Times New Roman"/>
                <a:cs typeface="Times New Roman"/>
              </a:rPr>
              <a:t>Abstractions are the place </a:t>
            </a:r>
            <a:r>
              <a:rPr sz="1200" spc="114" dirty="0">
                <a:latin typeface="Times New Roman"/>
                <a:cs typeface="Times New Roman"/>
              </a:rPr>
              <a:t>where </a:t>
            </a:r>
            <a:r>
              <a:rPr sz="1200" spc="105" dirty="0">
                <a:latin typeface="Times New Roman"/>
                <a:cs typeface="Times New Roman"/>
              </a:rPr>
              <a:t>a design can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5" dirty="0">
                <a:latin typeface="Times New Roman"/>
                <a:cs typeface="Times New Roman"/>
              </a:rPr>
              <a:t>extended </a:t>
            </a:r>
            <a:r>
              <a:rPr sz="1200" spc="100" dirty="0">
                <a:latin typeface="Times New Roman"/>
                <a:cs typeface="Times New Roman"/>
              </a:rPr>
              <a:t>without </a:t>
            </a:r>
            <a:r>
              <a:rPr sz="1200" spc="90" dirty="0">
                <a:latin typeface="Times New Roman"/>
                <a:cs typeface="Times New Roman"/>
              </a:rPr>
              <a:t>great  </a:t>
            </a:r>
            <a:r>
              <a:rPr sz="1200" spc="95" dirty="0">
                <a:latin typeface="Times New Roman"/>
                <a:cs typeface="Times New Roman"/>
              </a:rPr>
              <a:t>complication. </a:t>
            </a:r>
            <a:r>
              <a:rPr sz="1200" spc="120" dirty="0">
                <a:latin typeface="Times New Roman"/>
                <a:cs typeface="Times New Roman"/>
              </a:rPr>
              <a:t>The more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10" dirty="0">
                <a:latin typeface="Times New Roman"/>
                <a:cs typeface="Times New Roman"/>
              </a:rPr>
              <a:t>depends </a:t>
            </a:r>
            <a:r>
              <a:rPr sz="1200" spc="120" dirty="0">
                <a:latin typeface="Times New Roman"/>
                <a:cs typeface="Times New Roman"/>
              </a:rPr>
              <a:t>on </a:t>
            </a:r>
            <a:r>
              <a:rPr sz="1200" spc="95" dirty="0">
                <a:latin typeface="Times New Roman"/>
                <a:cs typeface="Times New Roman"/>
              </a:rPr>
              <a:t>other </a:t>
            </a:r>
            <a:r>
              <a:rPr sz="1200" spc="100" dirty="0">
                <a:latin typeface="Times New Roman"/>
                <a:cs typeface="Times New Roman"/>
              </a:rPr>
              <a:t>concrete 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90" dirty="0">
                <a:latin typeface="Times New Roman"/>
                <a:cs typeface="Times New Roman"/>
              </a:rPr>
              <a:t>(rather </a:t>
            </a:r>
            <a:r>
              <a:rPr sz="1200" spc="100" dirty="0">
                <a:latin typeface="Times New Roman"/>
                <a:cs typeface="Times New Roman"/>
              </a:rPr>
              <a:t>than </a:t>
            </a:r>
            <a:r>
              <a:rPr sz="1200" spc="120" dirty="0">
                <a:latin typeface="Times New Roman"/>
                <a:cs typeface="Times New Roman"/>
              </a:rPr>
              <a:t>on </a:t>
            </a:r>
            <a:r>
              <a:rPr sz="1200" spc="90" dirty="0">
                <a:latin typeface="Times New Roman"/>
                <a:cs typeface="Times New Roman"/>
              </a:rPr>
              <a:t>abstractions </a:t>
            </a:r>
            <a:r>
              <a:rPr sz="1200" spc="105" dirty="0">
                <a:latin typeface="Times New Roman"/>
                <a:cs typeface="Times New Roman"/>
              </a:rPr>
              <a:t>such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85" dirty="0">
                <a:latin typeface="Times New Roman"/>
                <a:cs typeface="Times New Roman"/>
              </a:rPr>
              <a:t>interface),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20" dirty="0">
                <a:latin typeface="Times New Roman"/>
                <a:cs typeface="Times New Roman"/>
              </a:rPr>
              <a:t>more  </a:t>
            </a:r>
            <a:r>
              <a:rPr sz="1200" spc="80" dirty="0">
                <a:latin typeface="Times New Roman"/>
                <a:cs typeface="Times New Roman"/>
              </a:rPr>
              <a:t>difficult </a:t>
            </a:r>
            <a:r>
              <a:rPr sz="1200" spc="60" dirty="0">
                <a:latin typeface="Times New Roman"/>
                <a:cs typeface="Times New Roman"/>
              </a:rPr>
              <a:t>it </a:t>
            </a:r>
            <a:r>
              <a:rPr sz="1200" spc="90" dirty="0">
                <a:latin typeface="Times New Roman"/>
                <a:cs typeface="Times New Roman"/>
              </a:rPr>
              <a:t>will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extend.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Segregation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(ISP).</a:t>
            </a:r>
            <a:endParaRPr sz="1200">
              <a:latin typeface="Times New Roman"/>
              <a:cs typeface="Times New Roman"/>
            </a:endParaRPr>
          </a:p>
          <a:p>
            <a:pPr marL="516890" marR="8255" indent="-228600" algn="just">
              <a:lnSpc>
                <a:spcPct val="103299"/>
              </a:lnSpc>
              <a:spcBef>
                <a:spcPts val="875"/>
              </a:spcBef>
              <a:buFont typeface="Symbol"/>
              <a:buChar char=""/>
              <a:tabLst>
                <a:tab pos="517525" algn="l"/>
              </a:tabLst>
            </a:pPr>
            <a:r>
              <a:rPr sz="1200" i="1" spc="130" dirty="0">
                <a:latin typeface="Times New Roman"/>
                <a:cs typeface="Times New Roman"/>
              </a:rPr>
              <a:t>“Many </a:t>
            </a:r>
            <a:r>
              <a:rPr sz="1200" i="1" spc="85" dirty="0">
                <a:latin typeface="Times New Roman"/>
                <a:cs typeface="Times New Roman"/>
              </a:rPr>
              <a:t>client-specific </a:t>
            </a:r>
            <a:r>
              <a:rPr sz="1200" i="1" spc="90" dirty="0">
                <a:latin typeface="Times New Roman"/>
                <a:cs typeface="Times New Roman"/>
              </a:rPr>
              <a:t>interfaces </a:t>
            </a:r>
            <a:r>
              <a:rPr sz="1200" i="1" spc="105" dirty="0">
                <a:latin typeface="Times New Roman"/>
                <a:cs typeface="Times New Roman"/>
              </a:rPr>
              <a:t>are </a:t>
            </a:r>
            <a:r>
              <a:rPr sz="1200" i="1" spc="90" dirty="0">
                <a:latin typeface="Times New Roman"/>
                <a:cs typeface="Times New Roman"/>
              </a:rPr>
              <a:t>better </a:t>
            </a:r>
            <a:r>
              <a:rPr sz="1200" i="1" spc="105" dirty="0">
                <a:latin typeface="Times New Roman"/>
                <a:cs typeface="Times New Roman"/>
              </a:rPr>
              <a:t>than </a:t>
            </a:r>
            <a:r>
              <a:rPr sz="1200" i="1" spc="114" dirty="0">
                <a:latin typeface="Times New Roman"/>
                <a:cs typeface="Times New Roman"/>
              </a:rPr>
              <a:t>one </a:t>
            </a:r>
            <a:r>
              <a:rPr sz="1200" i="1" spc="100" dirty="0">
                <a:latin typeface="Times New Roman"/>
                <a:cs typeface="Times New Roman"/>
              </a:rPr>
              <a:t>general </a:t>
            </a:r>
            <a:r>
              <a:rPr sz="1200" i="1" spc="110" dirty="0">
                <a:latin typeface="Times New Roman"/>
                <a:cs typeface="Times New Roman"/>
              </a:rPr>
              <a:t>purpose  </a:t>
            </a:r>
            <a:r>
              <a:rPr sz="1200" i="1" spc="90" dirty="0">
                <a:latin typeface="Times New Roman"/>
                <a:cs typeface="Times New Roman"/>
              </a:rPr>
              <a:t>interface”.</a:t>
            </a:r>
            <a:endParaRPr sz="1200">
              <a:latin typeface="Times New Roman"/>
              <a:cs typeface="Times New Roman"/>
            </a:endParaRPr>
          </a:p>
          <a:p>
            <a:pPr marL="516890" marR="889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7525" algn="l"/>
              </a:tabLst>
            </a:pPr>
            <a:r>
              <a:rPr sz="1200" spc="105" dirty="0">
                <a:latin typeface="Times New Roman"/>
                <a:cs typeface="Times New Roman"/>
              </a:rPr>
              <a:t>There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30" dirty="0">
                <a:latin typeface="Times New Roman"/>
                <a:cs typeface="Times New Roman"/>
              </a:rPr>
              <a:t>many </a:t>
            </a:r>
            <a:r>
              <a:rPr sz="1200" spc="95" dirty="0">
                <a:latin typeface="Times New Roman"/>
                <a:cs typeface="Times New Roman"/>
              </a:rPr>
              <a:t>instances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110" dirty="0">
                <a:latin typeface="Times New Roman"/>
                <a:cs typeface="Times New Roman"/>
              </a:rPr>
              <a:t>which </a:t>
            </a:r>
            <a:r>
              <a:rPr sz="1200" spc="95" dirty="0">
                <a:latin typeface="Times New Roman"/>
                <a:cs typeface="Times New Roman"/>
              </a:rPr>
              <a:t>multiple </a:t>
            </a:r>
            <a:r>
              <a:rPr sz="1200" spc="85" dirty="0">
                <a:latin typeface="Times New Roman"/>
                <a:cs typeface="Times New Roman"/>
              </a:rPr>
              <a:t>client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105" dirty="0">
                <a:latin typeface="Times New Roman"/>
                <a:cs typeface="Times New Roman"/>
              </a:rPr>
              <a:t>use </a:t>
            </a:r>
            <a:r>
              <a:rPr sz="1200" spc="95" dirty="0">
                <a:latin typeface="Times New Roman"/>
                <a:cs typeface="Times New Roman"/>
              </a:rPr>
              <a:t>the  operations </a:t>
            </a:r>
            <a:r>
              <a:rPr sz="1200" spc="105" dirty="0">
                <a:latin typeface="Times New Roman"/>
                <a:cs typeface="Times New Roman"/>
              </a:rPr>
              <a:t>provided </a:t>
            </a:r>
            <a:r>
              <a:rPr sz="1200" spc="120" dirty="0">
                <a:latin typeface="Times New Roman"/>
                <a:cs typeface="Times New Roman"/>
              </a:rPr>
              <a:t>by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server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class.</a:t>
            </a:r>
            <a:endParaRPr sz="1200">
              <a:latin typeface="Times New Roman"/>
              <a:cs typeface="Times New Roman"/>
            </a:endParaRPr>
          </a:p>
          <a:p>
            <a:pPr marL="516890" marR="8255" indent="-228600" algn="just">
              <a:lnSpc>
                <a:spcPct val="103200"/>
              </a:lnSpc>
              <a:spcBef>
                <a:spcPts val="100"/>
              </a:spcBef>
              <a:buFont typeface="Symbol"/>
              <a:buChar char=""/>
              <a:tabLst>
                <a:tab pos="563245" algn="l"/>
              </a:tabLst>
            </a:pPr>
            <a:r>
              <a:rPr dirty="0"/>
              <a:t>	</a:t>
            </a:r>
            <a:r>
              <a:rPr sz="1200" spc="110" dirty="0">
                <a:latin typeface="Times New Roman"/>
                <a:cs typeface="Times New Roman"/>
              </a:rPr>
              <a:t>Should </a:t>
            </a:r>
            <a:r>
              <a:rPr sz="1200" spc="90" dirty="0">
                <a:latin typeface="Times New Roman"/>
                <a:cs typeface="Times New Roman"/>
              </a:rPr>
              <a:t>create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specialized interface </a:t>
            </a:r>
            <a:r>
              <a:rPr sz="1200" spc="95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serve </a:t>
            </a:r>
            <a:r>
              <a:rPr sz="1200" spc="105" dirty="0">
                <a:latin typeface="Times New Roman"/>
                <a:cs typeface="Times New Roman"/>
              </a:rPr>
              <a:t>each major </a:t>
            </a:r>
            <a:r>
              <a:rPr sz="1200" spc="100" dirty="0">
                <a:latin typeface="Times New Roman"/>
                <a:cs typeface="Times New Roman"/>
              </a:rPr>
              <a:t>category </a:t>
            </a:r>
            <a:r>
              <a:rPr sz="1200" spc="105" dirty="0">
                <a:latin typeface="Times New Roman"/>
                <a:cs typeface="Times New Roman"/>
              </a:rPr>
              <a:t>of  </a:t>
            </a:r>
            <a:r>
              <a:rPr sz="1200" spc="80" dirty="0">
                <a:latin typeface="Times New Roman"/>
                <a:cs typeface="Times New Roman"/>
              </a:rPr>
              <a:t>clients. </a:t>
            </a:r>
            <a:r>
              <a:rPr sz="1200" spc="114" dirty="0">
                <a:latin typeface="Times New Roman"/>
                <a:cs typeface="Times New Roman"/>
              </a:rPr>
              <a:t>Only </a:t>
            </a:r>
            <a:r>
              <a:rPr sz="1200" spc="100" dirty="0">
                <a:latin typeface="Times New Roman"/>
                <a:cs typeface="Times New Roman"/>
              </a:rPr>
              <a:t>those </a:t>
            </a:r>
            <a:r>
              <a:rPr sz="1200" spc="95" dirty="0">
                <a:latin typeface="Times New Roman"/>
                <a:cs typeface="Times New Roman"/>
              </a:rPr>
              <a:t>operations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 relevant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particular </a:t>
            </a:r>
            <a:r>
              <a:rPr sz="1200" spc="100" dirty="0">
                <a:latin typeface="Times New Roman"/>
                <a:cs typeface="Times New Roman"/>
              </a:rPr>
              <a:t>category of  </a:t>
            </a:r>
            <a:r>
              <a:rPr sz="1200" spc="85" dirty="0">
                <a:latin typeface="Times New Roman"/>
                <a:cs typeface="Times New Roman"/>
              </a:rPr>
              <a:t>clients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should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specified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interface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for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that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client.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If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multiple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clients  </a:t>
            </a:r>
            <a:r>
              <a:rPr sz="1200" spc="95" dirty="0">
                <a:latin typeface="Times New Roman"/>
                <a:cs typeface="Times New Roman"/>
              </a:rPr>
              <a:t>require the </a:t>
            </a:r>
            <a:r>
              <a:rPr sz="1200" spc="120" dirty="0">
                <a:latin typeface="Times New Roman"/>
                <a:cs typeface="Times New Roman"/>
              </a:rPr>
              <a:t>same </a:t>
            </a:r>
            <a:r>
              <a:rPr sz="1200" spc="95" dirty="0">
                <a:latin typeface="Times New Roman"/>
                <a:cs typeface="Times New Roman"/>
              </a:rPr>
              <a:t>operations,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5" dirty="0">
                <a:latin typeface="Times New Roman"/>
                <a:cs typeface="Times New Roman"/>
              </a:rPr>
              <a:t>specified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105" dirty="0">
                <a:latin typeface="Times New Roman"/>
                <a:cs typeface="Times New Roman"/>
              </a:rPr>
              <a:t>each of </a:t>
            </a:r>
            <a:r>
              <a:rPr sz="1200" spc="95" dirty="0">
                <a:latin typeface="Times New Roman"/>
                <a:cs typeface="Times New Roman"/>
              </a:rPr>
              <a:t>specialized  </a:t>
            </a:r>
            <a:r>
              <a:rPr sz="1200" spc="85" dirty="0">
                <a:latin typeface="Times New Roman"/>
                <a:cs typeface="Times New Roman"/>
              </a:rPr>
              <a:t>interfaces.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Release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Reuse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Equivalency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(REP).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i="1" spc="120" dirty="0">
                <a:latin typeface="Times New Roman"/>
                <a:cs typeface="Times New Roman"/>
              </a:rPr>
              <a:t>“The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spc="105" dirty="0">
                <a:latin typeface="Times New Roman"/>
                <a:cs typeface="Times New Roman"/>
              </a:rPr>
              <a:t>granule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90" dirty="0">
                <a:latin typeface="Times New Roman"/>
                <a:cs typeface="Times New Roman"/>
              </a:rPr>
              <a:t>of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reuse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75" dirty="0">
                <a:latin typeface="Times New Roman"/>
                <a:cs typeface="Times New Roman"/>
              </a:rPr>
              <a:t>is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spc="95" dirty="0">
                <a:latin typeface="Times New Roman"/>
                <a:cs typeface="Times New Roman"/>
              </a:rPr>
              <a:t>the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105" dirty="0">
                <a:latin typeface="Times New Roman"/>
                <a:cs typeface="Times New Roman"/>
              </a:rPr>
              <a:t>granule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i="1" spc="90" dirty="0">
                <a:latin typeface="Times New Roman"/>
                <a:cs typeface="Times New Roman"/>
              </a:rPr>
              <a:t>of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release”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40" dirty="0">
                <a:latin typeface="Times New Roman"/>
                <a:cs typeface="Times New Roman"/>
              </a:rPr>
              <a:t>When </a:t>
            </a:r>
            <a:r>
              <a:rPr sz="1200" spc="95" dirty="0">
                <a:latin typeface="Times New Roman"/>
                <a:cs typeface="Times New Roman"/>
              </a:rPr>
              <a:t>classes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14" dirty="0">
                <a:latin typeface="Times New Roman"/>
                <a:cs typeface="Times New Roman"/>
              </a:rPr>
              <a:t>components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designed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95" dirty="0">
                <a:latin typeface="Times New Roman"/>
                <a:cs typeface="Times New Roman"/>
              </a:rPr>
              <a:t>reuse,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0" dirty="0">
                <a:latin typeface="Times New Roman"/>
                <a:cs typeface="Times New Roman"/>
              </a:rPr>
              <a:t>implicit </a:t>
            </a:r>
            <a:r>
              <a:rPr sz="1200" spc="95" dirty="0">
                <a:latin typeface="Times New Roman"/>
                <a:cs typeface="Times New Roman"/>
              </a:rPr>
              <a:t>contract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  </a:t>
            </a:r>
            <a:r>
              <a:rPr sz="1200" spc="95" dirty="0">
                <a:latin typeface="Times New Roman"/>
                <a:cs typeface="Times New Roman"/>
              </a:rPr>
              <a:t>established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between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developer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reusable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entity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people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who  </a:t>
            </a:r>
            <a:r>
              <a:rPr sz="1200" spc="90" dirty="0">
                <a:latin typeface="Times New Roman"/>
                <a:cs typeface="Times New Roman"/>
              </a:rPr>
              <a:t>will </a:t>
            </a:r>
            <a:r>
              <a:rPr sz="1200" spc="105" dirty="0">
                <a:latin typeface="Times New Roman"/>
                <a:cs typeface="Times New Roman"/>
              </a:rPr>
              <a:t>use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8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developer </a:t>
            </a:r>
            <a:r>
              <a:rPr sz="1200" spc="114" dirty="0">
                <a:latin typeface="Times New Roman"/>
                <a:cs typeface="Times New Roman"/>
              </a:rPr>
              <a:t>commits </a:t>
            </a:r>
            <a:r>
              <a:rPr sz="1200" spc="90" dirty="0">
                <a:latin typeface="Times New Roman"/>
                <a:cs typeface="Times New Roman"/>
              </a:rPr>
              <a:t>to establish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release </a:t>
            </a:r>
            <a:r>
              <a:rPr sz="1200" spc="95" dirty="0">
                <a:latin typeface="Times New Roman"/>
                <a:cs typeface="Times New Roman"/>
              </a:rPr>
              <a:t>control </a:t>
            </a:r>
            <a:r>
              <a:rPr sz="1200" spc="110" dirty="0">
                <a:latin typeface="Times New Roman"/>
                <a:cs typeface="Times New Roman"/>
              </a:rPr>
              <a:t>system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0" dirty="0">
                <a:latin typeface="Times New Roman"/>
                <a:cs typeface="Times New Roman"/>
              </a:rPr>
              <a:t>supports 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maintains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older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versions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entity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while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theusers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slowly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upgrade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to  the </a:t>
            </a:r>
            <a:r>
              <a:rPr sz="1200" spc="110" dirty="0">
                <a:latin typeface="Times New Roman"/>
                <a:cs typeface="Times New Roman"/>
              </a:rPr>
              <a:t>most </a:t>
            </a:r>
            <a:r>
              <a:rPr sz="1200" spc="95" dirty="0">
                <a:latin typeface="Times New Roman"/>
                <a:cs typeface="Times New Roman"/>
              </a:rPr>
              <a:t>current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version.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"/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Closure 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(CCP)</a:t>
            </a:r>
            <a:r>
              <a:rPr sz="12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1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i="1" spc="100" dirty="0">
                <a:latin typeface="Times New Roman"/>
                <a:cs typeface="Times New Roman"/>
              </a:rPr>
              <a:t>“Classes </a:t>
            </a:r>
            <a:r>
              <a:rPr sz="1200" i="1" spc="85" dirty="0">
                <a:latin typeface="Times New Roman"/>
                <a:cs typeface="Times New Roman"/>
              </a:rPr>
              <a:t>that </a:t>
            </a:r>
            <a:r>
              <a:rPr sz="1200" i="1" spc="114" dirty="0">
                <a:latin typeface="Times New Roman"/>
                <a:cs typeface="Times New Roman"/>
              </a:rPr>
              <a:t>change </a:t>
            </a:r>
            <a:r>
              <a:rPr sz="1200" i="1" spc="95" dirty="0">
                <a:latin typeface="Times New Roman"/>
                <a:cs typeface="Times New Roman"/>
              </a:rPr>
              <a:t>together </a:t>
            </a:r>
            <a:r>
              <a:rPr sz="1200" i="1" spc="105" dirty="0">
                <a:latin typeface="Times New Roman"/>
                <a:cs typeface="Times New Roman"/>
              </a:rPr>
              <a:t>belong</a:t>
            </a:r>
            <a:r>
              <a:rPr sz="1200" i="1" spc="-145" dirty="0">
                <a:latin typeface="Times New Roman"/>
                <a:cs typeface="Times New Roman"/>
              </a:rPr>
              <a:t> </a:t>
            </a:r>
            <a:r>
              <a:rPr sz="1200" i="1" spc="95" dirty="0">
                <a:latin typeface="Times New Roman"/>
                <a:cs typeface="Times New Roman"/>
              </a:rPr>
              <a:t>together.”</a:t>
            </a:r>
            <a:endParaRPr sz="120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0" dirty="0">
                <a:latin typeface="Times New Roman"/>
                <a:cs typeface="Times New Roman"/>
              </a:rPr>
              <a:t>Classes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packaged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cohesively.</a:t>
            </a:r>
            <a:endParaRPr sz="1200">
              <a:latin typeface="Times New Roman"/>
              <a:cs typeface="Times New Roman"/>
            </a:endParaRPr>
          </a:p>
          <a:p>
            <a:pPr marL="469900" marR="1206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05" dirty="0">
                <a:latin typeface="Times New Roman"/>
                <a:cs typeface="Times New Roman"/>
              </a:rPr>
              <a:t>That </a:t>
            </a:r>
            <a:r>
              <a:rPr sz="1200" spc="70" dirty="0">
                <a:latin typeface="Times New Roman"/>
                <a:cs typeface="Times New Roman"/>
              </a:rPr>
              <a:t>is, </a:t>
            </a:r>
            <a:r>
              <a:rPr sz="1200" spc="125" dirty="0">
                <a:latin typeface="Times New Roman"/>
                <a:cs typeface="Times New Roman"/>
              </a:rPr>
              <a:t>when </a:t>
            </a:r>
            <a:r>
              <a:rPr sz="1200" spc="95" dirty="0">
                <a:latin typeface="Times New Roman"/>
                <a:cs typeface="Times New Roman"/>
              </a:rPr>
              <a:t>classes are </a:t>
            </a:r>
            <a:r>
              <a:rPr sz="1200" spc="110" dirty="0">
                <a:latin typeface="Times New Roman"/>
                <a:cs typeface="Times New Roman"/>
              </a:rPr>
              <a:t>packaged </a:t>
            </a:r>
            <a:r>
              <a:rPr sz="1200" spc="95" dirty="0">
                <a:latin typeface="Times New Roman"/>
                <a:cs typeface="Times New Roman"/>
              </a:rPr>
              <a:t>as 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00" dirty="0">
                <a:latin typeface="Times New Roman"/>
                <a:cs typeface="Times New Roman"/>
              </a:rPr>
              <a:t>they </a:t>
            </a:r>
            <a:r>
              <a:rPr sz="1200" spc="105" dirty="0">
                <a:latin typeface="Times New Roman"/>
                <a:cs typeface="Times New Roman"/>
              </a:rPr>
              <a:t>should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address 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20" dirty="0">
                <a:latin typeface="Times New Roman"/>
                <a:cs typeface="Times New Roman"/>
              </a:rPr>
              <a:t>same </a:t>
            </a:r>
            <a:r>
              <a:rPr sz="1200" spc="95" dirty="0">
                <a:latin typeface="Times New Roman"/>
                <a:cs typeface="Times New Roman"/>
              </a:rPr>
              <a:t>functional </a:t>
            </a:r>
            <a:r>
              <a:rPr sz="1200" spc="100" dirty="0">
                <a:latin typeface="Times New Roman"/>
                <a:cs typeface="Times New Roman"/>
              </a:rPr>
              <a:t>or behavioural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area.</a:t>
            </a:r>
            <a:endParaRPr sz="120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034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40" dirty="0">
                <a:latin typeface="Times New Roman"/>
                <a:cs typeface="Times New Roman"/>
              </a:rPr>
              <a:t>When </a:t>
            </a:r>
            <a:r>
              <a:rPr sz="1200" spc="125" dirty="0">
                <a:latin typeface="Times New Roman"/>
                <a:cs typeface="Times New Roman"/>
              </a:rPr>
              <a:t>some </a:t>
            </a:r>
            <a:r>
              <a:rPr sz="1200" spc="85" dirty="0">
                <a:latin typeface="Times New Roman"/>
                <a:cs typeface="Times New Roman"/>
              </a:rPr>
              <a:t>characteristic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area </a:t>
            </a:r>
            <a:r>
              <a:rPr sz="1200" spc="114" dirty="0">
                <a:latin typeface="Times New Roman"/>
                <a:cs typeface="Times New Roman"/>
              </a:rPr>
              <a:t>must </a:t>
            </a:r>
            <a:r>
              <a:rPr sz="1200" spc="100" dirty="0">
                <a:latin typeface="Times New Roman"/>
                <a:cs typeface="Times New Roman"/>
              </a:rPr>
              <a:t>change,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0" dirty="0">
                <a:latin typeface="Times New Roman"/>
                <a:cs typeface="Times New Roman"/>
              </a:rPr>
              <a:t>likely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5" dirty="0">
                <a:latin typeface="Times New Roman"/>
                <a:cs typeface="Times New Roman"/>
              </a:rPr>
              <a:t>only  </a:t>
            </a:r>
            <a:r>
              <a:rPr sz="1200" spc="100" dirty="0">
                <a:latin typeface="Times New Roman"/>
                <a:cs typeface="Times New Roman"/>
              </a:rPr>
              <a:t>those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within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will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require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modification.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This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leads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tomore  </a:t>
            </a:r>
            <a:r>
              <a:rPr sz="1200" spc="90" dirty="0">
                <a:latin typeface="Times New Roman"/>
                <a:cs typeface="Times New Roman"/>
              </a:rPr>
              <a:t>effective </a:t>
            </a:r>
            <a:r>
              <a:rPr sz="1200" spc="110" dirty="0">
                <a:latin typeface="Times New Roman"/>
                <a:cs typeface="Times New Roman"/>
              </a:rPr>
              <a:t>change </a:t>
            </a:r>
            <a:r>
              <a:rPr sz="1200" spc="95" dirty="0">
                <a:latin typeface="Times New Roman"/>
                <a:cs typeface="Times New Roman"/>
              </a:rPr>
              <a:t>control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0" dirty="0">
                <a:latin typeface="Times New Roman"/>
                <a:cs typeface="Times New Roman"/>
              </a:rPr>
              <a:t>release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management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3578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5" y="731012"/>
            <a:ext cx="5991860" cy="6156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Reuse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sz="12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(CRP).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i="1" spc="75" dirty="0">
                <a:latin typeface="Times New Roman"/>
                <a:cs typeface="Times New Roman"/>
              </a:rPr>
              <a:t>“Classes </a:t>
            </a:r>
            <a:r>
              <a:rPr sz="1200" i="1" spc="65" dirty="0">
                <a:latin typeface="Times New Roman"/>
                <a:cs typeface="Times New Roman"/>
              </a:rPr>
              <a:t>that </a:t>
            </a:r>
            <a:r>
              <a:rPr sz="1200" i="1" spc="70" dirty="0">
                <a:latin typeface="Times New Roman"/>
                <a:cs typeface="Times New Roman"/>
              </a:rPr>
              <a:t>aren’t </a:t>
            </a:r>
            <a:r>
              <a:rPr sz="1200" i="1" spc="75" dirty="0">
                <a:latin typeface="Times New Roman"/>
                <a:cs typeface="Times New Roman"/>
              </a:rPr>
              <a:t>reused </a:t>
            </a:r>
            <a:r>
              <a:rPr sz="1200" i="1" spc="70" dirty="0">
                <a:latin typeface="Times New Roman"/>
                <a:cs typeface="Times New Roman"/>
              </a:rPr>
              <a:t>together </a:t>
            </a:r>
            <a:r>
              <a:rPr sz="1200" i="1" spc="75" dirty="0">
                <a:latin typeface="Times New Roman"/>
                <a:cs typeface="Times New Roman"/>
              </a:rPr>
              <a:t>should </a:t>
            </a:r>
            <a:r>
              <a:rPr sz="1200" i="1" spc="100" dirty="0">
                <a:latin typeface="Times New Roman"/>
                <a:cs typeface="Times New Roman"/>
              </a:rPr>
              <a:t>not </a:t>
            </a:r>
            <a:r>
              <a:rPr sz="1200" i="1" spc="110" dirty="0">
                <a:latin typeface="Times New Roman"/>
                <a:cs typeface="Times New Roman"/>
              </a:rPr>
              <a:t>be grouped</a:t>
            </a:r>
            <a:r>
              <a:rPr sz="1200" i="1" spc="-17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together”</a:t>
            </a:r>
            <a:endParaRPr sz="1200" dirty="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140" dirty="0">
                <a:latin typeface="Times New Roman"/>
                <a:cs typeface="Times New Roman"/>
              </a:rPr>
              <a:t>When </a:t>
            </a:r>
            <a:r>
              <a:rPr sz="1200" spc="114" dirty="0">
                <a:latin typeface="Times New Roman"/>
                <a:cs typeface="Times New Roman"/>
              </a:rPr>
              <a:t>one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20" dirty="0">
                <a:latin typeface="Times New Roman"/>
                <a:cs typeface="Times New Roman"/>
              </a:rPr>
              <a:t>more </a:t>
            </a:r>
            <a:r>
              <a:rPr sz="1200" spc="90" dirty="0">
                <a:latin typeface="Times New Roman"/>
                <a:cs typeface="Times New Roman"/>
              </a:rPr>
              <a:t>classes </a:t>
            </a:r>
            <a:r>
              <a:rPr sz="1200" spc="100" dirty="0">
                <a:latin typeface="Times New Roman"/>
                <a:cs typeface="Times New Roman"/>
              </a:rPr>
              <a:t>with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0" dirty="0">
                <a:latin typeface="Times New Roman"/>
                <a:cs typeface="Times New Roman"/>
              </a:rPr>
              <a:t>package </a:t>
            </a:r>
            <a:r>
              <a:rPr sz="1200" spc="100" dirty="0">
                <a:latin typeface="Times New Roman"/>
                <a:cs typeface="Times New Roman"/>
              </a:rPr>
              <a:t>changes,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release </a:t>
            </a:r>
            <a:r>
              <a:rPr sz="1200" spc="120" dirty="0">
                <a:latin typeface="Times New Roman"/>
                <a:cs typeface="Times New Roman"/>
              </a:rPr>
              <a:t>number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changes.</a:t>
            </a:r>
            <a:endParaRPr sz="1200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95" dirty="0">
                <a:latin typeface="Times New Roman"/>
                <a:cs typeface="Times New Roman"/>
              </a:rPr>
              <a:t>All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other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packages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rely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has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been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changed</a:t>
            </a:r>
            <a:endParaRPr sz="1200" dirty="0">
              <a:latin typeface="Times New Roman"/>
              <a:cs typeface="Times New Roman"/>
            </a:endParaRPr>
          </a:p>
          <a:p>
            <a:pPr marL="469900" marR="11430">
              <a:lnSpc>
                <a:spcPct val="103299"/>
              </a:lnSpc>
              <a:spcBef>
                <a:spcPts val="15"/>
              </a:spcBef>
            </a:pPr>
            <a:r>
              <a:rPr sz="1200" spc="114" dirty="0">
                <a:latin typeface="Times New Roman"/>
                <a:cs typeface="Times New Roman"/>
              </a:rPr>
              <a:t>must </a:t>
            </a:r>
            <a:r>
              <a:rPr sz="1200" spc="135" dirty="0">
                <a:latin typeface="Times New Roman"/>
                <a:cs typeface="Times New Roman"/>
              </a:rPr>
              <a:t>now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update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most </a:t>
            </a:r>
            <a:r>
              <a:rPr sz="1200" spc="95" dirty="0">
                <a:latin typeface="Times New Roman"/>
                <a:cs typeface="Times New Roman"/>
              </a:rPr>
              <a:t>recent release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0" dirty="0">
                <a:latin typeface="Times New Roman"/>
                <a:cs typeface="Times New Roman"/>
              </a:rPr>
              <a:t>package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0" dirty="0">
                <a:latin typeface="Times New Roman"/>
                <a:cs typeface="Times New Roman"/>
              </a:rPr>
              <a:t>tested to  </a:t>
            </a:r>
            <a:r>
              <a:rPr sz="1200" spc="100" dirty="0">
                <a:latin typeface="Times New Roman"/>
                <a:cs typeface="Times New Roman"/>
              </a:rPr>
              <a:t>ensure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30" dirty="0">
                <a:latin typeface="Times New Roman"/>
                <a:cs typeface="Times New Roman"/>
              </a:rPr>
              <a:t>new </a:t>
            </a:r>
            <a:r>
              <a:rPr sz="1200" spc="90" dirty="0">
                <a:latin typeface="Times New Roman"/>
                <a:cs typeface="Times New Roman"/>
              </a:rPr>
              <a:t>release </a:t>
            </a:r>
            <a:r>
              <a:rPr sz="1200" spc="75" dirty="0">
                <a:latin typeface="Times New Roman"/>
                <a:cs typeface="Times New Roman"/>
              </a:rPr>
              <a:t>operated without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incident.</a:t>
            </a:r>
            <a:endParaRPr sz="1200" dirty="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55" dirty="0">
                <a:latin typeface="Times New Roman"/>
                <a:cs typeface="Times New Roman"/>
              </a:rPr>
              <a:t>If </a:t>
            </a:r>
            <a:r>
              <a:rPr sz="1200" spc="70" dirty="0">
                <a:latin typeface="Times New Roman"/>
                <a:cs typeface="Times New Roman"/>
              </a:rPr>
              <a:t>classes are not </a:t>
            </a:r>
            <a:r>
              <a:rPr sz="1200" spc="80" dirty="0">
                <a:latin typeface="Times New Roman"/>
                <a:cs typeface="Times New Roman"/>
              </a:rPr>
              <a:t>grouped </a:t>
            </a:r>
            <a:r>
              <a:rPr sz="1200" spc="70" dirty="0">
                <a:latin typeface="Times New Roman"/>
                <a:cs typeface="Times New Roman"/>
              </a:rPr>
              <a:t>cohesively, </a:t>
            </a:r>
            <a:r>
              <a:rPr sz="1200" spc="55" dirty="0">
                <a:latin typeface="Times New Roman"/>
                <a:cs typeface="Times New Roman"/>
              </a:rPr>
              <a:t>it is </a:t>
            </a:r>
            <a:r>
              <a:rPr sz="1200" spc="70" dirty="0">
                <a:latin typeface="Times New Roman"/>
                <a:cs typeface="Times New Roman"/>
              </a:rPr>
              <a:t>possible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65" dirty="0">
                <a:latin typeface="Times New Roman"/>
                <a:cs typeface="Times New Roman"/>
              </a:rPr>
              <a:t>class </a:t>
            </a:r>
            <a:r>
              <a:rPr sz="1200" spc="75" dirty="0">
                <a:latin typeface="Times New Roman"/>
                <a:cs typeface="Times New Roman"/>
              </a:rPr>
              <a:t>with </a:t>
            </a:r>
            <a:r>
              <a:rPr sz="1200" spc="85" dirty="0">
                <a:latin typeface="Times New Roman"/>
                <a:cs typeface="Times New Roman"/>
              </a:rPr>
              <a:t>no  </a:t>
            </a:r>
            <a:r>
              <a:rPr sz="1200" spc="65" dirty="0">
                <a:latin typeface="Times New Roman"/>
                <a:cs typeface="Times New Roman"/>
              </a:rPr>
              <a:t>relationship </a:t>
            </a:r>
            <a:r>
              <a:rPr sz="1200" spc="70" dirty="0">
                <a:latin typeface="Times New Roman"/>
                <a:cs typeface="Times New Roman"/>
              </a:rPr>
              <a:t>to other classes </a:t>
            </a:r>
            <a:r>
              <a:rPr sz="1200" spc="75" dirty="0">
                <a:latin typeface="Times New Roman"/>
                <a:cs typeface="Times New Roman"/>
              </a:rPr>
              <a:t>within a </a:t>
            </a:r>
            <a:r>
              <a:rPr sz="1200" spc="80" dirty="0">
                <a:latin typeface="Times New Roman"/>
                <a:cs typeface="Times New Roman"/>
              </a:rPr>
              <a:t>package </a:t>
            </a:r>
            <a:r>
              <a:rPr sz="1200" spc="55" dirty="0">
                <a:latin typeface="Times New Roman"/>
                <a:cs typeface="Times New Roman"/>
              </a:rPr>
              <a:t>is </a:t>
            </a:r>
            <a:r>
              <a:rPr sz="1200" spc="75" dirty="0">
                <a:latin typeface="Times New Roman"/>
                <a:cs typeface="Times New Roman"/>
              </a:rPr>
              <a:t>changed. This </a:t>
            </a:r>
            <a:r>
              <a:rPr sz="1200" spc="65" dirty="0">
                <a:latin typeface="Times New Roman"/>
                <a:cs typeface="Times New Roman"/>
              </a:rPr>
              <a:t>will </a:t>
            </a:r>
            <a:r>
              <a:rPr sz="1200" spc="85" dirty="0">
                <a:latin typeface="Times New Roman"/>
                <a:cs typeface="Times New Roman"/>
              </a:rPr>
              <a:t>precipitate  </a:t>
            </a:r>
            <a:r>
              <a:rPr sz="1200" spc="100" dirty="0">
                <a:latin typeface="Times New Roman"/>
                <a:cs typeface="Times New Roman"/>
              </a:rPr>
              <a:t>unnecessary </a:t>
            </a:r>
            <a:r>
              <a:rPr sz="1200" spc="90" dirty="0">
                <a:latin typeface="Times New Roman"/>
                <a:cs typeface="Times New Roman"/>
              </a:rPr>
              <a:t>integration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testing.</a:t>
            </a:r>
            <a:endParaRPr sz="1200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02499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110" dirty="0">
                <a:latin typeface="Times New Roman"/>
                <a:cs typeface="Times New Roman"/>
              </a:rPr>
              <a:t>For </a:t>
            </a:r>
            <a:r>
              <a:rPr sz="1200" spc="85" dirty="0">
                <a:latin typeface="Times New Roman"/>
                <a:cs typeface="Times New Roman"/>
              </a:rPr>
              <a:t>this </a:t>
            </a:r>
            <a:r>
              <a:rPr sz="1200" spc="95" dirty="0">
                <a:latin typeface="Times New Roman"/>
                <a:cs typeface="Times New Roman"/>
              </a:rPr>
              <a:t>reason, </a:t>
            </a:r>
            <a:r>
              <a:rPr sz="1200" spc="105" dirty="0">
                <a:latin typeface="Times New Roman"/>
                <a:cs typeface="Times New Roman"/>
              </a:rPr>
              <a:t>only </a:t>
            </a:r>
            <a:r>
              <a:rPr sz="1200" spc="90" dirty="0">
                <a:latin typeface="Times New Roman"/>
                <a:cs typeface="Times New Roman"/>
              </a:rPr>
              <a:t>classes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reused </a:t>
            </a:r>
            <a:r>
              <a:rPr sz="1200" spc="95" dirty="0">
                <a:latin typeface="Times New Roman"/>
                <a:cs typeface="Times New Roman"/>
              </a:rPr>
              <a:t>together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0" dirty="0">
                <a:latin typeface="Times New Roman"/>
                <a:cs typeface="Times New Roman"/>
              </a:rPr>
              <a:t>included  within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package.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Component-Level Design</a:t>
            </a:r>
            <a:r>
              <a:rPr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Guidelines</a:t>
            </a:r>
            <a:endParaRPr sz="1600" dirty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2499"/>
              </a:lnSpc>
              <a:spcBef>
                <a:spcPts val="830"/>
              </a:spcBef>
            </a:pPr>
            <a:r>
              <a:rPr sz="1200" spc="110" dirty="0">
                <a:latin typeface="Times New Roman"/>
                <a:cs typeface="Times New Roman"/>
              </a:rPr>
              <a:t>These guidelinesapply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components, </a:t>
            </a:r>
            <a:r>
              <a:rPr sz="1200" spc="85" dirty="0">
                <a:latin typeface="Times New Roman"/>
                <a:cs typeface="Times New Roman"/>
              </a:rPr>
              <a:t>their interfaces,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5" dirty="0">
                <a:latin typeface="Times New Roman"/>
                <a:cs typeface="Times New Roman"/>
              </a:rPr>
              <a:t>dependencies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95" dirty="0">
                <a:latin typeface="Times New Roman"/>
                <a:cs typeface="Times New Roman"/>
              </a:rPr>
              <a:t>inheritance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characteristics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have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impact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resultant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105" dirty="0">
                <a:latin typeface="Times New Roman"/>
                <a:cs typeface="Times New Roman"/>
              </a:rPr>
              <a:t>Suggests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following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guidelines: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19"/>
              </a:spcBef>
            </a:pPr>
            <a:r>
              <a:rPr sz="1200" b="1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r>
              <a:rPr sz="1200" b="1" spc="120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25" dirty="0">
                <a:latin typeface="Times New Roman"/>
                <a:cs typeface="Times New Roman"/>
              </a:rPr>
              <a:t>Naming </a:t>
            </a:r>
            <a:r>
              <a:rPr sz="1200" spc="100" dirty="0">
                <a:latin typeface="Times New Roman"/>
                <a:cs typeface="Times New Roman"/>
              </a:rPr>
              <a:t>conventions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5" dirty="0">
                <a:latin typeface="Times New Roman"/>
                <a:cs typeface="Times New Roman"/>
              </a:rPr>
              <a:t>established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85" dirty="0">
                <a:latin typeface="Times New Roman"/>
                <a:cs typeface="Times New Roman"/>
              </a:rPr>
              <a:t>that  </a:t>
            </a:r>
            <a:r>
              <a:rPr sz="1200" spc="95" dirty="0">
                <a:latin typeface="Times New Roman"/>
                <a:cs typeface="Times New Roman"/>
              </a:rPr>
              <a:t>are specified as </a:t>
            </a:r>
            <a:r>
              <a:rPr sz="1200" spc="90" dirty="0">
                <a:latin typeface="Times New Roman"/>
                <a:cs typeface="Times New Roman"/>
              </a:rPr>
              <a:t>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architectural </a:t>
            </a:r>
            <a:r>
              <a:rPr sz="1200" spc="114" dirty="0">
                <a:latin typeface="Times New Roman"/>
                <a:cs typeface="Times New Roman"/>
              </a:rPr>
              <a:t>model and </a:t>
            </a:r>
            <a:r>
              <a:rPr sz="1200" spc="100" dirty="0">
                <a:latin typeface="Times New Roman"/>
                <a:cs typeface="Times New Roman"/>
              </a:rPr>
              <a:t>then </a:t>
            </a:r>
            <a:r>
              <a:rPr sz="1200" spc="95" dirty="0">
                <a:latin typeface="Times New Roman"/>
                <a:cs typeface="Times New Roman"/>
              </a:rPr>
              <a:t>refined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elaborated</a:t>
            </a:r>
            <a:r>
              <a:rPr sz="1200" spc="-1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as  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5" dirty="0">
                <a:latin typeface="Times New Roman"/>
                <a:cs typeface="Times New Roman"/>
              </a:rPr>
              <a:t>component-level model. </a:t>
            </a:r>
            <a:r>
              <a:rPr sz="1200" spc="95" dirty="0">
                <a:latin typeface="Times New Roman"/>
                <a:cs typeface="Times New Roman"/>
              </a:rPr>
              <a:t>Architectural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20" dirty="0">
                <a:latin typeface="Times New Roman"/>
                <a:cs typeface="Times New Roman"/>
              </a:rPr>
              <a:t>names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 </a:t>
            </a:r>
            <a:r>
              <a:rPr sz="1200" spc="114" dirty="0">
                <a:latin typeface="Times New Roman"/>
                <a:cs typeface="Times New Roman"/>
              </a:rPr>
              <a:t>drawn from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problem domain and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have </a:t>
            </a:r>
            <a:r>
              <a:rPr sz="1200" spc="114" dirty="0">
                <a:latin typeface="Times New Roman"/>
                <a:cs typeface="Times New Roman"/>
              </a:rPr>
              <a:t>meaning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75" dirty="0">
                <a:latin typeface="Times New Roman"/>
                <a:cs typeface="Times New Roman"/>
              </a:rPr>
              <a:t>all </a:t>
            </a:r>
            <a:r>
              <a:rPr sz="1200" spc="95" dirty="0">
                <a:latin typeface="Times New Roman"/>
                <a:cs typeface="Times New Roman"/>
              </a:rPr>
              <a:t>stakeholders  </a:t>
            </a:r>
            <a:r>
              <a:rPr sz="1200" spc="130" dirty="0">
                <a:latin typeface="Times New Roman"/>
                <a:cs typeface="Times New Roman"/>
              </a:rPr>
              <a:t>who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view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architectural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model.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For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example,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class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25"/>
              </a:spcBef>
            </a:pPr>
            <a:r>
              <a:rPr sz="1200" spc="114" dirty="0">
                <a:latin typeface="Times New Roman"/>
                <a:cs typeface="Times New Roman"/>
              </a:rPr>
              <a:t>We </a:t>
            </a:r>
            <a:r>
              <a:rPr sz="1200" spc="80" dirty="0">
                <a:latin typeface="Times New Roman"/>
                <a:cs typeface="Times New Roman"/>
              </a:rPr>
              <a:t>can </a:t>
            </a:r>
            <a:r>
              <a:rPr sz="1200" spc="75" dirty="0">
                <a:latin typeface="Times New Roman"/>
                <a:cs typeface="Times New Roman"/>
              </a:rPr>
              <a:t>choose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75" dirty="0">
                <a:latin typeface="Times New Roman"/>
                <a:cs typeface="Times New Roman"/>
              </a:rPr>
              <a:t>use </a:t>
            </a:r>
            <a:r>
              <a:rPr sz="1200" spc="70" dirty="0">
                <a:latin typeface="Times New Roman"/>
                <a:cs typeface="Times New Roman"/>
              </a:rPr>
              <a:t>stereotypes to </a:t>
            </a:r>
            <a:r>
              <a:rPr sz="1200" spc="75" dirty="0">
                <a:latin typeface="Times New Roman"/>
                <a:cs typeface="Times New Roman"/>
              </a:rPr>
              <a:t>help </a:t>
            </a:r>
            <a:r>
              <a:rPr sz="1200" spc="65" dirty="0">
                <a:latin typeface="Times New Roman"/>
                <a:cs typeface="Times New Roman"/>
              </a:rPr>
              <a:t>identify </a:t>
            </a:r>
            <a:r>
              <a:rPr sz="1200" spc="70" dirty="0">
                <a:latin typeface="Times New Roman"/>
                <a:cs typeface="Times New Roman"/>
              </a:rPr>
              <a:t>the nature of </a:t>
            </a:r>
            <a:r>
              <a:rPr sz="1200" spc="80" dirty="0">
                <a:latin typeface="Times New Roman"/>
                <a:cs typeface="Times New Roman"/>
              </a:rPr>
              <a:t>components </a:t>
            </a:r>
            <a:r>
              <a:rPr sz="1200" spc="65" dirty="0">
                <a:latin typeface="Times New Roman"/>
                <a:cs typeface="Times New Roman"/>
              </a:rPr>
              <a:t>at </a:t>
            </a:r>
            <a:r>
              <a:rPr sz="1200" spc="75" dirty="0">
                <a:latin typeface="Times New Roman"/>
                <a:cs typeface="Times New Roman"/>
              </a:rPr>
              <a:t>the  </a:t>
            </a:r>
            <a:r>
              <a:rPr sz="1200" spc="70" dirty="0">
                <a:latin typeface="Times New Roman"/>
                <a:cs typeface="Times New Roman"/>
              </a:rPr>
              <a:t>detailed </a:t>
            </a:r>
            <a:r>
              <a:rPr sz="1200" spc="75" dirty="0">
                <a:latin typeface="Times New Roman"/>
                <a:cs typeface="Times New Roman"/>
              </a:rPr>
              <a:t>design </a:t>
            </a:r>
            <a:r>
              <a:rPr sz="1200" spc="65" dirty="0">
                <a:latin typeface="Times New Roman"/>
                <a:cs typeface="Times New Roman"/>
              </a:rPr>
              <a:t>level. </a:t>
            </a:r>
            <a:r>
              <a:rPr sz="1200" spc="75" dirty="0">
                <a:latin typeface="Times New Roman"/>
                <a:cs typeface="Times New Roman"/>
              </a:rPr>
              <a:t>For example, &lt;&lt;infrastructure&gt;&gt; </a:t>
            </a:r>
            <a:r>
              <a:rPr sz="1200" spc="80" dirty="0">
                <a:latin typeface="Times New Roman"/>
                <a:cs typeface="Times New Roman"/>
              </a:rPr>
              <a:t>might be </a:t>
            </a:r>
            <a:r>
              <a:rPr sz="1200" spc="75" dirty="0">
                <a:latin typeface="Times New Roman"/>
                <a:cs typeface="Times New Roman"/>
              </a:rPr>
              <a:t>used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65" dirty="0">
                <a:latin typeface="Times New Roman"/>
                <a:cs typeface="Times New Roman"/>
              </a:rPr>
              <a:t>identify </a:t>
            </a:r>
            <a:r>
              <a:rPr sz="1200" spc="85" dirty="0">
                <a:latin typeface="Times New Roman"/>
                <a:cs typeface="Times New Roman"/>
              </a:rPr>
              <a:t>an  </a:t>
            </a:r>
            <a:r>
              <a:rPr sz="1200" spc="65" dirty="0">
                <a:latin typeface="Times New Roman"/>
                <a:cs typeface="Times New Roman"/>
              </a:rPr>
              <a:t>infrastructure </a:t>
            </a:r>
            <a:r>
              <a:rPr sz="1200" spc="80" dirty="0">
                <a:latin typeface="Times New Roman"/>
                <a:cs typeface="Times New Roman"/>
              </a:rPr>
              <a:t>component, &lt;&lt;database&gt;&gt; </a:t>
            </a:r>
            <a:r>
              <a:rPr sz="1200" spc="75" dirty="0">
                <a:latin typeface="Times New Roman"/>
                <a:cs typeface="Times New Roman"/>
              </a:rPr>
              <a:t>could be used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65" dirty="0">
                <a:latin typeface="Times New Roman"/>
                <a:cs typeface="Times New Roman"/>
              </a:rPr>
              <a:t>identify </a:t>
            </a:r>
            <a:r>
              <a:rPr sz="1200" spc="75" dirty="0">
                <a:latin typeface="Times New Roman"/>
                <a:cs typeface="Times New Roman"/>
              </a:rPr>
              <a:t>a database </a:t>
            </a:r>
            <a:r>
              <a:rPr sz="1200" spc="65" dirty="0">
                <a:latin typeface="Times New Roman"/>
                <a:cs typeface="Times New Roman"/>
              </a:rPr>
              <a:t>that  </a:t>
            </a:r>
            <a:r>
              <a:rPr sz="1200" spc="70" dirty="0">
                <a:latin typeface="Times New Roman"/>
                <a:cs typeface="Times New Roman"/>
              </a:rPr>
              <a:t>services </a:t>
            </a:r>
            <a:r>
              <a:rPr sz="1200" spc="80" dirty="0">
                <a:latin typeface="Times New Roman"/>
                <a:cs typeface="Times New Roman"/>
              </a:rPr>
              <a:t>one </a:t>
            </a:r>
            <a:r>
              <a:rPr sz="1200" spc="75" dirty="0">
                <a:latin typeface="Times New Roman"/>
                <a:cs typeface="Times New Roman"/>
              </a:rPr>
              <a:t>or </a:t>
            </a:r>
            <a:r>
              <a:rPr sz="1200" spc="90" dirty="0">
                <a:latin typeface="Times New Roman"/>
                <a:cs typeface="Times New Roman"/>
              </a:rPr>
              <a:t>more </a:t>
            </a:r>
            <a:r>
              <a:rPr sz="1200" spc="75" dirty="0">
                <a:latin typeface="Times New Roman"/>
                <a:cs typeface="Times New Roman"/>
              </a:rPr>
              <a:t>design </a:t>
            </a:r>
            <a:r>
              <a:rPr sz="1200" spc="70" dirty="0">
                <a:latin typeface="Times New Roman"/>
                <a:cs typeface="Times New Roman"/>
              </a:rPr>
              <a:t>classes or the entire </a:t>
            </a:r>
            <a:r>
              <a:rPr sz="1200" spc="75" dirty="0">
                <a:latin typeface="Times New Roman"/>
                <a:cs typeface="Times New Roman"/>
              </a:rPr>
              <a:t>system; </a:t>
            </a:r>
            <a:r>
              <a:rPr sz="1200" spc="80" dirty="0">
                <a:latin typeface="Times New Roman"/>
                <a:cs typeface="Times New Roman"/>
              </a:rPr>
              <a:t>&lt;&lt;table&gt;&gt; can </a:t>
            </a:r>
            <a:r>
              <a:rPr sz="1200" spc="75" dirty="0">
                <a:latin typeface="Times New Roman"/>
                <a:cs typeface="Times New Roman"/>
              </a:rPr>
              <a:t>be </a:t>
            </a:r>
            <a:r>
              <a:rPr sz="1200" spc="80" dirty="0">
                <a:latin typeface="Times New Roman"/>
                <a:cs typeface="Times New Roman"/>
              </a:rPr>
              <a:t>used </a:t>
            </a:r>
            <a:r>
              <a:rPr sz="1200" spc="70" dirty="0">
                <a:latin typeface="Times New Roman"/>
                <a:cs typeface="Times New Roman"/>
              </a:rPr>
              <a:t>to  </a:t>
            </a:r>
            <a:r>
              <a:rPr sz="1200" spc="65" dirty="0">
                <a:latin typeface="Times New Roman"/>
                <a:cs typeface="Times New Roman"/>
              </a:rPr>
              <a:t>identify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65" dirty="0">
                <a:latin typeface="Times New Roman"/>
                <a:cs typeface="Times New Roman"/>
              </a:rPr>
              <a:t>table </a:t>
            </a:r>
            <a:r>
              <a:rPr sz="1200" spc="75" dirty="0">
                <a:latin typeface="Times New Roman"/>
                <a:cs typeface="Times New Roman"/>
              </a:rPr>
              <a:t>within a </a:t>
            </a:r>
            <a:r>
              <a:rPr sz="1200" spc="70" dirty="0">
                <a:latin typeface="Times New Roman"/>
                <a:cs typeface="Times New Roman"/>
              </a:rPr>
              <a:t>database.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2499"/>
              </a:lnSpc>
              <a:spcBef>
                <a:spcPts val="825"/>
              </a:spcBef>
            </a:pP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sz="1200" b="1" spc="95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90" dirty="0">
                <a:latin typeface="Times New Roman"/>
                <a:cs typeface="Times New Roman"/>
              </a:rPr>
              <a:t>Interfaces </a:t>
            </a:r>
            <a:r>
              <a:rPr sz="1200" spc="100" dirty="0">
                <a:latin typeface="Times New Roman"/>
                <a:cs typeface="Times New Roman"/>
              </a:rPr>
              <a:t>provide important information </a:t>
            </a:r>
            <a:r>
              <a:rPr sz="1200" spc="105" dirty="0">
                <a:latin typeface="Times New Roman"/>
                <a:cs typeface="Times New Roman"/>
              </a:rPr>
              <a:t>about </a:t>
            </a:r>
            <a:r>
              <a:rPr sz="1200" spc="110" dirty="0">
                <a:latin typeface="Times New Roman"/>
                <a:cs typeface="Times New Roman"/>
              </a:rPr>
              <a:t>communication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95" dirty="0">
                <a:latin typeface="Times New Roman"/>
                <a:cs typeface="Times New Roman"/>
              </a:rPr>
              <a:t>collaboration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(</a:t>
            </a:r>
            <a:r>
              <a:rPr sz="1200" spc="90" dirty="0" smtClean="0">
                <a:latin typeface="Times New Roman"/>
                <a:cs typeface="Times New Roman"/>
              </a:rPr>
              <a:t>as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1025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1783292"/>
            <a:ext cx="7059930" cy="5543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algn="just">
              <a:lnSpc>
                <a:spcPct val="102499"/>
              </a:lnSpc>
              <a:spcBef>
                <a:spcPts val="825"/>
              </a:spcBef>
            </a:pPr>
            <a:r>
              <a:rPr lang="en-US" spc="100" dirty="0" smtClean="0">
                <a:latin typeface="Times New Roman"/>
                <a:cs typeface="Times New Roman"/>
              </a:rPr>
              <a:t>well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as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helping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us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90" dirty="0" smtClean="0">
                <a:latin typeface="Times New Roman"/>
                <a:cs typeface="Times New Roman"/>
              </a:rPr>
              <a:t>to</a:t>
            </a:r>
            <a:r>
              <a:rPr lang="en-US" spc="70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achieve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the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14" dirty="0" smtClean="0">
                <a:latin typeface="Times New Roman"/>
                <a:cs typeface="Times New Roman"/>
              </a:rPr>
              <a:t>OPC).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00"/>
              </a:lnSpc>
              <a:spcBef>
                <a:spcPts val="819"/>
              </a:spcBef>
            </a:pPr>
            <a:r>
              <a:rPr lang="en-US" b="1" u="heavy" spc="7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Dependencies </a:t>
            </a:r>
            <a:r>
              <a:rPr lang="en-US" b="1" u="heavy" spc="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b="1" u="heavy" spc="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Inheritance</a:t>
            </a:r>
            <a:r>
              <a:rPr lang="en-US" b="1" spc="70" dirty="0" smtClean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pc="75" dirty="0" smtClean="0">
                <a:latin typeface="Times New Roman"/>
                <a:cs typeface="Times New Roman"/>
              </a:rPr>
              <a:t>For improved </a:t>
            </a:r>
            <a:r>
              <a:rPr lang="en-US" spc="60" dirty="0" smtClean="0">
                <a:latin typeface="Times New Roman"/>
                <a:cs typeface="Times New Roman"/>
              </a:rPr>
              <a:t>readability, </a:t>
            </a:r>
            <a:r>
              <a:rPr lang="en-US" spc="50" dirty="0" smtClean="0">
                <a:latin typeface="Times New Roman"/>
                <a:cs typeface="Times New Roman"/>
              </a:rPr>
              <a:t>it is </a:t>
            </a:r>
            <a:r>
              <a:rPr lang="en-US" spc="75" dirty="0" smtClean="0">
                <a:latin typeface="Times New Roman"/>
                <a:cs typeface="Times New Roman"/>
              </a:rPr>
              <a:t>a </a:t>
            </a:r>
            <a:r>
              <a:rPr lang="en-US" spc="80" dirty="0" smtClean="0">
                <a:latin typeface="Times New Roman"/>
                <a:cs typeface="Times New Roman"/>
              </a:rPr>
              <a:t>good </a:t>
            </a:r>
            <a:r>
              <a:rPr lang="en-US" spc="70" dirty="0" smtClean="0">
                <a:latin typeface="Times New Roman"/>
                <a:cs typeface="Times New Roman"/>
              </a:rPr>
              <a:t>idea to </a:t>
            </a:r>
            <a:r>
              <a:rPr lang="en-US" spc="80" dirty="0" smtClean="0">
                <a:latin typeface="Times New Roman"/>
                <a:cs typeface="Times New Roman"/>
              </a:rPr>
              <a:t>model  </a:t>
            </a:r>
            <a:r>
              <a:rPr lang="en-US" spc="105" dirty="0" smtClean="0">
                <a:latin typeface="Times New Roman"/>
                <a:cs typeface="Times New Roman"/>
              </a:rPr>
              <a:t>dependencies </a:t>
            </a:r>
            <a:r>
              <a:rPr lang="en-US" spc="114" dirty="0" smtClean="0">
                <a:latin typeface="Times New Roman"/>
                <a:cs typeface="Times New Roman"/>
              </a:rPr>
              <a:t>from </a:t>
            </a:r>
            <a:r>
              <a:rPr lang="en-US" spc="80" dirty="0" smtClean="0">
                <a:latin typeface="Times New Roman"/>
                <a:cs typeface="Times New Roman"/>
              </a:rPr>
              <a:t>left </a:t>
            </a:r>
            <a:r>
              <a:rPr lang="en-US" spc="90" dirty="0" smtClean="0">
                <a:latin typeface="Times New Roman"/>
                <a:cs typeface="Times New Roman"/>
              </a:rPr>
              <a:t>to right </a:t>
            </a:r>
            <a:r>
              <a:rPr lang="en-US" spc="114" dirty="0" smtClean="0">
                <a:latin typeface="Times New Roman"/>
                <a:cs typeface="Times New Roman"/>
              </a:rPr>
              <a:t>and </a:t>
            </a:r>
            <a:r>
              <a:rPr lang="en-US" spc="95" dirty="0" smtClean="0">
                <a:latin typeface="Times New Roman"/>
                <a:cs typeface="Times New Roman"/>
              </a:rPr>
              <a:t>inheritance </a:t>
            </a:r>
            <a:r>
              <a:rPr lang="en-US" spc="114" dirty="0" smtClean="0">
                <a:latin typeface="Times New Roman"/>
                <a:cs typeface="Times New Roman"/>
              </a:rPr>
              <a:t>from </a:t>
            </a:r>
            <a:r>
              <a:rPr lang="en-US" spc="110" dirty="0" smtClean="0">
                <a:latin typeface="Times New Roman"/>
                <a:cs typeface="Times New Roman"/>
              </a:rPr>
              <a:t>bottom </a:t>
            </a:r>
            <a:r>
              <a:rPr lang="en-US" spc="95" dirty="0" smtClean="0">
                <a:latin typeface="Times New Roman"/>
                <a:cs typeface="Times New Roman"/>
              </a:rPr>
              <a:t>(derived </a:t>
            </a:r>
            <a:r>
              <a:rPr lang="en-US" spc="90" dirty="0" smtClean="0">
                <a:latin typeface="Times New Roman"/>
                <a:cs typeface="Times New Roman"/>
              </a:rPr>
              <a:t>classes) </a:t>
            </a:r>
            <a:r>
              <a:rPr lang="en-US" spc="85" dirty="0" smtClean="0">
                <a:latin typeface="Times New Roman"/>
                <a:cs typeface="Times New Roman"/>
              </a:rPr>
              <a:t>to  </a:t>
            </a:r>
            <a:r>
              <a:rPr lang="en-US" spc="100" dirty="0" smtClean="0">
                <a:latin typeface="Times New Roman"/>
                <a:cs typeface="Times New Roman"/>
              </a:rPr>
              <a:t>top (base</a:t>
            </a:r>
            <a:r>
              <a:rPr lang="en-US" spc="15" dirty="0" smtClean="0">
                <a:latin typeface="Times New Roman"/>
                <a:cs typeface="Times New Roman"/>
              </a:rPr>
              <a:t> </a:t>
            </a:r>
            <a:r>
              <a:rPr lang="en-US" spc="85" dirty="0" smtClean="0">
                <a:latin typeface="Times New Roman"/>
                <a:cs typeface="Times New Roman"/>
              </a:rPr>
              <a:t>classes).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Cohesion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2499"/>
              </a:lnSpc>
              <a:spcBef>
                <a:spcPts val="805"/>
              </a:spcBef>
            </a:pPr>
            <a:r>
              <a:rPr lang="en-US" spc="95" dirty="0" smtClean="0">
                <a:latin typeface="Times New Roman"/>
                <a:cs typeface="Times New Roman"/>
              </a:rPr>
              <a:t>Implies </a:t>
            </a:r>
            <a:r>
              <a:rPr lang="en-US" spc="85" dirty="0" smtClean="0">
                <a:latin typeface="Times New Roman"/>
                <a:cs typeface="Times New Roman"/>
              </a:rPr>
              <a:t>that </a:t>
            </a:r>
            <a:r>
              <a:rPr lang="en-US" spc="105" dirty="0" smtClean="0">
                <a:latin typeface="Times New Roman"/>
                <a:cs typeface="Times New Roman"/>
              </a:rPr>
              <a:t>a </a:t>
            </a:r>
            <a:r>
              <a:rPr lang="en-US" spc="114" dirty="0" smtClean="0">
                <a:latin typeface="Times New Roman"/>
                <a:cs typeface="Times New Roman"/>
              </a:rPr>
              <a:t>component </a:t>
            </a:r>
            <a:r>
              <a:rPr lang="en-US" spc="100" dirty="0" smtClean="0">
                <a:latin typeface="Times New Roman"/>
                <a:cs typeface="Times New Roman"/>
              </a:rPr>
              <a:t>or </a:t>
            </a:r>
            <a:r>
              <a:rPr lang="en-US" spc="90" dirty="0" smtClean="0">
                <a:latin typeface="Times New Roman"/>
                <a:cs typeface="Times New Roman"/>
              </a:rPr>
              <a:t>class </a:t>
            </a:r>
            <a:r>
              <a:rPr lang="en-US" spc="95" dirty="0" smtClean="0">
                <a:latin typeface="Times New Roman"/>
                <a:cs typeface="Times New Roman"/>
              </a:rPr>
              <a:t>encapsulates </a:t>
            </a:r>
            <a:r>
              <a:rPr lang="en-US" spc="105" dirty="0" smtClean="0">
                <a:latin typeface="Times New Roman"/>
                <a:cs typeface="Times New Roman"/>
              </a:rPr>
              <a:t>only </a:t>
            </a:r>
            <a:r>
              <a:rPr lang="en-US" spc="85" dirty="0" smtClean="0">
                <a:latin typeface="Times New Roman"/>
                <a:cs typeface="Times New Roman"/>
              </a:rPr>
              <a:t>attributes </a:t>
            </a:r>
            <a:r>
              <a:rPr lang="en-US" spc="114" dirty="0" smtClean="0">
                <a:latin typeface="Times New Roman"/>
                <a:cs typeface="Times New Roman"/>
              </a:rPr>
              <a:t>and </a:t>
            </a:r>
            <a:r>
              <a:rPr lang="en-US" spc="95" dirty="0" smtClean="0">
                <a:latin typeface="Times New Roman"/>
                <a:cs typeface="Times New Roman"/>
              </a:rPr>
              <a:t>operations</a:t>
            </a:r>
            <a:r>
              <a:rPr lang="en-US" spc="-180" dirty="0" smtClean="0">
                <a:latin typeface="Times New Roman"/>
                <a:cs typeface="Times New Roman"/>
              </a:rPr>
              <a:t> </a:t>
            </a:r>
            <a:r>
              <a:rPr lang="en-US" spc="90" dirty="0" smtClean="0">
                <a:latin typeface="Times New Roman"/>
                <a:cs typeface="Times New Roman"/>
              </a:rPr>
              <a:t>that  </a:t>
            </a:r>
            <a:r>
              <a:rPr lang="en-US" spc="95" dirty="0" smtClean="0">
                <a:latin typeface="Times New Roman"/>
                <a:cs typeface="Times New Roman"/>
              </a:rPr>
              <a:t>are</a:t>
            </a:r>
            <a:r>
              <a:rPr lang="en-US" spc="50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closely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90" dirty="0" smtClean="0">
                <a:latin typeface="Times New Roman"/>
                <a:cs typeface="Times New Roman"/>
              </a:rPr>
              <a:t>related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90" dirty="0" smtClean="0">
                <a:latin typeface="Times New Roman"/>
                <a:cs typeface="Times New Roman"/>
              </a:rPr>
              <a:t>to</a:t>
            </a:r>
            <a:r>
              <a:rPr lang="en-US" spc="70" dirty="0" smtClean="0">
                <a:latin typeface="Times New Roman"/>
                <a:cs typeface="Times New Roman"/>
              </a:rPr>
              <a:t> </a:t>
            </a:r>
            <a:r>
              <a:rPr lang="en-US" spc="114" dirty="0" smtClean="0">
                <a:latin typeface="Times New Roman"/>
                <a:cs typeface="Times New Roman"/>
              </a:rPr>
              <a:t>one</a:t>
            </a:r>
            <a:r>
              <a:rPr lang="en-US" spc="65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another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10" dirty="0" smtClean="0">
                <a:latin typeface="Times New Roman"/>
                <a:cs typeface="Times New Roman"/>
              </a:rPr>
              <a:t>and</a:t>
            </a:r>
            <a:r>
              <a:rPr lang="en-US" spc="70" dirty="0" smtClean="0">
                <a:latin typeface="Times New Roman"/>
                <a:cs typeface="Times New Roman"/>
              </a:rPr>
              <a:t> </a:t>
            </a:r>
            <a:r>
              <a:rPr lang="en-US" spc="90" dirty="0" smtClean="0">
                <a:latin typeface="Times New Roman"/>
                <a:cs typeface="Times New Roman"/>
              </a:rPr>
              <a:t>to</a:t>
            </a:r>
            <a:r>
              <a:rPr lang="en-US" spc="55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the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85" dirty="0" smtClean="0">
                <a:latin typeface="Times New Roman"/>
                <a:cs typeface="Times New Roman"/>
              </a:rPr>
              <a:t>class</a:t>
            </a:r>
            <a:r>
              <a:rPr lang="en-US" spc="70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or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14" dirty="0" smtClean="0">
                <a:latin typeface="Times New Roman"/>
                <a:cs typeface="Times New Roman"/>
              </a:rPr>
              <a:t>component</a:t>
            </a:r>
            <a:r>
              <a:rPr lang="en-US" spc="65" dirty="0" smtClean="0">
                <a:latin typeface="Times New Roman"/>
                <a:cs typeface="Times New Roman"/>
              </a:rPr>
              <a:t> </a:t>
            </a:r>
            <a:r>
              <a:rPr lang="en-US" spc="75" dirty="0" smtClean="0">
                <a:latin typeface="Times New Roman"/>
                <a:cs typeface="Times New Roman"/>
              </a:rPr>
              <a:t>itself.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7620" indent="40640" algn="just">
              <a:lnSpc>
                <a:spcPct val="102499"/>
              </a:lnSpc>
              <a:spcBef>
                <a:spcPts val="830"/>
              </a:spcBef>
            </a:pPr>
            <a:r>
              <a:rPr lang="en-US" b="1" spc="75" dirty="0" smtClean="0">
                <a:latin typeface="Times New Roman"/>
                <a:cs typeface="Times New Roman"/>
              </a:rPr>
              <a:t>Functional. </a:t>
            </a:r>
            <a:r>
              <a:rPr lang="en-US" spc="75" dirty="0" smtClean="0">
                <a:latin typeface="Times New Roman"/>
                <a:cs typeface="Times New Roman"/>
              </a:rPr>
              <a:t>Exhibited </a:t>
            </a:r>
            <a:r>
              <a:rPr lang="en-US" spc="70" dirty="0" smtClean="0">
                <a:latin typeface="Times New Roman"/>
                <a:cs typeface="Times New Roman"/>
              </a:rPr>
              <a:t>primarily </a:t>
            </a:r>
            <a:r>
              <a:rPr lang="en-US" spc="90" dirty="0" smtClean="0">
                <a:latin typeface="Times New Roman"/>
                <a:cs typeface="Times New Roman"/>
              </a:rPr>
              <a:t>by </a:t>
            </a:r>
            <a:r>
              <a:rPr lang="en-US" spc="70" dirty="0" smtClean="0">
                <a:latin typeface="Times New Roman"/>
                <a:cs typeface="Times New Roman"/>
              </a:rPr>
              <a:t>operations, </a:t>
            </a:r>
            <a:r>
              <a:rPr lang="en-US" spc="65" dirty="0" smtClean="0">
                <a:latin typeface="Times New Roman"/>
                <a:cs typeface="Times New Roman"/>
              </a:rPr>
              <a:t>this level </a:t>
            </a:r>
            <a:r>
              <a:rPr lang="en-US" spc="70" dirty="0" smtClean="0">
                <a:latin typeface="Times New Roman"/>
                <a:cs typeface="Times New Roman"/>
              </a:rPr>
              <a:t>of </a:t>
            </a:r>
            <a:r>
              <a:rPr lang="en-US" spc="75" dirty="0" smtClean="0">
                <a:latin typeface="Times New Roman"/>
                <a:cs typeface="Times New Roman"/>
              </a:rPr>
              <a:t>cohesion occurs </a:t>
            </a:r>
            <a:r>
              <a:rPr lang="en-US" spc="125" dirty="0" smtClean="0">
                <a:latin typeface="Times New Roman"/>
                <a:cs typeface="Times New Roman"/>
              </a:rPr>
              <a:t>when</a:t>
            </a:r>
            <a:r>
              <a:rPr lang="en-US" spc="-140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a  </a:t>
            </a:r>
            <a:r>
              <a:rPr lang="en-US" spc="114" dirty="0" smtClean="0">
                <a:latin typeface="Times New Roman"/>
                <a:cs typeface="Times New Roman"/>
              </a:rPr>
              <a:t>module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performs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14" dirty="0" smtClean="0">
                <a:latin typeface="Times New Roman"/>
                <a:cs typeface="Times New Roman"/>
              </a:rPr>
              <a:t>one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10" dirty="0" smtClean="0">
                <a:latin typeface="Times New Roman"/>
                <a:cs typeface="Times New Roman"/>
              </a:rPr>
              <a:t>and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only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14" dirty="0" smtClean="0">
                <a:latin typeface="Times New Roman"/>
                <a:cs typeface="Times New Roman"/>
              </a:rPr>
              <a:t>one</a:t>
            </a:r>
            <a:r>
              <a:rPr lang="en-US" spc="50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computation</a:t>
            </a:r>
            <a:r>
              <a:rPr lang="en-US" spc="75" dirty="0" smtClean="0">
                <a:latin typeface="Times New Roman"/>
                <a:cs typeface="Times New Roman"/>
              </a:rPr>
              <a:t> </a:t>
            </a:r>
            <a:r>
              <a:rPr lang="en-US" spc="114" dirty="0" smtClean="0">
                <a:latin typeface="Times New Roman"/>
                <a:cs typeface="Times New Roman"/>
              </a:rPr>
              <a:t>and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then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returns</a:t>
            </a:r>
            <a:r>
              <a:rPr lang="en-US" spc="60" dirty="0" smtClean="0">
                <a:latin typeface="Times New Roman"/>
                <a:cs typeface="Times New Roman"/>
              </a:rPr>
              <a:t> </a:t>
            </a:r>
            <a:r>
              <a:rPr lang="en-US" spc="105" dirty="0" err="1" smtClean="0">
                <a:latin typeface="Times New Roman"/>
                <a:cs typeface="Times New Roman"/>
              </a:rPr>
              <a:t>aresult</a:t>
            </a:r>
            <a:r>
              <a:rPr lang="en-US" spc="105" dirty="0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2899"/>
              </a:lnSpc>
              <a:spcBef>
                <a:spcPts val="819"/>
              </a:spcBef>
            </a:pPr>
            <a:r>
              <a:rPr lang="en-US" b="1" spc="105" dirty="0" smtClean="0">
                <a:latin typeface="Times New Roman"/>
                <a:cs typeface="Times New Roman"/>
              </a:rPr>
              <a:t>Layer. </a:t>
            </a:r>
            <a:r>
              <a:rPr lang="en-US" spc="100" dirty="0" smtClean="0">
                <a:latin typeface="Times New Roman"/>
                <a:cs typeface="Times New Roman"/>
              </a:rPr>
              <a:t>Exhibited </a:t>
            </a:r>
            <a:r>
              <a:rPr lang="en-US" spc="120" dirty="0" smtClean="0">
                <a:latin typeface="Times New Roman"/>
                <a:cs typeface="Times New Roman"/>
              </a:rPr>
              <a:t>by </a:t>
            </a:r>
            <a:r>
              <a:rPr lang="en-US" spc="100" dirty="0" smtClean="0">
                <a:latin typeface="Times New Roman"/>
                <a:cs typeface="Times New Roman"/>
              </a:rPr>
              <a:t>packages, </a:t>
            </a:r>
            <a:r>
              <a:rPr lang="en-US" spc="110" dirty="0" smtClean="0">
                <a:latin typeface="Times New Roman"/>
                <a:cs typeface="Times New Roman"/>
              </a:rPr>
              <a:t>components, </a:t>
            </a:r>
            <a:r>
              <a:rPr lang="en-US" spc="114" dirty="0" smtClean="0">
                <a:latin typeface="Times New Roman"/>
                <a:cs typeface="Times New Roman"/>
              </a:rPr>
              <a:t>and </a:t>
            </a:r>
            <a:r>
              <a:rPr lang="en-US" spc="85" dirty="0" smtClean="0">
                <a:latin typeface="Times New Roman"/>
                <a:cs typeface="Times New Roman"/>
              </a:rPr>
              <a:t>classes, this </a:t>
            </a:r>
            <a:r>
              <a:rPr lang="en-US" spc="100" dirty="0" smtClean="0">
                <a:latin typeface="Times New Roman"/>
                <a:cs typeface="Times New Roman"/>
              </a:rPr>
              <a:t>type of </a:t>
            </a:r>
            <a:r>
              <a:rPr lang="en-US" spc="105" dirty="0" smtClean="0">
                <a:latin typeface="Times New Roman"/>
                <a:cs typeface="Times New Roman"/>
              </a:rPr>
              <a:t>cohesion  </a:t>
            </a:r>
            <a:r>
              <a:rPr lang="en-US" spc="100" dirty="0" smtClean="0">
                <a:latin typeface="Times New Roman"/>
                <a:cs typeface="Times New Roman"/>
              </a:rPr>
              <a:t>occurs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25" dirty="0" smtClean="0">
                <a:latin typeface="Times New Roman"/>
                <a:cs typeface="Times New Roman"/>
              </a:rPr>
              <a:t>when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a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higher</a:t>
            </a:r>
            <a:r>
              <a:rPr lang="en-US" spc="40" dirty="0" smtClean="0">
                <a:latin typeface="Times New Roman"/>
                <a:cs typeface="Times New Roman"/>
              </a:rPr>
              <a:t> </a:t>
            </a:r>
            <a:r>
              <a:rPr lang="en-US" spc="90" dirty="0" smtClean="0">
                <a:latin typeface="Times New Roman"/>
                <a:cs typeface="Times New Roman"/>
              </a:rPr>
              <a:t>layer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accesses</a:t>
            </a:r>
            <a:r>
              <a:rPr lang="en-US" spc="40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the</a:t>
            </a:r>
            <a:r>
              <a:rPr lang="en-US" spc="30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services</a:t>
            </a:r>
            <a:r>
              <a:rPr lang="en-US" spc="40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of</a:t>
            </a:r>
            <a:r>
              <a:rPr lang="en-US" spc="40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a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lower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85" dirty="0" smtClean="0">
                <a:latin typeface="Times New Roman"/>
                <a:cs typeface="Times New Roman"/>
              </a:rPr>
              <a:t>layer,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00" dirty="0" smtClean="0">
                <a:latin typeface="Times New Roman"/>
                <a:cs typeface="Times New Roman"/>
              </a:rPr>
              <a:t>but</a:t>
            </a:r>
            <a:r>
              <a:rPr lang="en-US" spc="35" dirty="0" smtClean="0">
                <a:latin typeface="Times New Roman"/>
                <a:cs typeface="Times New Roman"/>
              </a:rPr>
              <a:t> </a:t>
            </a:r>
            <a:r>
              <a:rPr lang="en-US" spc="105" dirty="0" smtClean="0">
                <a:latin typeface="Times New Roman"/>
                <a:cs typeface="Times New Roman"/>
              </a:rPr>
              <a:t>lower</a:t>
            </a:r>
            <a:r>
              <a:rPr lang="en-US" spc="55" dirty="0" smtClean="0">
                <a:latin typeface="Times New Roman"/>
                <a:cs typeface="Times New Roman"/>
              </a:rPr>
              <a:t> </a:t>
            </a:r>
            <a:r>
              <a:rPr lang="en-US" spc="95" dirty="0" smtClean="0">
                <a:latin typeface="Times New Roman"/>
                <a:cs typeface="Times New Roman"/>
              </a:rPr>
              <a:t>layers  </a:t>
            </a:r>
            <a:r>
              <a:rPr lang="en-US" spc="120" dirty="0" smtClean="0">
                <a:latin typeface="Times New Roman"/>
                <a:cs typeface="Times New Roman"/>
              </a:rPr>
              <a:t>do </a:t>
            </a:r>
            <a:r>
              <a:rPr lang="en-US" spc="100" dirty="0" smtClean="0">
                <a:latin typeface="Times New Roman"/>
                <a:cs typeface="Times New Roman"/>
              </a:rPr>
              <a:t>not </a:t>
            </a:r>
            <a:r>
              <a:rPr lang="en-US" spc="95" dirty="0" smtClean="0">
                <a:latin typeface="Times New Roman"/>
                <a:cs typeface="Times New Roman"/>
              </a:rPr>
              <a:t>access </a:t>
            </a:r>
            <a:r>
              <a:rPr lang="en-US" spc="100" dirty="0" smtClean="0">
                <a:latin typeface="Times New Roman"/>
                <a:cs typeface="Times New Roman"/>
              </a:rPr>
              <a:t>higher</a:t>
            </a:r>
            <a:r>
              <a:rPr lang="en-US" spc="20" dirty="0" smtClean="0">
                <a:latin typeface="Times New Roman"/>
                <a:cs typeface="Times New Roman"/>
              </a:rPr>
              <a:t> </a:t>
            </a:r>
            <a:r>
              <a:rPr lang="en-US" spc="85" dirty="0" smtClean="0">
                <a:latin typeface="Times New Roman"/>
                <a:cs typeface="Times New Roman"/>
              </a:rPr>
              <a:t>layers.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3299"/>
              </a:lnSpc>
              <a:spcBef>
                <a:spcPts val="810"/>
              </a:spcBef>
            </a:pPr>
            <a:r>
              <a:rPr lang="en-US" b="1" spc="110" dirty="0" smtClean="0">
                <a:latin typeface="Times New Roman"/>
                <a:cs typeface="Times New Roman"/>
              </a:rPr>
              <a:t>Communicational. </a:t>
            </a:r>
            <a:r>
              <a:rPr lang="en-US" spc="95" dirty="0" smtClean="0">
                <a:latin typeface="Times New Roman"/>
                <a:cs typeface="Times New Roman"/>
              </a:rPr>
              <a:t>All operations </a:t>
            </a:r>
            <a:r>
              <a:rPr lang="en-US" spc="90" dirty="0" smtClean="0">
                <a:latin typeface="Times New Roman"/>
                <a:cs typeface="Times New Roman"/>
              </a:rPr>
              <a:t>that </a:t>
            </a:r>
            <a:r>
              <a:rPr lang="en-US" spc="100" dirty="0" smtClean="0">
                <a:latin typeface="Times New Roman"/>
                <a:cs typeface="Times New Roman"/>
              </a:rPr>
              <a:t>access </a:t>
            </a:r>
            <a:r>
              <a:rPr lang="en-US" spc="95" dirty="0" smtClean="0">
                <a:latin typeface="Times New Roman"/>
                <a:cs typeface="Times New Roman"/>
              </a:rPr>
              <a:t>the </a:t>
            </a:r>
            <a:r>
              <a:rPr lang="en-US" spc="120" dirty="0" smtClean="0">
                <a:latin typeface="Times New Roman"/>
                <a:cs typeface="Times New Roman"/>
              </a:rPr>
              <a:t>same </a:t>
            </a:r>
            <a:r>
              <a:rPr lang="en-US" spc="95" dirty="0" smtClean="0">
                <a:latin typeface="Times New Roman"/>
                <a:cs typeface="Times New Roman"/>
              </a:rPr>
              <a:t>data are </a:t>
            </a:r>
            <a:r>
              <a:rPr lang="en-US" spc="100" dirty="0" smtClean="0">
                <a:latin typeface="Times New Roman"/>
                <a:cs typeface="Times New Roman"/>
              </a:rPr>
              <a:t>defined within  </a:t>
            </a:r>
            <a:r>
              <a:rPr lang="en-US" spc="114" dirty="0" smtClean="0">
                <a:latin typeface="Times New Roman"/>
                <a:cs typeface="Times New Roman"/>
              </a:rPr>
              <a:t>one </a:t>
            </a:r>
            <a:r>
              <a:rPr lang="en-US" spc="85" dirty="0" smtClean="0">
                <a:latin typeface="Times New Roman"/>
                <a:cs typeface="Times New Roman"/>
              </a:rPr>
              <a:t>class. </a:t>
            </a:r>
            <a:r>
              <a:rPr lang="en-US" spc="100" dirty="0" smtClean="0">
                <a:latin typeface="Times New Roman"/>
                <a:cs typeface="Times New Roman"/>
              </a:rPr>
              <a:t>In </a:t>
            </a:r>
            <a:r>
              <a:rPr lang="en-US" spc="95" dirty="0" smtClean="0">
                <a:latin typeface="Times New Roman"/>
                <a:cs typeface="Times New Roman"/>
              </a:rPr>
              <a:t>general, </a:t>
            </a:r>
            <a:r>
              <a:rPr lang="en-US" spc="105" dirty="0" smtClean="0">
                <a:latin typeface="Times New Roman"/>
                <a:cs typeface="Times New Roman"/>
              </a:rPr>
              <a:t>such </a:t>
            </a:r>
            <a:r>
              <a:rPr lang="en-US" spc="90" dirty="0" smtClean="0">
                <a:latin typeface="Times New Roman"/>
                <a:cs typeface="Times New Roman"/>
              </a:rPr>
              <a:t>classes </a:t>
            </a:r>
            <a:r>
              <a:rPr lang="en-US" spc="100" dirty="0" smtClean="0">
                <a:latin typeface="Times New Roman"/>
                <a:cs typeface="Times New Roman"/>
              </a:rPr>
              <a:t>focus </a:t>
            </a:r>
            <a:r>
              <a:rPr lang="en-US" spc="90" dirty="0" smtClean="0">
                <a:latin typeface="Times New Roman"/>
                <a:cs typeface="Times New Roman"/>
              </a:rPr>
              <a:t>solely </a:t>
            </a:r>
            <a:r>
              <a:rPr lang="en-US" spc="120" dirty="0" smtClean="0">
                <a:latin typeface="Times New Roman"/>
                <a:cs typeface="Times New Roman"/>
              </a:rPr>
              <a:t>on </a:t>
            </a:r>
            <a:r>
              <a:rPr lang="en-US" spc="95" dirty="0" smtClean="0">
                <a:latin typeface="Times New Roman"/>
                <a:cs typeface="Times New Roman"/>
              </a:rPr>
              <a:t>the </a:t>
            </a:r>
            <a:r>
              <a:rPr lang="en-US" spc="100" dirty="0" smtClean="0">
                <a:latin typeface="Times New Roman"/>
                <a:cs typeface="Times New Roman"/>
              </a:rPr>
              <a:t>data </a:t>
            </a:r>
            <a:r>
              <a:rPr lang="en-US" spc="90" dirty="0" smtClean="0">
                <a:latin typeface="Times New Roman"/>
                <a:cs typeface="Times New Roman"/>
              </a:rPr>
              <a:t>in </a:t>
            </a:r>
            <a:r>
              <a:rPr lang="en-US" spc="95" dirty="0" smtClean="0">
                <a:latin typeface="Times New Roman"/>
                <a:cs typeface="Times New Roman"/>
              </a:rPr>
              <a:t>question, accessing  </a:t>
            </a:r>
            <a:r>
              <a:rPr lang="en-US" spc="114" dirty="0" smtClean="0">
                <a:latin typeface="Times New Roman"/>
                <a:cs typeface="Times New Roman"/>
              </a:rPr>
              <a:t>and </a:t>
            </a:r>
            <a:r>
              <a:rPr lang="en-US" spc="90" dirty="0" smtClean="0">
                <a:latin typeface="Times New Roman"/>
                <a:cs typeface="Times New Roman"/>
              </a:rPr>
              <a:t>storing</a:t>
            </a:r>
            <a:r>
              <a:rPr lang="en-US" spc="5" dirty="0" smtClean="0">
                <a:latin typeface="Times New Roman"/>
                <a:cs typeface="Times New Roman"/>
              </a:rPr>
              <a:t> </a:t>
            </a:r>
            <a:r>
              <a:rPr lang="en-US" spc="65" dirty="0" smtClean="0">
                <a:latin typeface="Times New Roman"/>
                <a:cs typeface="Times New Roman"/>
              </a:rPr>
              <a:t>it.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244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1505" y="281431"/>
            <a:ext cx="6066155" cy="10201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88900" marR="8255" algn="just">
              <a:lnSpc>
                <a:spcPct val="104299"/>
              </a:lnSpc>
            </a:pPr>
            <a:r>
              <a:rPr sz="1200" spc="100" dirty="0">
                <a:latin typeface="Times New Roman"/>
                <a:cs typeface="Times New Roman"/>
              </a:rPr>
              <a:t>Classes </a:t>
            </a:r>
            <a:r>
              <a:rPr sz="1200" spc="114" dirty="0">
                <a:latin typeface="Times New Roman"/>
                <a:cs typeface="Times New Roman"/>
              </a:rPr>
              <a:t>and components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exhibit </a:t>
            </a:r>
            <a:r>
              <a:rPr sz="1200" b="1" spc="95" dirty="0">
                <a:latin typeface="Times New Roman"/>
                <a:cs typeface="Times New Roman"/>
              </a:rPr>
              <a:t>functional, </a:t>
            </a:r>
            <a:r>
              <a:rPr sz="1200" b="1" spc="90" dirty="0">
                <a:latin typeface="Times New Roman"/>
                <a:cs typeface="Times New Roman"/>
              </a:rPr>
              <a:t>layer, </a:t>
            </a:r>
            <a:r>
              <a:rPr sz="1200" b="1" spc="120" dirty="0">
                <a:latin typeface="Times New Roman"/>
                <a:cs typeface="Times New Roman"/>
              </a:rPr>
              <a:t>and </a:t>
            </a:r>
            <a:r>
              <a:rPr sz="1200" b="1" spc="110" dirty="0">
                <a:latin typeface="Times New Roman"/>
                <a:cs typeface="Times New Roman"/>
              </a:rPr>
              <a:t>communicational  </a:t>
            </a:r>
            <a:r>
              <a:rPr sz="1200" b="1" spc="105" dirty="0">
                <a:latin typeface="Times New Roman"/>
                <a:cs typeface="Times New Roman"/>
              </a:rPr>
              <a:t>cohesion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100" dirty="0">
                <a:latin typeface="Times New Roman"/>
                <a:cs typeface="Times New Roman"/>
              </a:rPr>
              <a:t>are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90" dirty="0">
                <a:latin typeface="Times New Roman"/>
                <a:cs typeface="Times New Roman"/>
              </a:rPr>
              <a:t>relatively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05" dirty="0">
                <a:latin typeface="Times New Roman"/>
                <a:cs typeface="Times New Roman"/>
              </a:rPr>
              <a:t>easy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95" dirty="0">
                <a:latin typeface="Times New Roman"/>
                <a:cs typeface="Times New Roman"/>
              </a:rPr>
              <a:t>to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10" dirty="0">
                <a:latin typeface="Times New Roman"/>
                <a:cs typeface="Times New Roman"/>
              </a:rPr>
              <a:t>implement,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80" dirty="0">
                <a:latin typeface="Times New Roman"/>
                <a:cs typeface="Times New Roman"/>
              </a:rPr>
              <a:t>test,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b="1" spc="120" dirty="0">
                <a:latin typeface="Times New Roman"/>
                <a:cs typeface="Times New Roman"/>
              </a:rPr>
              <a:t>and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105" dirty="0">
                <a:latin typeface="Times New Roman"/>
                <a:cs typeface="Times New Roman"/>
              </a:rPr>
              <a:t>maintain.</a:t>
            </a:r>
            <a:endParaRPr sz="1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85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Coupling</a:t>
            </a:r>
            <a:endParaRPr sz="1200">
              <a:latin typeface="Times New Roman"/>
              <a:cs typeface="Times New Roman"/>
            </a:endParaRPr>
          </a:p>
          <a:p>
            <a:pPr marL="546100" marR="481965" indent="-228600" algn="just">
              <a:lnSpc>
                <a:spcPct val="129400"/>
              </a:lnSpc>
              <a:spcBef>
                <a:spcPts val="500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amount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communication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collaboration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increases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(i.e.,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 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degree of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“connectedness”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between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 increases),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complexity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also increases. 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complexity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increases,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difficulty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implementing,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testing,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maintaining  software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grows.</a:t>
            </a:r>
            <a:endParaRPr sz="1200">
              <a:latin typeface="Times New Roman"/>
              <a:cs typeface="Times New Roman"/>
            </a:endParaRPr>
          </a:p>
          <a:p>
            <a:pPr marL="546100" marR="480059" indent="-228600" algn="just">
              <a:lnSpc>
                <a:spcPct val="1295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b="1" i="1" spc="11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qualitative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measure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degree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which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classes are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connected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one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another.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(and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components)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become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more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interdependent,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increases. </a:t>
            </a:r>
            <a:r>
              <a:rPr sz="1200" spc="145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important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objective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component-level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tokeep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low</a:t>
            </a:r>
            <a:r>
              <a:rPr sz="1200" spc="-1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possible.</a:t>
            </a:r>
            <a:endParaRPr sz="1200">
              <a:latin typeface="Times New Roman"/>
              <a:cs typeface="Times New Roman"/>
            </a:endParaRPr>
          </a:p>
          <a:p>
            <a:pPr marL="546100" marR="481330" indent="-228600" algn="just">
              <a:lnSpc>
                <a:spcPct val="1296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b="1" i="1" u="heavy" spc="10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Content coupling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occurs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one component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“surreptitiously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modifies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data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internal to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another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component”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.This violates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information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hiding—a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basic</a:t>
            </a:r>
            <a:r>
              <a:rPr sz="1200" spc="-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designconcept.</a:t>
            </a:r>
            <a:endParaRPr sz="1200">
              <a:latin typeface="Times New Roman"/>
              <a:cs typeface="Times New Roman"/>
            </a:endParaRPr>
          </a:p>
          <a:p>
            <a:pPr marL="546100" marR="480059" indent="-228600" algn="just">
              <a:lnSpc>
                <a:spcPct val="1294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200" b="1" i="1" u="heavy" spc="10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Control </a:t>
            </a:r>
            <a:r>
              <a:rPr sz="1200" b="1" i="1" u="heavy" spc="10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coupling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occurs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operation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A()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invokes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operation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B()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passes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flag to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B.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1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flag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“directs” logical 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flow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 </a:t>
            </a:r>
            <a:r>
              <a:rPr sz="1200" i="1" spc="100" dirty="0">
                <a:solidFill>
                  <a:srgbClr val="221F1F"/>
                </a:solidFill>
                <a:latin typeface="Times New Roman"/>
                <a:cs typeface="Times New Roman"/>
              </a:rPr>
              <a:t>B.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form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an 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unrelated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change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i="1" spc="145" dirty="0">
                <a:solidFill>
                  <a:srgbClr val="221F1F"/>
                </a:solidFill>
                <a:latin typeface="Times New Roman"/>
                <a:cs typeface="Times New Roman"/>
              </a:rPr>
              <a:t>B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result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necessity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change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meaning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control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flag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i="1" spc="14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passes.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If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overlooked,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an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error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will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result.</a:t>
            </a:r>
            <a:endParaRPr sz="1200">
              <a:latin typeface="Times New Roman"/>
              <a:cs typeface="Times New Roman"/>
            </a:endParaRPr>
          </a:p>
          <a:p>
            <a:pPr marL="546100" marR="479425" indent="-228600" algn="just">
              <a:lnSpc>
                <a:spcPct val="129400"/>
              </a:lnSpc>
              <a:spcBef>
                <a:spcPts val="105"/>
              </a:spcBef>
              <a:buFont typeface="Symbol"/>
              <a:buChar char=""/>
              <a:tabLst>
                <a:tab pos="591820" algn="l"/>
              </a:tabLst>
            </a:pPr>
            <a:r>
              <a:rPr dirty="0"/>
              <a:t>	</a:t>
            </a:r>
            <a:r>
              <a:rPr sz="1200" b="1" i="1" u="heavy" spc="100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External </a:t>
            </a:r>
            <a:r>
              <a:rPr sz="1200" b="1" i="1" u="heavy" spc="10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coupling</a:t>
            </a:r>
            <a:r>
              <a:rPr sz="1200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occurs </a:t>
            </a:r>
            <a:r>
              <a:rPr sz="1200" spc="12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communicates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or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collaborates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components 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(e.g.,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operating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system 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functions,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database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capability,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tele-communication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functions). 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Although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type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necessary, 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11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limited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small</a:t>
            </a:r>
            <a:r>
              <a:rPr sz="1200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number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 marR="483234" indent="-228600" algn="just">
              <a:lnSpc>
                <a:spcPct val="100499"/>
              </a:lnSpc>
              <a:buClr>
                <a:srgbClr val="000000"/>
              </a:buClr>
              <a:buSzPct val="75000"/>
              <a:buFont typeface="Symbol"/>
              <a:buChar char=""/>
              <a:tabLst>
                <a:tab pos="241300" algn="l"/>
              </a:tabLst>
            </a:pP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must communicate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internally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externally.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Therefore, 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coupling 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fact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life.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However,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designer </a:t>
            </a:r>
            <a:r>
              <a:rPr sz="1200" spc="105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120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100" dirty="0">
                <a:solidFill>
                  <a:srgbClr val="221F1F"/>
                </a:solidFill>
                <a:latin typeface="Times New Roman"/>
                <a:cs typeface="Times New Roman"/>
              </a:rPr>
              <a:t>reduce  coupling </a:t>
            </a:r>
            <a:r>
              <a:rPr sz="1200" spc="114" dirty="0">
                <a:solidFill>
                  <a:srgbClr val="221F1F"/>
                </a:solidFill>
                <a:latin typeface="Times New Roman"/>
                <a:cs typeface="Times New Roman"/>
              </a:rPr>
              <a:t>whenever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possible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80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CONDUCTING COMPONENT LEVEL DESIGN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88900" marR="5080" indent="43815" algn="just">
              <a:lnSpc>
                <a:spcPct val="102499"/>
              </a:lnSpc>
            </a:pPr>
            <a:r>
              <a:rPr sz="1200" spc="85" dirty="0">
                <a:latin typeface="Times New Roman"/>
                <a:cs typeface="Times New Roman"/>
              </a:rPr>
              <a:t>The </a:t>
            </a:r>
            <a:r>
              <a:rPr sz="1200" spc="75" dirty="0">
                <a:latin typeface="Times New Roman"/>
                <a:cs typeface="Times New Roman"/>
              </a:rPr>
              <a:t>following </a:t>
            </a:r>
            <a:r>
              <a:rPr sz="1200" spc="70" dirty="0">
                <a:latin typeface="Times New Roman"/>
                <a:cs typeface="Times New Roman"/>
              </a:rPr>
              <a:t>steps represent </a:t>
            </a:r>
            <a:r>
              <a:rPr sz="1200" spc="75" dirty="0">
                <a:latin typeface="Times New Roman"/>
                <a:cs typeface="Times New Roman"/>
              </a:rPr>
              <a:t>a </a:t>
            </a:r>
            <a:r>
              <a:rPr sz="1200" spc="65" dirty="0">
                <a:latin typeface="Times New Roman"/>
                <a:cs typeface="Times New Roman"/>
              </a:rPr>
              <a:t>typical </a:t>
            </a:r>
            <a:r>
              <a:rPr sz="1200" spc="95" dirty="0">
                <a:latin typeface="Times New Roman"/>
                <a:cs typeface="Times New Roman"/>
              </a:rPr>
              <a:t>task </a:t>
            </a:r>
            <a:r>
              <a:rPr sz="1200" spc="85" dirty="0">
                <a:latin typeface="Times New Roman"/>
                <a:cs typeface="Times New Roman"/>
              </a:rPr>
              <a:t>set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25" dirty="0">
                <a:latin typeface="Times New Roman"/>
                <a:cs typeface="Times New Roman"/>
              </a:rPr>
              <a:t>when 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applied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5" dirty="0">
                <a:latin typeface="Times New Roman"/>
                <a:cs typeface="Times New Roman"/>
              </a:rPr>
              <a:t>object-oriented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2899"/>
              </a:lnSpc>
              <a:spcBef>
                <a:spcPts val="819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correspond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domain.</a:t>
            </a:r>
            <a:r>
              <a:rPr sz="1200" b="1" spc="8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Using  </a:t>
            </a:r>
            <a:r>
              <a:rPr sz="1200" spc="70" dirty="0">
                <a:latin typeface="Times New Roman"/>
                <a:cs typeface="Times New Roman"/>
              </a:rPr>
              <a:t>the requirements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65" dirty="0">
                <a:latin typeface="Times New Roman"/>
                <a:cs typeface="Times New Roman"/>
              </a:rPr>
              <a:t>architectural </a:t>
            </a:r>
            <a:r>
              <a:rPr sz="1200" spc="80" dirty="0">
                <a:latin typeface="Times New Roman"/>
                <a:cs typeface="Times New Roman"/>
              </a:rPr>
              <a:t>model, each </a:t>
            </a:r>
            <a:r>
              <a:rPr sz="1200" spc="65" dirty="0">
                <a:latin typeface="Times New Roman"/>
                <a:cs typeface="Times New Roman"/>
              </a:rPr>
              <a:t>analysis class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65" dirty="0">
                <a:latin typeface="Times New Roman"/>
                <a:cs typeface="Times New Roman"/>
              </a:rPr>
              <a:t>architectural  </a:t>
            </a:r>
            <a:r>
              <a:rPr sz="1200" spc="80" dirty="0">
                <a:latin typeface="Times New Roman"/>
                <a:cs typeface="Times New Roman"/>
              </a:rPr>
              <a:t>component </a:t>
            </a:r>
            <a:r>
              <a:rPr sz="1200" spc="55" dirty="0">
                <a:latin typeface="Times New Roman"/>
                <a:cs typeface="Times New Roman"/>
              </a:rPr>
              <a:t>is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elaborated</a:t>
            </a:r>
            <a:endParaRPr sz="120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3099"/>
              </a:lnSpc>
              <a:spcBef>
                <a:spcPts val="83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correspond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infrastructure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</a:t>
            </a:r>
            <a:r>
              <a:rPr sz="1200" b="1" spc="85" dirty="0">
                <a:solidFill>
                  <a:srgbClr val="00ADEE"/>
                </a:solidFill>
                <a:latin typeface="Times New Roman"/>
                <a:cs typeface="Times New Roman"/>
              </a:rPr>
              <a:t>.  </a:t>
            </a:r>
            <a:r>
              <a:rPr sz="1200" spc="110" dirty="0">
                <a:latin typeface="Times New Roman"/>
                <a:cs typeface="Times New Roman"/>
              </a:rPr>
              <a:t>These </a:t>
            </a:r>
            <a:r>
              <a:rPr sz="1200" spc="90" dirty="0">
                <a:latin typeface="Times New Roman"/>
                <a:cs typeface="Times New Roman"/>
              </a:rPr>
              <a:t>classes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not </a:t>
            </a:r>
            <a:r>
              <a:rPr sz="1200" spc="100" dirty="0">
                <a:latin typeface="Times New Roman"/>
                <a:cs typeface="Times New Roman"/>
              </a:rPr>
              <a:t>described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requirements </a:t>
            </a:r>
            <a:r>
              <a:rPr sz="1200" spc="114" dirty="0">
                <a:latin typeface="Times New Roman"/>
                <a:cs typeface="Times New Roman"/>
              </a:rPr>
              <a:t>model and </a:t>
            </a:r>
            <a:r>
              <a:rPr sz="1200" spc="95" dirty="0">
                <a:latin typeface="Times New Roman"/>
                <a:cs typeface="Times New Roman"/>
              </a:rPr>
              <a:t>are often </a:t>
            </a:r>
            <a:r>
              <a:rPr sz="1200" spc="105" dirty="0">
                <a:latin typeface="Times New Roman"/>
                <a:cs typeface="Times New Roman"/>
              </a:rPr>
              <a:t>missing  </a:t>
            </a:r>
            <a:r>
              <a:rPr sz="1200" spc="114" dirty="0">
                <a:latin typeface="Times New Roman"/>
                <a:cs typeface="Times New Roman"/>
              </a:rPr>
              <a:t>from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architecture </a:t>
            </a:r>
            <a:r>
              <a:rPr sz="1200" spc="105" dirty="0">
                <a:latin typeface="Times New Roman"/>
                <a:cs typeface="Times New Roman"/>
              </a:rPr>
              <a:t>model, </a:t>
            </a:r>
            <a:r>
              <a:rPr sz="1200" spc="100" dirty="0">
                <a:latin typeface="Times New Roman"/>
                <a:cs typeface="Times New Roman"/>
              </a:rPr>
              <a:t>but they </a:t>
            </a:r>
            <a:r>
              <a:rPr sz="1200" spc="114" dirty="0">
                <a:latin typeface="Times New Roman"/>
                <a:cs typeface="Times New Roman"/>
              </a:rPr>
              <a:t>must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0" dirty="0">
                <a:latin typeface="Times New Roman"/>
                <a:cs typeface="Times New Roman"/>
              </a:rPr>
              <a:t>described </a:t>
            </a:r>
            <a:r>
              <a:rPr sz="1200" spc="80" dirty="0">
                <a:latin typeface="Times New Roman"/>
                <a:cs typeface="Times New Roman"/>
              </a:rPr>
              <a:t>at </a:t>
            </a:r>
            <a:r>
              <a:rPr sz="1200" spc="85" dirty="0">
                <a:latin typeface="Times New Roman"/>
                <a:cs typeface="Times New Roman"/>
              </a:rPr>
              <a:t>this </a:t>
            </a:r>
            <a:r>
              <a:rPr sz="1200" spc="90" dirty="0">
                <a:latin typeface="Times New Roman"/>
                <a:cs typeface="Times New Roman"/>
              </a:rPr>
              <a:t>point. Classes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 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85" dirty="0">
                <a:latin typeface="Times New Roman"/>
                <a:cs typeface="Times New Roman"/>
              </a:rPr>
              <a:t>this </a:t>
            </a:r>
            <a:r>
              <a:rPr sz="1200" spc="100" dirty="0">
                <a:latin typeface="Times New Roman"/>
                <a:cs typeface="Times New Roman"/>
              </a:rPr>
              <a:t>category include </a:t>
            </a:r>
            <a:r>
              <a:rPr sz="1200" spc="140" dirty="0">
                <a:latin typeface="Times New Roman"/>
                <a:cs typeface="Times New Roman"/>
              </a:rPr>
              <a:t>GUI </a:t>
            </a:r>
            <a:r>
              <a:rPr sz="1200" spc="110" dirty="0">
                <a:latin typeface="Times New Roman"/>
                <a:cs typeface="Times New Roman"/>
              </a:rPr>
              <a:t>components </a:t>
            </a:r>
            <a:r>
              <a:rPr sz="1200" spc="70" dirty="0">
                <a:latin typeface="Times New Roman"/>
                <a:cs typeface="Times New Roman"/>
              </a:rPr>
              <a:t>(often available as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reusable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69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7599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89320" cy="444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indent="-228600">
              <a:lnSpc>
                <a:spcPts val="140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and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380"/>
              </a:lnSpc>
              <a:spcBef>
                <a:spcPts val="55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principle, requirements </a:t>
            </a:r>
            <a:r>
              <a:rPr sz="1200" dirty="0">
                <a:latin typeface="Times New Roman"/>
                <a:cs typeface="Times New Roman"/>
              </a:rPr>
              <a:t>should state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do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describe  </a:t>
            </a:r>
            <a:r>
              <a:rPr sz="1200" dirty="0">
                <a:latin typeface="Times New Roman"/>
                <a:cs typeface="Times New Roman"/>
              </a:rPr>
              <a:t>how it does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practice, requirements and design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inseparable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ts val="1410"/>
              </a:lnSpc>
              <a:spcBef>
                <a:spcPts val="730"/>
              </a:spcBef>
              <a:buFont typeface="Courier New"/>
              <a:buChar char="o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system architecture </a:t>
            </a:r>
            <a:r>
              <a:rPr sz="1200" dirty="0">
                <a:latin typeface="Times New Roman"/>
                <a:cs typeface="Times New Roman"/>
              </a:rPr>
              <a:t>may be </a:t>
            </a:r>
            <a:r>
              <a:rPr sz="1200" spc="-5" dirty="0">
                <a:latin typeface="Times New Roman"/>
                <a:cs typeface="Times New Roman"/>
              </a:rPr>
              <a:t>designed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requirements;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ts val="1380"/>
              </a:lnSpc>
              <a:buFont typeface="Courier New"/>
              <a:buChar char="o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inter-operate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requirements;</a:t>
            </a:r>
            <a:endParaRPr sz="1200">
              <a:latin typeface="Times New Roman"/>
              <a:cs typeface="Times New Roman"/>
            </a:endParaRPr>
          </a:p>
          <a:p>
            <a:pPr marL="926465" marR="6350" lvl="1" indent="-228600">
              <a:lnSpc>
                <a:spcPts val="1380"/>
              </a:lnSpc>
              <a:spcBef>
                <a:spcPts val="65"/>
              </a:spcBef>
              <a:buFont typeface="Courier New"/>
              <a:buChar char="o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of a specific </a:t>
            </a:r>
            <a:r>
              <a:rPr sz="1200" spc="-5" dirty="0">
                <a:latin typeface="Times New Roman"/>
                <a:cs typeface="Times New Roman"/>
              </a:rPr>
              <a:t>architecture </a:t>
            </a:r>
            <a:r>
              <a:rPr sz="1200" dirty="0">
                <a:latin typeface="Times New Roman"/>
                <a:cs typeface="Times New Roman"/>
              </a:rPr>
              <a:t>to satisfy non-functional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may be a  domain</a:t>
            </a:r>
            <a:r>
              <a:rPr sz="1200" spc="-5" dirty="0">
                <a:latin typeface="Times New Roman"/>
                <a:cs typeface="Times New Roman"/>
              </a:rPr>
              <a:t> requirement.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ts val="1325"/>
              </a:lnSpc>
              <a:buFont typeface="Courier New"/>
              <a:buChar char="o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This may be the </a:t>
            </a:r>
            <a:r>
              <a:rPr sz="1200" spc="-5" dirty="0">
                <a:latin typeface="Times New Roman"/>
                <a:cs typeface="Times New Roman"/>
              </a:rPr>
              <a:t>consequence </a:t>
            </a:r>
            <a:r>
              <a:rPr sz="1200" dirty="0">
                <a:latin typeface="Times New Roman"/>
                <a:cs typeface="Times New Roman"/>
              </a:rPr>
              <a:t>of a regulatory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ts val="142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Natural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language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specification</a:t>
            </a:r>
            <a:endParaRPr sz="1200">
              <a:latin typeface="Times New Roman"/>
              <a:cs typeface="Times New Roman"/>
            </a:endParaRPr>
          </a:p>
          <a:p>
            <a:pPr marL="926465" marR="7620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written as natural language sentences </a:t>
            </a:r>
            <a:r>
              <a:rPr sz="1200" dirty="0">
                <a:latin typeface="Times New Roman"/>
                <a:cs typeface="Times New Roman"/>
              </a:rPr>
              <a:t>supplemented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diagrams  and tables.</a:t>
            </a:r>
            <a:endParaRPr sz="1200">
              <a:latin typeface="Times New Roman"/>
              <a:cs typeface="Times New Roman"/>
            </a:endParaRPr>
          </a:p>
          <a:p>
            <a:pPr marL="926465" marR="8890" indent="-228600">
              <a:lnSpc>
                <a:spcPts val="1380"/>
              </a:lnSpc>
              <a:spcBef>
                <a:spcPts val="100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writing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because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expressive,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intuitive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universal.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  </a:t>
            </a:r>
            <a:r>
              <a:rPr sz="1200" spc="-5" dirty="0">
                <a:latin typeface="Times New Roman"/>
                <a:cs typeface="Times New Roman"/>
              </a:rPr>
              <a:t>means 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can </a:t>
            </a:r>
            <a:r>
              <a:rPr sz="1200" dirty="0">
                <a:latin typeface="Times New Roman"/>
                <a:cs typeface="Times New Roman"/>
              </a:rPr>
              <a:t>be understood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users 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customers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ts val="137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Guidelines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writing requirements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1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Invent </a:t>
            </a:r>
            <a:r>
              <a:rPr sz="1200" dirty="0">
                <a:latin typeface="Times New Roman"/>
                <a:cs typeface="Times New Roman"/>
              </a:rPr>
              <a:t>a standard </a:t>
            </a:r>
            <a:r>
              <a:rPr sz="1200" spc="-5" dirty="0">
                <a:latin typeface="Times New Roman"/>
                <a:cs typeface="Times New Roman"/>
              </a:rPr>
              <a:t>format and use </a:t>
            </a:r>
            <a:r>
              <a:rPr sz="1200" dirty="0">
                <a:latin typeface="Times New Roman"/>
                <a:cs typeface="Times New Roman"/>
              </a:rPr>
              <a:t>it for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926465" marR="7620" lvl="1" indent="-228600">
              <a:lnSpc>
                <a:spcPts val="1370"/>
              </a:lnSpc>
              <a:spcBef>
                <a:spcPts val="12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language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consistent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way.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shall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mandatory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desirable requirements.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text </a:t>
            </a:r>
            <a:r>
              <a:rPr sz="1200" spc="-5" dirty="0">
                <a:latin typeface="Times New Roman"/>
                <a:cs typeface="Times New Roman"/>
              </a:rPr>
              <a:t>highlighting </a:t>
            </a:r>
            <a:r>
              <a:rPr sz="1200" dirty="0">
                <a:latin typeface="Times New Roman"/>
                <a:cs typeface="Times New Roman"/>
              </a:rPr>
              <a:t>to identify </a:t>
            </a:r>
            <a:r>
              <a:rPr sz="1200" spc="5" dirty="0">
                <a:latin typeface="Times New Roman"/>
                <a:cs typeface="Times New Roman"/>
              </a:rPr>
              <a:t>key </a:t>
            </a:r>
            <a:r>
              <a:rPr sz="1200" spc="-5" dirty="0">
                <a:latin typeface="Times New Roman"/>
                <a:cs typeface="Times New Roman"/>
              </a:rPr>
              <a:t>parts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Avoid the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of computer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jargon.</a:t>
            </a:r>
            <a:endParaRPr sz="1200">
              <a:latin typeface="Times New Roman"/>
              <a:cs typeface="Times New Roman"/>
            </a:endParaRPr>
          </a:p>
          <a:p>
            <a:pPr marL="926465" lvl="1" indent="-22923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926465" algn="l"/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Include an explanation (rationale) </a:t>
            </a:r>
            <a:r>
              <a:rPr sz="1200" dirty="0">
                <a:latin typeface="Times New Roman"/>
                <a:cs typeface="Times New Roman"/>
              </a:rPr>
              <a:t>of why a requirement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necessary.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304" y="4690998"/>
            <a:ext cx="234188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natural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language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Lack </a:t>
            </a:r>
            <a:r>
              <a:rPr sz="1200" dirty="0">
                <a:latin typeface="Times New Roman"/>
                <a:cs typeface="Times New Roman"/>
              </a:rPr>
              <a:t>of clarity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7</a:t>
            </a:fld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473453" y="4945252"/>
            <a:ext cx="4373880" cy="123952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30"/>
              </a:spcBef>
            </a:pPr>
            <a:r>
              <a:rPr sz="1200" spc="-5" dirty="0">
                <a:latin typeface="Times New Roman"/>
                <a:cs typeface="Times New Roman"/>
              </a:rPr>
              <a:t>Precision is difficult </a:t>
            </a:r>
            <a:r>
              <a:rPr sz="1200" dirty="0">
                <a:latin typeface="Times New Roman"/>
                <a:cs typeface="Times New Roman"/>
              </a:rPr>
              <a:t>without </a:t>
            </a:r>
            <a:r>
              <a:rPr sz="1200" spc="-5" dirty="0">
                <a:latin typeface="Times New Roman"/>
                <a:cs typeface="Times New Roman"/>
              </a:rPr>
              <a:t>making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document difficult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read.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405"/>
              </a:lnSpc>
              <a:spcBef>
                <a:spcPts val="8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confusion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Functional </a:t>
            </a:r>
            <a:r>
              <a:rPr sz="1200" dirty="0">
                <a:latin typeface="Times New Roman"/>
                <a:cs typeface="Times New Roman"/>
              </a:rPr>
              <a:t>and non-functional </a:t>
            </a:r>
            <a:r>
              <a:rPr sz="1200" spc="-5" dirty="0">
                <a:latin typeface="Times New Roman"/>
                <a:cs typeface="Times New Roman"/>
              </a:rPr>
              <a:t>requirements tend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be mixed-up.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405"/>
              </a:lnSpc>
              <a:spcBef>
                <a:spcPts val="84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amalgamation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Several different </a:t>
            </a:r>
            <a:r>
              <a:rPr sz="1200" dirty="0">
                <a:latin typeface="Times New Roman"/>
                <a:cs typeface="Times New Roman"/>
              </a:rPr>
              <a:t>requirements may be </a:t>
            </a: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together</a:t>
            </a:r>
            <a:r>
              <a:rPr sz="1200" b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304" y="6256400"/>
            <a:ext cx="5758180" cy="351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Structured specifications</a:t>
            </a:r>
            <a:endParaRPr sz="1200">
              <a:latin typeface="Times New Roman"/>
              <a:cs typeface="Times New Roman"/>
            </a:endParaRPr>
          </a:p>
          <a:p>
            <a:pPr marL="697865" marR="6350" lvl="1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An approach </a:t>
            </a:r>
            <a:r>
              <a:rPr sz="1200" dirty="0">
                <a:latin typeface="Times New Roman"/>
                <a:cs typeface="Times New Roman"/>
              </a:rPr>
              <a:t>to writing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where the </a:t>
            </a:r>
            <a:r>
              <a:rPr sz="1200" spc="-5" dirty="0">
                <a:latin typeface="Times New Roman"/>
                <a:cs typeface="Times New Roman"/>
              </a:rPr>
              <a:t>freedom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requirements writer  is limited and requirements are written </a:t>
            </a:r>
            <a:r>
              <a:rPr sz="1200" dirty="0">
                <a:latin typeface="Times New Roman"/>
                <a:cs typeface="Times New Roman"/>
              </a:rPr>
              <a:t>in a standard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way.</a:t>
            </a:r>
            <a:endParaRPr sz="1200">
              <a:latin typeface="Times New Roman"/>
              <a:cs typeface="Times New Roman"/>
            </a:endParaRPr>
          </a:p>
          <a:p>
            <a:pPr marL="697865" marR="5080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works well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some types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requirements e.g. requirements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embedded  control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sometimes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rigid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writing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business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345"/>
              </a:lnSpc>
              <a:buFont typeface="Wingdings"/>
              <a:buChar char=""/>
              <a:tabLst>
                <a:tab pos="241300" algn="l"/>
              </a:tabLst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Form-based specifications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Definition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entity.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23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inputs and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come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from.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outputs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go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to.</a:t>
            </a:r>
            <a:endParaRPr sz="1200">
              <a:latin typeface="Times New Roman"/>
              <a:cs typeface="Times New Roman"/>
            </a:endParaRPr>
          </a:p>
          <a:p>
            <a:pPr marL="697865" marR="5715" lvl="1" indent="-228600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Information about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information needed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computation and </a:t>
            </a:r>
            <a:r>
              <a:rPr sz="1200" dirty="0">
                <a:latin typeface="Times New Roman"/>
                <a:cs typeface="Times New Roman"/>
              </a:rPr>
              <a:t>other </a:t>
            </a:r>
            <a:r>
              <a:rPr sz="1200" spc="-5" dirty="0">
                <a:latin typeface="Times New Roman"/>
                <a:cs typeface="Times New Roman"/>
              </a:rPr>
              <a:t>entities  used.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the action to 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taken.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Pre and </a:t>
            </a:r>
            <a:r>
              <a:rPr sz="1200" dirty="0">
                <a:latin typeface="Times New Roman"/>
                <a:cs typeface="Times New Roman"/>
              </a:rPr>
              <a:t>post </a:t>
            </a:r>
            <a:r>
              <a:rPr sz="1200" spc="-5" dirty="0">
                <a:latin typeface="Times New Roman"/>
                <a:cs typeface="Times New Roman"/>
              </a:rPr>
              <a:t>conditions </a:t>
            </a:r>
            <a:r>
              <a:rPr sz="1200" dirty="0">
                <a:latin typeface="Times New Roman"/>
                <a:cs typeface="Times New Roman"/>
              </a:rPr>
              <a:t>(if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appropriate).</a:t>
            </a:r>
            <a:endParaRPr sz="1200">
              <a:latin typeface="Times New Roman"/>
              <a:cs typeface="Times New Roman"/>
            </a:endParaRPr>
          </a:p>
          <a:p>
            <a:pPr marL="697865" lvl="1" indent="-22923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side </a:t>
            </a:r>
            <a:r>
              <a:rPr sz="1200" spc="-5" dirty="0">
                <a:latin typeface="Times New Roman"/>
                <a:cs typeface="Times New Roman"/>
              </a:rPr>
              <a:t>effects </a:t>
            </a:r>
            <a:r>
              <a:rPr sz="1200" dirty="0">
                <a:latin typeface="Times New Roman"/>
                <a:cs typeface="Times New Roman"/>
              </a:rPr>
              <a:t>(if any) of 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Tabular specification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supplement </a:t>
            </a:r>
            <a:r>
              <a:rPr sz="1200" dirty="0">
                <a:latin typeface="Times New Roman"/>
                <a:cs typeface="Times New Roman"/>
              </a:rPr>
              <a:t>natural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language.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380"/>
              </a:lnSpc>
              <a:spcBef>
                <a:spcPts val="1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Particularly useful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spc="-5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to define a number of possible </a:t>
            </a:r>
            <a:r>
              <a:rPr sz="1200" spc="-5" dirty="0">
                <a:latin typeface="Times New Roman"/>
                <a:cs typeface="Times New Roman"/>
              </a:rPr>
              <a:t>alternative courses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action.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2"/>
            <a:ext cx="5993765" cy="10069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2600"/>
              </a:lnSpc>
            </a:pPr>
            <a:r>
              <a:rPr sz="1200" spc="75" dirty="0">
                <a:latin typeface="Times New Roman"/>
                <a:cs typeface="Times New Roman"/>
              </a:rPr>
              <a:t>components), </a:t>
            </a:r>
            <a:r>
              <a:rPr sz="1200" spc="70" dirty="0">
                <a:latin typeface="Times New Roman"/>
                <a:cs typeface="Times New Roman"/>
              </a:rPr>
              <a:t>operating </a:t>
            </a:r>
            <a:r>
              <a:rPr sz="1200" spc="80" dirty="0">
                <a:latin typeface="Times New Roman"/>
                <a:cs typeface="Times New Roman"/>
              </a:rPr>
              <a:t>system components, and </a:t>
            </a:r>
            <a:r>
              <a:rPr sz="1200" spc="85" dirty="0">
                <a:latin typeface="Times New Roman"/>
                <a:cs typeface="Times New Roman"/>
              </a:rPr>
              <a:t>object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data </a:t>
            </a:r>
            <a:r>
              <a:rPr sz="1200" spc="120" dirty="0">
                <a:latin typeface="Times New Roman"/>
                <a:cs typeface="Times New Roman"/>
              </a:rPr>
              <a:t>management  </a:t>
            </a:r>
            <a:r>
              <a:rPr sz="1200" spc="105" dirty="0"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2499"/>
              </a:lnSpc>
              <a:spcBef>
                <a:spcPts val="855"/>
              </a:spcBef>
            </a:pP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 acquired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 reusable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components. 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Elaboration requires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55" dirty="0">
                <a:latin typeface="Times New Roman"/>
                <a:cs typeface="Times New Roman"/>
              </a:rPr>
              <a:t>all </a:t>
            </a:r>
            <a:r>
              <a:rPr sz="1200" spc="65" dirty="0">
                <a:latin typeface="Times New Roman"/>
                <a:cs typeface="Times New Roman"/>
              </a:rPr>
              <a:t>interfaces, </a:t>
            </a:r>
            <a:r>
              <a:rPr sz="1200" spc="60" dirty="0">
                <a:latin typeface="Times New Roman"/>
                <a:cs typeface="Times New Roman"/>
              </a:rPr>
              <a:t>attributes,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operations </a:t>
            </a:r>
            <a:r>
              <a:rPr sz="1200" spc="75" dirty="0">
                <a:latin typeface="Times New Roman"/>
                <a:cs typeface="Times New Roman"/>
              </a:rPr>
              <a:t>necessary </a:t>
            </a:r>
            <a:r>
              <a:rPr sz="1200" spc="70" dirty="0">
                <a:latin typeface="Times New Roman"/>
                <a:cs typeface="Times New Roman"/>
              </a:rPr>
              <a:t>to  </a:t>
            </a:r>
            <a:r>
              <a:rPr sz="1200" spc="80" dirty="0">
                <a:latin typeface="Times New Roman"/>
                <a:cs typeface="Times New Roman"/>
              </a:rPr>
              <a:t>implement </a:t>
            </a:r>
            <a:r>
              <a:rPr sz="1200" spc="70" dirty="0">
                <a:latin typeface="Times New Roman"/>
                <a:cs typeface="Times New Roman"/>
              </a:rPr>
              <a:t>the </a:t>
            </a:r>
            <a:r>
              <a:rPr sz="1200" spc="65" dirty="0">
                <a:latin typeface="Times New Roman"/>
                <a:cs typeface="Times New Roman"/>
              </a:rPr>
              <a:t>class </a:t>
            </a:r>
            <a:r>
              <a:rPr sz="1200" spc="75" dirty="0">
                <a:latin typeface="Times New Roman"/>
                <a:cs typeface="Times New Roman"/>
              </a:rPr>
              <a:t>be described in </a:t>
            </a:r>
            <a:r>
              <a:rPr sz="1200" spc="60" dirty="0">
                <a:latin typeface="Times New Roman"/>
                <a:cs typeface="Times New Roman"/>
              </a:rPr>
              <a:t>detail. </a:t>
            </a:r>
            <a:r>
              <a:rPr sz="1200" spc="80" dirty="0">
                <a:latin typeface="Times New Roman"/>
                <a:cs typeface="Times New Roman"/>
              </a:rPr>
              <a:t>Design </a:t>
            </a:r>
            <a:r>
              <a:rPr sz="1200" spc="65" dirty="0">
                <a:latin typeface="Times New Roman"/>
                <a:cs typeface="Times New Roman"/>
              </a:rPr>
              <a:t>heuristics </a:t>
            </a:r>
            <a:r>
              <a:rPr sz="1200" spc="60" dirty="0">
                <a:latin typeface="Times New Roman"/>
                <a:cs typeface="Times New Roman"/>
              </a:rPr>
              <a:t>(e.g., </a:t>
            </a:r>
            <a:r>
              <a:rPr sz="1200" spc="85" dirty="0">
                <a:latin typeface="Times New Roman"/>
                <a:cs typeface="Times New Roman"/>
              </a:rPr>
              <a:t>component  </a:t>
            </a:r>
            <a:r>
              <a:rPr sz="1200" spc="75" dirty="0">
                <a:latin typeface="Times New Roman"/>
                <a:cs typeface="Times New Roman"/>
              </a:rPr>
              <a:t>cohesion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coupling) </a:t>
            </a:r>
            <a:r>
              <a:rPr sz="1200" spc="85" dirty="0">
                <a:latin typeface="Times New Roman"/>
                <a:cs typeface="Times New Roman"/>
              </a:rPr>
              <a:t>must </a:t>
            </a:r>
            <a:r>
              <a:rPr sz="1200" spc="75" dirty="0">
                <a:latin typeface="Times New Roman"/>
                <a:cs typeface="Times New Roman"/>
              </a:rPr>
              <a:t>be considered </a:t>
            </a:r>
            <a:r>
              <a:rPr sz="1200" spc="70" dirty="0">
                <a:latin typeface="Times New Roman"/>
                <a:cs typeface="Times New Roman"/>
              </a:rPr>
              <a:t>as </a:t>
            </a:r>
            <a:r>
              <a:rPr sz="1200" spc="60" dirty="0">
                <a:latin typeface="Times New Roman"/>
                <a:cs typeface="Times New Roman"/>
              </a:rPr>
              <a:t>this </a:t>
            </a:r>
            <a:r>
              <a:rPr sz="1200" spc="70" dirty="0">
                <a:latin typeface="Times New Roman"/>
                <a:cs typeface="Times New Roman"/>
              </a:rPr>
              <a:t>task </a:t>
            </a:r>
            <a:r>
              <a:rPr sz="1200" spc="5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conducted.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20"/>
              </a:spcBef>
            </a:pP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3a. Specify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message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details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when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collaborate.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spc="60" dirty="0">
                <a:latin typeface="Times New Roman"/>
                <a:cs typeface="Times New Roman"/>
              </a:rPr>
              <a:t>The  </a:t>
            </a:r>
            <a:r>
              <a:rPr sz="1200" spc="65" dirty="0">
                <a:latin typeface="Times New Roman"/>
                <a:cs typeface="Times New Roman"/>
              </a:rPr>
              <a:t>requirements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model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makes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use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collaboration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diagram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to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show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how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analysis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classes  collaborate </a:t>
            </a:r>
            <a:r>
              <a:rPr sz="1200" spc="75" dirty="0">
                <a:latin typeface="Times New Roman"/>
                <a:cs typeface="Times New Roman"/>
              </a:rPr>
              <a:t>with </a:t>
            </a:r>
            <a:r>
              <a:rPr sz="1200" spc="80" dirty="0">
                <a:latin typeface="Times New Roman"/>
                <a:cs typeface="Times New Roman"/>
              </a:rPr>
              <a:t>one </a:t>
            </a:r>
            <a:r>
              <a:rPr sz="1200" spc="70" dirty="0">
                <a:latin typeface="Times New Roman"/>
                <a:cs typeface="Times New Roman"/>
              </a:rPr>
              <a:t>another. </a:t>
            </a:r>
            <a:r>
              <a:rPr sz="1200" spc="90" dirty="0">
                <a:latin typeface="Times New Roman"/>
                <a:cs typeface="Times New Roman"/>
              </a:rPr>
              <a:t>Messages </a:t>
            </a:r>
            <a:r>
              <a:rPr sz="1200" spc="70" dirty="0">
                <a:latin typeface="Times New Roman"/>
                <a:cs typeface="Times New Roman"/>
              </a:rPr>
              <a:t>that </a:t>
            </a:r>
            <a:r>
              <a:rPr sz="1200" spc="80" dirty="0">
                <a:latin typeface="Times New Roman"/>
                <a:cs typeface="Times New Roman"/>
              </a:rPr>
              <a:t>are </a:t>
            </a:r>
            <a:r>
              <a:rPr sz="1200" spc="85" dirty="0">
                <a:latin typeface="Times New Roman"/>
                <a:cs typeface="Times New Roman"/>
              </a:rPr>
              <a:t>passed </a:t>
            </a:r>
            <a:r>
              <a:rPr sz="1200" spc="100" dirty="0">
                <a:latin typeface="Times New Roman"/>
                <a:cs typeface="Times New Roman"/>
              </a:rPr>
              <a:t>between </a:t>
            </a:r>
            <a:r>
              <a:rPr sz="1200" spc="80" dirty="0">
                <a:latin typeface="Times New Roman"/>
                <a:cs typeface="Times New Roman"/>
              </a:rPr>
              <a:t>objects </a:t>
            </a:r>
            <a:r>
              <a:rPr sz="1200" spc="85" dirty="0">
                <a:latin typeface="Times New Roman"/>
                <a:cs typeface="Times New Roman"/>
              </a:rPr>
              <a:t>within </a:t>
            </a:r>
            <a:r>
              <a:rPr sz="1200" spc="105" dirty="0">
                <a:latin typeface="Times New Roman"/>
                <a:cs typeface="Times New Roman"/>
              </a:rPr>
              <a:t>a  </a:t>
            </a:r>
            <a:r>
              <a:rPr sz="1200" spc="9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099"/>
              </a:lnSpc>
              <a:spcBef>
                <a:spcPts val="81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3b.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appropriate</a:t>
            </a: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each</a:t>
            </a:r>
            <a:r>
              <a:rPr sz="12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sz="1200" b="1" spc="80" dirty="0">
                <a:solidFill>
                  <a:srgbClr val="00ADEE"/>
                </a:solidFill>
                <a:latin typeface="Times New Roman"/>
                <a:cs typeface="Times New Roman"/>
              </a:rPr>
              <a:t>.</a:t>
            </a:r>
            <a:r>
              <a:rPr sz="1200" spc="80" dirty="0">
                <a:latin typeface="Times New Roman"/>
                <a:cs typeface="Times New Roman"/>
              </a:rPr>
              <a:t>Within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context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70" dirty="0">
                <a:latin typeface="Times New Roman"/>
                <a:cs typeface="Times New Roman"/>
              </a:rPr>
              <a:t>UML </a:t>
            </a:r>
            <a:r>
              <a:rPr sz="1200" spc="90" dirty="0">
                <a:latin typeface="Times New Roman"/>
                <a:cs typeface="Times New Roman"/>
              </a:rPr>
              <a:t>interface </a:t>
            </a:r>
            <a:r>
              <a:rPr sz="1200" spc="80" dirty="0">
                <a:latin typeface="Times New Roman"/>
                <a:cs typeface="Times New Roman"/>
              </a:rPr>
              <a:t>is </a:t>
            </a:r>
            <a:r>
              <a:rPr sz="1200" spc="105" dirty="0">
                <a:latin typeface="Times New Roman"/>
                <a:cs typeface="Times New Roman"/>
              </a:rPr>
              <a:t>“a </a:t>
            </a:r>
            <a:r>
              <a:rPr sz="1200" spc="110" dirty="0">
                <a:latin typeface="Times New Roman"/>
                <a:cs typeface="Times New Roman"/>
              </a:rPr>
              <a:t>group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externally </a:t>
            </a:r>
            <a:r>
              <a:rPr sz="1200" spc="90" dirty="0">
                <a:latin typeface="Times New Roman"/>
                <a:cs typeface="Times New Roman"/>
              </a:rPr>
              <a:t>visible </a:t>
            </a:r>
            <a:r>
              <a:rPr sz="1200" spc="70" dirty="0">
                <a:latin typeface="Times New Roman"/>
                <a:cs typeface="Times New Roman"/>
              </a:rPr>
              <a:t>(i.e.,  public)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operations.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interface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contains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no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internal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structure,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50" dirty="0">
                <a:latin typeface="Times New Roman"/>
                <a:cs typeface="Times New Roman"/>
              </a:rPr>
              <a:t>it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has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no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attributes,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no  </a:t>
            </a:r>
            <a:r>
              <a:rPr sz="1200" spc="90" dirty="0">
                <a:latin typeface="Times New Roman"/>
                <a:cs typeface="Times New Roman"/>
              </a:rPr>
              <a:t>associations.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“.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2499"/>
              </a:lnSpc>
              <a:spcBef>
                <a:spcPts val="855"/>
              </a:spcBef>
            </a:pP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3c.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attributes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define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types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data </a:t>
            </a:r>
            <a:r>
              <a:rPr sz="12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structures </a:t>
            </a:r>
            <a:r>
              <a:rPr sz="12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 them</a:t>
            </a:r>
            <a:r>
              <a:rPr sz="1200" b="1" spc="85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75" dirty="0">
                <a:latin typeface="Times New Roman"/>
                <a:cs typeface="Times New Roman"/>
              </a:rPr>
              <a:t>In </a:t>
            </a:r>
            <a:r>
              <a:rPr sz="1200" spc="65" dirty="0">
                <a:latin typeface="Times New Roman"/>
                <a:cs typeface="Times New Roman"/>
              </a:rPr>
              <a:t>general, </a:t>
            </a:r>
            <a:r>
              <a:rPr sz="1200" spc="70" dirty="0">
                <a:latin typeface="Times New Roman"/>
                <a:cs typeface="Times New Roman"/>
              </a:rPr>
              <a:t>data </a:t>
            </a:r>
            <a:r>
              <a:rPr sz="1200" spc="65" dirty="0">
                <a:latin typeface="Times New Roman"/>
                <a:cs typeface="Times New Roman"/>
              </a:rPr>
              <a:t>structures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types </a:t>
            </a:r>
            <a:r>
              <a:rPr sz="1200" spc="80" dirty="0">
                <a:latin typeface="Times New Roman"/>
                <a:cs typeface="Times New Roman"/>
              </a:rPr>
              <a:t>used </a:t>
            </a:r>
            <a:r>
              <a:rPr sz="1200" spc="70" dirty="0">
                <a:latin typeface="Times New Roman"/>
                <a:cs typeface="Times New Roman"/>
              </a:rPr>
              <a:t>to define </a:t>
            </a:r>
            <a:r>
              <a:rPr sz="1200" spc="65" dirty="0">
                <a:latin typeface="Times New Roman"/>
                <a:cs typeface="Times New Roman"/>
              </a:rPr>
              <a:t>attributes </a:t>
            </a:r>
            <a:r>
              <a:rPr sz="1200" spc="70" dirty="0">
                <a:latin typeface="Times New Roman"/>
                <a:cs typeface="Times New Roman"/>
              </a:rPr>
              <a:t>are  defined </a:t>
            </a:r>
            <a:r>
              <a:rPr sz="1200" spc="75" dirty="0">
                <a:latin typeface="Times New Roman"/>
                <a:cs typeface="Times New Roman"/>
              </a:rPr>
              <a:t>within </a:t>
            </a:r>
            <a:r>
              <a:rPr sz="1200" spc="70" dirty="0">
                <a:latin typeface="Times New Roman"/>
                <a:cs typeface="Times New Roman"/>
              </a:rPr>
              <a:t>the context of the </a:t>
            </a:r>
            <a:r>
              <a:rPr sz="1200" spc="85" dirty="0">
                <a:latin typeface="Times New Roman"/>
                <a:cs typeface="Times New Roman"/>
              </a:rPr>
              <a:t>programming </a:t>
            </a:r>
            <a:r>
              <a:rPr sz="1200" spc="75" dirty="0">
                <a:latin typeface="Times New Roman"/>
                <a:cs typeface="Times New Roman"/>
              </a:rPr>
              <a:t>language </a:t>
            </a:r>
            <a:r>
              <a:rPr sz="1200" spc="65" dirty="0">
                <a:latin typeface="Times New Roman"/>
                <a:cs typeface="Times New Roman"/>
              </a:rPr>
              <a:t>that </a:t>
            </a:r>
            <a:r>
              <a:rPr sz="1200" spc="55" dirty="0">
                <a:latin typeface="Times New Roman"/>
                <a:cs typeface="Times New Roman"/>
              </a:rPr>
              <a:t>is </a:t>
            </a:r>
            <a:r>
              <a:rPr sz="1200" spc="70" dirty="0">
                <a:latin typeface="Times New Roman"/>
                <a:cs typeface="Times New Roman"/>
              </a:rPr>
              <a:t>to </a:t>
            </a:r>
            <a:r>
              <a:rPr sz="1200" spc="75" dirty="0">
                <a:latin typeface="Times New Roman"/>
                <a:cs typeface="Times New Roman"/>
              </a:rPr>
              <a:t>be used </a:t>
            </a:r>
            <a:r>
              <a:rPr sz="1200" spc="70" dirty="0">
                <a:latin typeface="Times New Roman"/>
                <a:cs typeface="Times New Roman"/>
              </a:rPr>
              <a:t>for  </a:t>
            </a:r>
            <a:r>
              <a:rPr sz="1200" spc="75" dirty="0">
                <a:latin typeface="Times New Roman"/>
                <a:cs typeface="Times New Roman"/>
              </a:rPr>
              <a:t>implementation.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099"/>
              </a:lnSpc>
              <a:spcBef>
                <a:spcPts val="819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3d.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Describe processing flow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within each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detail.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This </a:t>
            </a:r>
            <a:r>
              <a:rPr sz="1200" spc="100" dirty="0">
                <a:latin typeface="Times New Roman"/>
                <a:cs typeface="Times New Roman"/>
              </a:rPr>
              <a:t>may </a:t>
            </a:r>
            <a:r>
              <a:rPr sz="1200" spc="75" dirty="0">
                <a:latin typeface="Times New Roman"/>
                <a:cs typeface="Times New Roman"/>
              </a:rPr>
              <a:t>be  </a:t>
            </a:r>
            <a:r>
              <a:rPr sz="1200" spc="105" dirty="0">
                <a:latin typeface="Times New Roman"/>
                <a:cs typeface="Times New Roman"/>
              </a:rPr>
              <a:t>accomplished </a:t>
            </a:r>
            <a:r>
              <a:rPr sz="1200" spc="100" dirty="0">
                <a:latin typeface="Times New Roman"/>
                <a:cs typeface="Times New Roman"/>
              </a:rPr>
              <a:t>using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programming </a:t>
            </a:r>
            <a:r>
              <a:rPr sz="1200" spc="105" dirty="0">
                <a:latin typeface="Times New Roman"/>
                <a:cs typeface="Times New Roman"/>
              </a:rPr>
              <a:t>language-based </a:t>
            </a:r>
            <a:r>
              <a:rPr sz="1200" spc="110" dirty="0">
                <a:latin typeface="Times New Roman"/>
                <a:cs typeface="Times New Roman"/>
              </a:rPr>
              <a:t>pseudo code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05" dirty="0">
                <a:latin typeface="Times New Roman"/>
                <a:cs typeface="Times New Roman"/>
              </a:rPr>
              <a:t>with a </a:t>
            </a:r>
            <a:r>
              <a:rPr sz="1200" spc="170" dirty="0">
                <a:latin typeface="Times New Roman"/>
                <a:cs typeface="Times New Roman"/>
              </a:rPr>
              <a:t>UML  </a:t>
            </a:r>
            <a:r>
              <a:rPr sz="1200" spc="85" dirty="0">
                <a:latin typeface="Times New Roman"/>
                <a:cs typeface="Times New Roman"/>
              </a:rPr>
              <a:t>activity </a:t>
            </a:r>
            <a:r>
              <a:rPr sz="1200" spc="100" dirty="0">
                <a:latin typeface="Times New Roman"/>
                <a:cs typeface="Times New Roman"/>
              </a:rPr>
              <a:t>diagram. </a:t>
            </a:r>
            <a:r>
              <a:rPr sz="1200" spc="114" dirty="0">
                <a:latin typeface="Times New Roman"/>
                <a:cs typeface="Times New Roman"/>
              </a:rPr>
              <a:t>Each </a:t>
            </a:r>
            <a:r>
              <a:rPr sz="1200" spc="100" dirty="0">
                <a:latin typeface="Times New Roman"/>
                <a:cs typeface="Times New Roman"/>
              </a:rPr>
              <a:t>software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elaborated </a:t>
            </a:r>
            <a:r>
              <a:rPr sz="1200" spc="105" dirty="0">
                <a:latin typeface="Times New Roman"/>
                <a:cs typeface="Times New Roman"/>
              </a:rPr>
              <a:t>through a </a:t>
            </a:r>
            <a:r>
              <a:rPr sz="1200" spc="120" dirty="0">
                <a:latin typeface="Times New Roman"/>
                <a:cs typeface="Times New Roman"/>
              </a:rPr>
              <a:t>number </a:t>
            </a:r>
            <a:r>
              <a:rPr sz="1200" spc="100" dirty="0">
                <a:latin typeface="Times New Roman"/>
                <a:cs typeface="Times New Roman"/>
              </a:rPr>
              <a:t>of  </a:t>
            </a:r>
            <a:r>
              <a:rPr sz="1200" spc="85" dirty="0">
                <a:latin typeface="Times New Roman"/>
                <a:cs typeface="Times New Roman"/>
              </a:rPr>
              <a:t>iterations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105" dirty="0">
                <a:latin typeface="Times New Roman"/>
                <a:cs typeface="Times New Roman"/>
              </a:rPr>
              <a:t>apply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stepwise refinement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concept.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099"/>
              </a:lnSpc>
              <a:spcBef>
                <a:spcPts val="820"/>
              </a:spcBef>
            </a:pPr>
            <a:r>
              <a:rPr sz="1200" spc="12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first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iteration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defines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each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operation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part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class.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In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every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case, 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operation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should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characterized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way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ensures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high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cohesion;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70" dirty="0">
                <a:latin typeface="Times New Roman"/>
                <a:cs typeface="Times New Roman"/>
              </a:rPr>
              <a:t> is,  </a:t>
            </a:r>
            <a:r>
              <a:rPr sz="1200" spc="95" dirty="0">
                <a:latin typeface="Times New Roman"/>
                <a:cs typeface="Times New Roman"/>
              </a:rPr>
              <a:t>the operation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perform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single </a:t>
            </a:r>
            <a:r>
              <a:rPr sz="1200" spc="95" dirty="0">
                <a:latin typeface="Times New Roman"/>
                <a:cs typeface="Times New Roman"/>
              </a:rPr>
              <a:t>targeted function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110" dirty="0">
                <a:latin typeface="Times New Roman"/>
                <a:cs typeface="Times New Roman"/>
              </a:rPr>
              <a:t>sub </a:t>
            </a:r>
            <a:r>
              <a:rPr sz="1200" spc="90" dirty="0">
                <a:latin typeface="Times New Roman"/>
                <a:cs typeface="Times New Roman"/>
              </a:rPr>
              <a:t>function. </a:t>
            </a: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05" dirty="0">
                <a:latin typeface="Times New Roman"/>
                <a:cs typeface="Times New Roman"/>
              </a:rPr>
              <a:t>next  </a:t>
            </a:r>
            <a:r>
              <a:rPr sz="1200" spc="85" dirty="0">
                <a:latin typeface="Times New Roman"/>
                <a:cs typeface="Times New Roman"/>
              </a:rPr>
              <a:t>iteration </a:t>
            </a:r>
            <a:r>
              <a:rPr sz="1200" spc="105" dirty="0">
                <a:latin typeface="Times New Roman"/>
                <a:cs typeface="Times New Roman"/>
              </a:rPr>
              <a:t>does </a:t>
            </a:r>
            <a:r>
              <a:rPr sz="1200" spc="70" dirty="0">
                <a:latin typeface="Times New Roman"/>
                <a:cs typeface="Times New Roman"/>
              </a:rPr>
              <a:t>little </a:t>
            </a:r>
            <a:r>
              <a:rPr sz="1200" spc="120" dirty="0">
                <a:latin typeface="Times New Roman"/>
                <a:cs typeface="Times New Roman"/>
              </a:rPr>
              <a:t>more </a:t>
            </a:r>
            <a:r>
              <a:rPr sz="1200" spc="100" dirty="0">
                <a:latin typeface="Times New Roman"/>
                <a:cs typeface="Times New Roman"/>
              </a:rPr>
              <a:t>than </a:t>
            </a:r>
            <a:r>
              <a:rPr sz="1200" spc="110" dirty="0">
                <a:latin typeface="Times New Roman"/>
                <a:cs typeface="Times New Roman"/>
              </a:rPr>
              <a:t>expand</a:t>
            </a:r>
            <a:r>
              <a:rPr sz="1200" spc="-18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 operation </a:t>
            </a:r>
            <a:r>
              <a:rPr sz="1200" spc="114" dirty="0">
                <a:latin typeface="Times New Roman"/>
                <a:cs typeface="Times New Roman"/>
              </a:rPr>
              <a:t>name.</a:t>
            </a: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3000"/>
              </a:lnSpc>
              <a:spcBef>
                <a:spcPts val="845"/>
              </a:spcBef>
            </a:pP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Describe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persistent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sources (databases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files)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200" b="1" spc="75" dirty="0">
                <a:latin typeface="Times New Roman"/>
                <a:cs typeface="Times New Roman"/>
              </a:rPr>
              <a:t>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sz="12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05" dirty="0">
                <a:latin typeface="Times New Roman"/>
                <a:cs typeface="Times New Roman"/>
              </a:rPr>
              <a:t>Databases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80" dirty="0">
                <a:latin typeface="Times New Roman"/>
                <a:cs typeface="Times New Roman"/>
              </a:rPr>
              <a:t>files </a:t>
            </a:r>
            <a:r>
              <a:rPr sz="1200" spc="105" dirty="0">
                <a:latin typeface="Times New Roman"/>
                <a:cs typeface="Times New Roman"/>
              </a:rPr>
              <a:t>normally </a:t>
            </a:r>
            <a:r>
              <a:rPr sz="1200" spc="100" dirty="0">
                <a:latin typeface="Times New Roman"/>
                <a:cs typeface="Times New Roman"/>
              </a:rPr>
              <a:t>transcend the  design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description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individual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component.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most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cases,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these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persistent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data  </a:t>
            </a:r>
            <a:r>
              <a:rPr sz="1200" spc="90" dirty="0">
                <a:latin typeface="Times New Roman"/>
                <a:cs typeface="Times New Roman"/>
              </a:rPr>
              <a:t>stores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80" dirty="0">
                <a:latin typeface="Times New Roman"/>
                <a:cs typeface="Times New Roman"/>
              </a:rPr>
              <a:t>initially </a:t>
            </a:r>
            <a:r>
              <a:rPr sz="1200" spc="95" dirty="0">
                <a:latin typeface="Times New Roman"/>
                <a:cs typeface="Times New Roman"/>
              </a:rPr>
              <a:t>specified as 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0" dirty="0">
                <a:latin typeface="Times New Roman"/>
                <a:cs typeface="Times New Roman"/>
              </a:rPr>
              <a:t>architectural </a:t>
            </a:r>
            <a:r>
              <a:rPr sz="1200" spc="95" dirty="0">
                <a:latin typeface="Times New Roman"/>
                <a:cs typeface="Times New Roman"/>
              </a:rPr>
              <a:t>design. </a:t>
            </a:r>
            <a:r>
              <a:rPr sz="1200" spc="114" dirty="0">
                <a:latin typeface="Times New Roman"/>
                <a:cs typeface="Times New Roman"/>
              </a:rPr>
              <a:t>However,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0" dirty="0">
                <a:latin typeface="Times New Roman"/>
                <a:cs typeface="Times New Roman"/>
              </a:rPr>
              <a:t>design  </a:t>
            </a:r>
            <a:r>
              <a:rPr sz="1200" spc="95" dirty="0">
                <a:latin typeface="Times New Roman"/>
                <a:cs typeface="Times New Roman"/>
              </a:rPr>
              <a:t>elaboration </a:t>
            </a:r>
            <a:r>
              <a:rPr sz="1200" spc="100" dirty="0">
                <a:latin typeface="Times New Roman"/>
                <a:cs typeface="Times New Roman"/>
              </a:rPr>
              <a:t>proceeds,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5" dirty="0">
                <a:latin typeface="Times New Roman"/>
                <a:cs typeface="Times New Roman"/>
              </a:rPr>
              <a:t>often useful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0" dirty="0">
                <a:latin typeface="Times New Roman"/>
                <a:cs typeface="Times New Roman"/>
              </a:rPr>
              <a:t>provide </a:t>
            </a:r>
            <a:r>
              <a:rPr sz="1200" spc="95" dirty="0">
                <a:latin typeface="Times New Roman"/>
                <a:cs typeface="Times New Roman"/>
              </a:rPr>
              <a:t>additional </a:t>
            </a:r>
            <a:r>
              <a:rPr sz="1200" spc="85" dirty="0">
                <a:latin typeface="Times New Roman"/>
                <a:cs typeface="Times New Roman"/>
              </a:rPr>
              <a:t>detail </a:t>
            </a:r>
            <a:r>
              <a:rPr sz="1200" spc="105" dirty="0">
                <a:latin typeface="Times New Roman"/>
                <a:cs typeface="Times New Roman"/>
              </a:rPr>
              <a:t>about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90" dirty="0">
                <a:latin typeface="Times New Roman"/>
                <a:cs typeface="Times New Roman"/>
              </a:rPr>
              <a:t>structure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organization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these </a:t>
            </a:r>
            <a:r>
              <a:rPr sz="1200" spc="90" dirty="0">
                <a:latin typeface="Times New Roman"/>
                <a:cs typeface="Times New Roman"/>
              </a:rPr>
              <a:t>persistent </a:t>
            </a:r>
            <a:r>
              <a:rPr sz="1200" spc="100" dirty="0">
                <a:latin typeface="Times New Roman"/>
                <a:cs typeface="Times New Roman"/>
              </a:rPr>
              <a:t>data</a:t>
            </a:r>
            <a:r>
              <a:rPr sz="1200" spc="-114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sources.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2899"/>
              </a:lnSpc>
              <a:spcBef>
                <a:spcPts val="835"/>
              </a:spcBef>
            </a:pP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5.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 </a:t>
            </a:r>
            <a:r>
              <a:rPr sz="12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behavioural </a:t>
            </a:r>
            <a:r>
              <a:rPr sz="1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representations </a:t>
            </a:r>
            <a:r>
              <a:rPr sz="12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 </a:t>
            </a:r>
            <a:r>
              <a:rPr sz="1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200" b="1" spc="105" dirty="0">
                <a:latin typeface="Times New Roman"/>
                <a:cs typeface="Times New Roman"/>
              </a:rPr>
              <a:t> </a:t>
            </a:r>
            <a:r>
              <a:rPr sz="1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sz="12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75" dirty="0">
                <a:latin typeface="Times New Roman"/>
                <a:cs typeface="Times New Roman"/>
              </a:rPr>
              <a:t>UML </a:t>
            </a:r>
            <a:r>
              <a:rPr sz="1200" spc="85" dirty="0">
                <a:latin typeface="Times New Roman"/>
                <a:cs typeface="Times New Roman"/>
              </a:rPr>
              <a:t>state </a:t>
            </a:r>
            <a:r>
              <a:rPr sz="1200" spc="105" dirty="0">
                <a:latin typeface="Times New Roman"/>
                <a:cs typeface="Times New Roman"/>
              </a:rPr>
              <a:t>diagrams </a:t>
            </a:r>
            <a:r>
              <a:rPr sz="1200" spc="114" dirty="0">
                <a:latin typeface="Times New Roman"/>
                <a:cs typeface="Times New Roman"/>
              </a:rPr>
              <a:t>were </a:t>
            </a:r>
            <a:r>
              <a:rPr sz="1200" spc="105" dirty="0">
                <a:latin typeface="Times New Roman"/>
                <a:cs typeface="Times New Roman"/>
              </a:rPr>
              <a:t>used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90" dirty="0">
                <a:latin typeface="Times New Roman"/>
                <a:cs typeface="Times New Roman"/>
              </a:rPr>
              <a:t>part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requirements </a:t>
            </a:r>
            <a:r>
              <a:rPr sz="1200" spc="114" dirty="0">
                <a:latin typeface="Times New Roman"/>
                <a:cs typeface="Times New Roman"/>
              </a:rPr>
              <a:t>model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to  represent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externally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observable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behaviour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system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more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localized  </a:t>
            </a:r>
            <a:r>
              <a:rPr sz="1200" spc="105" dirty="0">
                <a:latin typeface="Times New Roman"/>
                <a:cs typeface="Times New Roman"/>
              </a:rPr>
              <a:t>behaviour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individual analysis </a:t>
            </a:r>
            <a:r>
              <a:rPr sz="1200" spc="90" dirty="0">
                <a:latin typeface="Times New Roman"/>
                <a:cs typeface="Times New Roman"/>
              </a:rPr>
              <a:t>classes. </a:t>
            </a:r>
            <a:r>
              <a:rPr sz="1200" spc="110" dirty="0">
                <a:latin typeface="Times New Roman"/>
                <a:cs typeface="Times New Roman"/>
              </a:rPr>
              <a:t>During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60" dirty="0">
                <a:latin typeface="Times New Roman"/>
                <a:cs typeface="Times New Roman"/>
              </a:rPr>
              <a:t>it </a:t>
            </a:r>
            <a:r>
              <a:rPr sz="1200" spc="70" dirty="0">
                <a:latin typeface="Times New Roman"/>
                <a:cs typeface="Times New Roman"/>
              </a:rPr>
              <a:t>is  </a:t>
            </a:r>
            <a:r>
              <a:rPr sz="1200" spc="110" dirty="0">
                <a:latin typeface="Times New Roman"/>
                <a:cs typeface="Times New Roman"/>
              </a:rPr>
              <a:t>sometimes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necessary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model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behaviour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class.</a:t>
            </a:r>
            <a:endParaRPr sz="1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099"/>
              </a:lnSpc>
              <a:spcBef>
                <a:spcPts val="819"/>
              </a:spcBef>
            </a:pP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dynamic </a:t>
            </a:r>
            <a:r>
              <a:rPr sz="1200" spc="100" dirty="0">
                <a:latin typeface="Times New Roman"/>
                <a:cs typeface="Times New Roman"/>
              </a:rPr>
              <a:t>behavior of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5" dirty="0">
                <a:latin typeface="Times New Roman"/>
                <a:cs typeface="Times New Roman"/>
              </a:rPr>
              <a:t>object </a:t>
            </a:r>
            <a:r>
              <a:rPr sz="1200" spc="100" dirty="0">
                <a:latin typeface="Times New Roman"/>
                <a:cs typeface="Times New Roman"/>
              </a:rPr>
              <a:t>(an </a:t>
            </a:r>
            <a:r>
              <a:rPr sz="1200" spc="90" dirty="0">
                <a:latin typeface="Times New Roman"/>
                <a:cs typeface="Times New Roman"/>
              </a:rPr>
              <a:t>instantiation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05" dirty="0">
                <a:latin typeface="Times New Roman"/>
                <a:cs typeface="Times New Roman"/>
              </a:rPr>
              <a:t>a design </a:t>
            </a:r>
            <a:r>
              <a:rPr sz="1200" spc="90" dirty="0">
                <a:latin typeface="Times New Roman"/>
                <a:cs typeface="Times New Roman"/>
              </a:rPr>
              <a:t>class </a:t>
            </a:r>
            <a:r>
              <a:rPr sz="1200" spc="95" dirty="0">
                <a:latin typeface="Times New Roman"/>
                <a:cs typeface="Times New Roman"/>
              </a:rPr>
              <a:t>as the  </a:t>
            </a:r>
            <a:r>
              <a:rPr sz="1200" spc="114" dirty="0">
                <a:latin typeface="Times New Roman"/>
                <a:cs typeface="Times New Roman"/>
              </a:rPr>
              <a:t>program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executes)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affected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by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events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external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60" dirty="0">
                <a:latin typeface="Times New Roman"/>
                <a:cs typeface="Times New Roman"/>
              </a:rPr>
              <a:t> it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current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state  </a:t>
            </a:r>
            <a:r>
              <a:rPr sz="1200" spc="120" dirty="0">
                <a:latin typeface="Times New Roman"/>
                <a:cs typeface="Times New Roman"/>
              </a:rPr>
              <a:t>(mode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behavior)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understand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dynamic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behavior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object,  </a:t>
            </a:r>
            <a:r>
              <a:rPr sz="1200" spc="120" dirty="0">
                <a:latin typeface="Times New Roman"/>
                <a:cs typeface="Times New Roman"/>
              </a:rPr>
              <a:t>you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examine </a:t>
            </a:r>
            <a:r>
              <a:rPr sz="1200" spc="75" dirty="0">
                <a:latin typeface="Times New Roman"/>
                <a:cs typeface="Times New Roman"/>
              </a:rPr>
              <a:t>all </a:t>
            </a:r>
            <a:r>
              <a:rPr sz="1200" spc="105" dirty="0">
                <a:latin typeface="Times New Roman"/>
                <a:cs typeface="Times New Roman"/>
              </a:rPr>
              <a:t>use </a:t>
            </a:r>
            <a:r>
              <a:rPr sz="1200" spc="95" dirty="0">
                <a:latin typeface="Times New Roman"/>
                <a:cs typeface="Times New Roman"/>
              </a:rPr>
              <a:t>cases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are relevant to the </a:t>
            </a:r>
            <a:r>
              <a:rPr sz="1200" spc="105" dirty="0">
                <a:latin typeface="Times New Roman"/>
                <a:cs typeface="Times New Roman"/>
              </a:rPr>
              <a:t>design </a:t>
            </a:r>
            <a:r>
              <a:rPr sz="1200" spc="90" dirty="0">
                <a:latin typeface="Times New Roman"/>
                <a:cs typeface="Times New Roman"/>
              </a:rPr>
              <a:t>class </a:t>
            </a:r>
            <a:r>
              <a:rPr sz="1200" spc="100" dirty="0">
                <a:latin typeface="Times New Roman"/>
                <a:cs typeface="Times New Roman"/>
              </a:rPr>
              <a:t>throughout  </a:t>
            </a:r>
            <a:r>
              <a:rPr sz="1200" spc="70" dirty="0">
                <a:latin typeface="Times New Roman"/>
                <a:cs typeface="Times New Roman"/>
              </a:rPr>
              <a:t>its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life.</a:t>
            </a:r>
            <a:endParaRPr sz="1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2499"/>
              </a:lnSpc>
              <a:spcBef>
                <a:spcPts val="855"/>
              </a:spcBef>
            </a:pP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6. </a:t>
            </a:r>
            <a:r>
              <a:rPr sz="12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sz="12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deployment diagrams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provide </a:t>
            </a:r>
            <a:r>
              <a:rPr sz="12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additional </a:t>
            </a:r>
            <a:r>
              <a:rPr sz="12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implementation </a:t>
            </a:r>
            <a:r>
              <a:rPr sz="1200" b="1" spc="75" dirty="0">
                <a:latin typeface="Times New Roman"/>
                <a:cs typeface="Times New Roman"/>
              </a:rPr>
              <a:t> 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detail.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Deployment </a:t>
            </a:r>
            <a:r>
              <a:rPr sz="1200" spc="75" dirty="0">
                <a:latin typeface="Times New Roman"/>
                <a:cs typeface="Times New Roman"/>
              </a:rPr>
              <a:t>diagrams </a:t>
            </a:r>
            <a:r>
              <a:rPr sz="1200" spc="70" dirty="0">
                <a:latin typeface="Times New Roman"/>
                <a:cs typeface="Times New Roman"/>
              </a:rPr>
              <a:t>are </a:t>
            </a:r>
            <a:r>
              <a:rPr sz="1200" spc="80" dirty="0">
                <a:latin typeface="Times New Roman"/>
                <a:cs typeface="Times New Roman"/>
              </a:rPr>
              <a:t>used </a:t>
            </a:r>
            <a:r>
              <a:rPr sz="1200" spc="70" dirty="0">
                <a:latin typeface="Times New Roman"/>
                <a:cs typeface="Times New Roman"/>
              </a:rPr>
              <a:t>as </a:t>
            </a:r>
            <a:r>
              <a:rPr sz="1200" spc="65" dirty="0">
                <a:latin typeface="Times New Roman"/>
                <a:cs typeface="Times New Roman"/>
              </a:rPr>
              <a:t>part </a:t>
            </a:r>
            <a:r>
              <a:rPr sz="1200" spc="75" dirty="0">
                <a:latin typeface="Times New Roman"/>
                <a:cs typeface="Times New Roman"/>
              </a:rPr>
              <a:t>of </a:t>
            </a:r>
            <a:r>
              <a:rPr sz="1200" spc="65" dirty="0">
                <a:latin typeface="Times New Roman"/>
                <a:cs typeface="Times New Roman"/>
              </a:rPr>
              <a:t>architectural </a:t>
            </a:r>
            <a:r>
              <a:rPr sz="1200" spc="75" dirty="0">
                <a:latin typeface="Times New Roman"/>
                <a:cs typeface="Times New Roman"/>
              </a:rPr>
              <a:t>design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are  represented in </a:t>
            </a:r>
            <a:r>
              <a:rPr sz="1200" spc="65" dirty="0">
                <a:latin typeface="Times New Roman"/>
                <a:cs typeface="Times New Roman"/>
              </a:rPr>
              <a:t>descriptor </a:t>
            </a:r>
            <a:r>
              <a:rPr sz="1200" spc="75" dirty="0">
                <a:latin typeface="Times New Roman"/>
                <a:cs typeface="Times New Roman"/>
              </a:rPr>
              <a:t>form. In </a:t>
            </a:r>
            <a:r>
              <a:rPr sz="1200" spc="60" dirty="0">
                <a:latin typeface="Times New Roman"/>
                <a:cs typeface="Times New Roman"/>
              </a:rPr>
              <a:t>this </a:t>
            </a:r>
            <a:r>
              <a:rPr sz="1200" spc="75" dirty="0">
                <a:latin typeface="Times New Roman"/>
                <a:cs typeface="Times New Roman"/>
              </a:rPr>
              <a:t>form, </a:t>
            </a:r>
            <a:r>
              <a:rPr sz="1200" spc="80" dirty="0">
                <a:latin typeface="Times New Roman"/>
                <a:cs typeface="Times New Roman"/>
              </a:rPr>
              <a:t>major  system  </a:t>
            </a:r>
            <a:r>
              <a:rPr sz="1200" spc="70" dirty="0">
                <a:latin typeface="Times New Roman"/>
                <a:cs typeface="Times New Roman"/>
              </a:rPr>
              <a:t>functions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(often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5" y="10367264"/>
            <a:ext cx="18237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4294967295"/>
          </p:nvPr>
        </p:nvSpPr>
        <p:spPr>
          <a:xfrm>
            <a:off x="2741984" y="10367264"/>
            <a:ext cx="7435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3835901" y="10367264"/>
            <a:ext cx="126237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70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443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117" y="10283952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5" y="2819652"/>
            <a:ext cx="5965190" cy="15240"/>
          </a:xfrm>
          <a:custGeom>
            <a:avLst/>
            <a:gdLst/>
            <a:ahLst/>
            <a:cxnLst/>
            <a:rect l="l" t="t" r="r" b="b"/>
            <a:pathLst>
              <a:path w="5965190" h="15239">
                <a:moveTo>
                  <a:pt x="5964682" y="0"/>
                </a:moveTo>
                <a:lnTo>
                  <a:pt x="0" y="0"/>
                </a:lnTo>
                <a:lnTo>
                  <a:pt x="0" y="15240"/>
                </a:lnTo>
                <a:lnTo>
                  <a:pt x="5964682" y="15240"/>
                </a:lnTo>
                <a:lnTo>
                  <a:pt x="5964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705" y="281431"/>
            <a:ext cx="5990590" cy="7120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 SYSTEMS </a:t>
            </a:r>
            <a:r>
              <a:rPr sz="1400" dirty="0">
                <a:latin typeface="Times New Roman"/>
                <a:cs typeface="Times New Roman"/>
              </a:rPr>
              <a:t>CST 309 </a:t>
            </a:r>
            <a:r>
              <a:rPr sz="1400" spc="-5" dirty="0">
                <a:latin typeface="Times New Roman"/>
                <a:cs typeface="Times New Roman"/>
              </a:rPr>
              <a:t>KTU 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2600"/>
              </a:lnSpc>
            </a:pPr>
            <a:r>
              <a:rPr sz="1200" spc="70" dirty="0">
                <a:latin typeface="Times New Roman"/>
                <a:cs typeface="Times New Roman"/>
              </a:rPr>
              <a:t>represented as </a:t>
            </a:r>
            <a:r>
              <a:rPr sz="1200" spc="75" dirty="0">
                <a:latin typeface="Times New Roman"/>
                <a:cs typeface="Times New Roman"/>
              </a:rPr>
              <a:t>subsystems) </a:t>
            </a:r>
            <a:r>
              <a:rPr sz="1200" spc="70" dirty="0">
                <a:latin typeface="Times New Roman"/>
                <a:cs typeface="Times New Roman"/>
              </a:rPr>
              <a:t>are represented </a:t>
            </a:r>
            <a:r>
              <a:rPr sz="1200" spc="75" dirty="0">
                <a:latin typeface="Times New Roman"/>
                <a:cs typeface="Times New Roman"/>
              </a:rPr>
              <a:t>within </a:t>
            </a:r>
            <a:r>
              <a:rPr sz="1200" spc="70" dirty="0">
                <a:latin typeface="Times New Roman"/>
                <a:cs typeface="Times New Roman"/>
              </a:rPr>
              <a:t>the context of the </a:t>
            </a:r>
            <a:r>
              <a:rPr sz="1200" spc="80" dirty="0">
                <a:latin typeface="Times New Roman"/>
                <a:cs typeface="Times New Roman"/>
              </a:rPr>
              <a:t>computing  </a:t>
            </a:r>
            <a:r>
              <a:rPr sz="1200" spc="75" dirty="0">
                <a:latin typeface="Times New Roman"/>
                <a:cs typeface="Times New Roman"/>
              </a:rPr>
              <a:t>environment </a:t>
            </a:r>
            <a:r>
              <a:rPr sz="1200" spc="65" dirty="0">
                <a:latin typeface="Times New Roman"/>
                <a:cs typeface="Times New Roman"/>
              </a:rPr>
              <a:t>that will </a:t>
            </a:r>
            <a:r>
              <a:rPr sz="1200" spc="75" dirty="0">
                <a:latin typeface="Times New Roman"/>
                <a:cs typeface="Times New Roman"/>
              </a:rPr>
              <a:t>house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them.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00"/>
              </a:lnSpc>
              <a:spcBef>
                <a:spcPts val="819"/>
              </a:spcBef>
            </a:pPr>
            <a:r>
              <a:rPr sz="1200" spc="110" dirty="0">
                <a:latin typeface="Times New Roman"/>
                <a:cs typeface="Times New Roman"/>
              </a:rPr>
              <a:t>During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95" dirty="0">
                <a:latin typeface="Times New Roman"/>
                <a:cs typeface="Times New Roman"/>
              </a:rPr>
              <a:t>design, </a:t>
            </a:r>
            <a:r>
              <a:rPr sz="1200" spc="110" dirty="0">
                <a:latin typeface="Times New Roman"/>
                <a:cs typeface="Times New Roman"/>
              </a:rPr>
              <a:t>deployment </a:t>
            </a:r>
            <a:r>
              <a:rPr sz="1200" spc="105" dirty="0">
                <a:latin typeface="Times New Roman"/>
                <a:cs typeface="Times New Roman"/>
              </a:rPr>
              <a:t>diagrams can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95" dirty="0">
                <a:latin typeface="Times New Roman"/>
                <a:cs typeface="Times New Roman"/>
              </a:rPr>
              <a:t>elaborated </a:t>
            </a:r>
            <a:r>
              <a:rPr sz="1200" spc="90" dirty="0">
                <a:latin typeface="Times New Roman"/>
                <a:cs typeface="Times New Roman"/>
              </a:rPr>
              <a:t>to  </a:t>
            </a:r>
            <a:r>
              <a:rPr sz="1200" spc="70" dirty="0">
                <a:latin typeface="Times New Roman"/>
                <a:cs typeface="Times New Roman"/>
              </a:rPr>
              <a:t>represent the location of </a:t>
            </a:r>
            <a:r>
              <a:rPr sz="1200" spc="80" dirty="0">
                <a:latin typeface="Times New Roman"/>
                <a:cs typeface="Times New Roman"/>
              </a:rPr>
              <a:t>key </a:t>
            </a:r>
            <a:r>
              <a:rPr sz="1200" spc="75" dirty="0">
                <a:latin typeface="Times New Roman"/>
                <a:cs typeface="Times New Roman"/>
              </a:rPr>
              <a:t>packages </a:t>
            </a:r>
            <a:r>
              <a:rPr sz="1200" spc="70" dirty="0">
                <a:latin typeface="Times New Roman"/>
                <a:cs typeface="Times New Roman"/>
              </a:rPr>
              <a:t>of </a:t>
            </a:r>
            <a:r>
              <a:rPr sz="1200" spc="80" dirty="0">
                <a:latin typeface="Times New Roman"/>
                <a:cs typeface="Times New Roman"/>
              </a:rPr>
              <a:t>components. </a:t>
            </a:r>
            <a:r>
              <a:rPr sz="1200" spc="85" dirty="0">
                <a:latin typeface="Times New Roman"/>
                <a:cs typeface="Times New Roman"/>
              </a:rPr>
              <a:t>However, </a:t>
            </a:r>
            <a:r>
              <a:rPr sz="1200" spc="80" dirty="0">
                <a:latin typeface="Times New Roman"/>
                <a:cs typeface="Times New Roman"/>
              </a:rPr>
              <a:t>components  </a:t>
            </a:r>
            <a:r>
              <a:rPr sz="1200" spc="85" dirty="0">
                <a:latin typeface="Times New Roman"/>
                <a:cs typeface="Times New Roman"/>
              </a:rPr>
              <a:t>generally </a:t>
            </a:r>
            <a:r>
              <a:rPr sz="1200" spc="95" dirty="0">
                <a:latin typeface="Times New Roman"/>
                <a:cs typeface="Times New Roman"/>
              </a:rPr>
              <a:t>are </a:t>
            </a:r>
            <a:r>
              <a:rPr sz="1200" spc="105" dirty="0">
                <a:latin typeface="Times New Roman"/>
                <a:cs typeface="Times New Roman"/>
              </a:rPr>
              <a:t>not </a:t>
            </a:r>
            <a:r>
              <a:rPr sz="1200" spc="95" dirty="0">
                <a:latin typeface="Times New Roman"/>
                <a:cs typeface="Times New Roman"/>
              </a:rPr>
              <a:t>represented individually within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00" dirty="0">
                <a:latin typeface="Times New Roman"/>
                <a:cs typeface="Times New Roman"/>
              </a:rPr>
              <a:t>diagram. </a:t>
            </a:r>
            <a:r>
              <a:rPr sz="1200" spc="75" dirty="0">
                <a:latin typeface="Times New Roman"/>
                <a:cs typeface="Times New Roman"/>
              </a:rPr>
              <a:t>In </a:t>
            </a:r>
            <a:r>
              <a:rPr sz="1200" spc="90" dirty="0">
                <a:latin typeface="Times New Roman"/>
                <a:cs typeface="Times New Roman"/>
              </a:rPr>
              <a:t>some  </a:t>
            </a:r>
            <a:r>
              <a:rPr sz="1200" spc="70" dirty="0">
                <a:latin typeface="Times New Roman"/>
                <a:cs typeface="Times New Roman"/>
              </a:rPr>
              <a:t>cases, </a:t>
            </a:r>
            <a:r>
              <a:rPr sz="1200" spc="80" dirty="0">
                <a:latin typeface="Times New Roman"/>
                <a:cs typeface="Times New Roman"/>
              </a:rPr>
              <a:t>deployment </a:t>
            </a:r>
            <a:r>
              <a:rPr sz="1200" spc="75" dirty="0">
                <a:latin typeface="Times New Roman"/>
                <a:cs typeface="Times New Roman"/>
              </a:rPr>
              <a:t>diagrams </a:t>
            </a:r>
            <a:r>
              <a:rPr sz="1200" spc="95" dirty="0">
                <a:latin typeface="Times New Roman"/>
                <a:cs typeface="Times New Roman"/>
              </a:rPr>
              <a:t>are elaborated </a:t>
            </a:r>
            <a:r>
              <a:rPr sz="1200" spc="90" dirty="0">
                <a:latin typeface="Times New Roman"/>
                <a:cs typeface="Times New Roman"/>
              </a:rPr>
              <a:t>into </a:t>
            </a:r>
            <a:r>
              <a:rPr sz="1200" spc="95" dirty="0">
                <a:latin typeface="Times New Roman"/>
                <a:cs typeface="Times New Roman"/>
              </a:rPr>
              <a:t>instance </a:t>
            </a:r>
            <a:r>
              <a:rPr sz="1200" spc="114" dirty="0">
                <a:latin typeface="Times New Roman"/>
                <a:cs typeface="Times New Roman"/>
              </a:rPr>
              <a:t>form </a:t>
            </a:r>
            <a:r>
              <a:rPr sz="1200" spc="85" dirty="0">
                <a:latin typeface="Times New Roman"/>
                <a:cs typeface="Times New Roman"/>
              </a:rPr>
              <a:t>at this </a:t>
            </a:r>
            <a:r>
              <a:rPr sz="1200" spc="95" dirty="0">
                <a:latin typeface="Times New Roman"/>
                <a:cs typeface="Times New Roman"/>
              </a:rPr>
              <a:t>time. </a:t>
            </a:r>
            <a:r>
              <a:rPr sz="1200" spc="100" dirty="0">
                <a:latin typeface="Times New Roman"/>
                <a:cs typeface="Times New Roman"/>
              </a:rPr>
              <a:t>This  </a:t>
            </a:r>
            <a:r>
              <a:rPr sz="1200" spc="114" dirty="0">
                <a:latin typeface="Times New Roman"/>
                <a:cs typeface="Times New Roman"/>
              </a:rPr>
              <a:t>means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specific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hard-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ware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operating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system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environment(s)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that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will </a:t>
            </a:r>
            <a:r>
              <a:rPr sz="1200" spc="75" dirty="0">
                <a:latin typeface="Times New Roman"/>
                <a:cs typeface="Times New Roman"/>
              </a:rPr>
              <a:t>be  used </a:t>
            </a:r>
            <a:r>
              <a:rPr sz="1200" spc="55" dirty="0">
                <a:latin typeface="Times New Roman"/>
                <a:cs typeface="Times New Roman"/>
              </a:rPr>
              <a:t>is</a:t>
            </a:r>
            <a:r>
              <a:rPr sz="1200" spc="409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(are) </a:t>
            </a:r>
            <a:r>
              <a:rPr sz="1200" spc="70" dirty="0">
                <a:latin typeface="Times New Roman"/>
                <a:cs typeface="Times New Roman"/>
              </a:rPr>
              <a:t>specified </a:t>
            </a:r>
            <a:r>
              <a:rPr sz="1200" spc="85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90" dirty="0">
                <a:latin typeface="Times New Roman"/>
                <a:cs typeface="Times New Roman"/>
              </a:rPr>
              <a:t>location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105" dirty="0">
                <a:latin typeface="Times New Roman"/>
                <a:cs typeface="Times New Roman"/>
              </a:rPr>
              <a:t>packages </a:t>
            </a:r>
            <a:r>
              <a:rPr sz="1200" spc="100" dirty="0">
                <a:latin typeface="Times New Roman"/>
                <a:cs typeface="Times New Roman"/>
              </a:rPr>
              <a:t>within </a:t>
            </a:r>
            <a:r>
              <a:rPr sz="1200" spc="85" dirty="0">
                <a:latin typeface="Times New Roman"/>
                <a:cs typeface="Times New Roman"/>
              </a:rPr>
              <a:t>this  </a:t>
            </a:r>
            <a:r>
              <a:rPr sz="1200" spc="105" dirty="0">
                <a:latin typeface="Times New Roman"/>
                <a:cs typeface="Times New Roman"/>
              </a:rPr>
              <a:t>environment </a:t>
            </a:r>
            <a:r>
              <a:rPr sz="1200" spc="7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indicated.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2800"/>
              </a:lnSpc>
              <a:spcBef>
                <a:spcPts val="844"/>
              </a:spcBef>
            </a:pPr>
            <a:r>
              <a:rPr sz="1200" b="1" spc="50" dirty="0">
                <a:latin typeface="Times New Roman"/>
                <a:cs typeface="Times New Roman"/>
              </a:rPr>
              <a:t>Step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40" dirty="0">
                <a:latin typeface="Times New Roman"/>
                <a:cs typeface="Times New Roman"/>
              </a:rPr>
              <a:t>7.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Refactor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every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component-level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design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45" dirty="0">
                <a:latin typeface="Times New Roman"/>
                <a:cs typeface="Times New Roman"/>
              </a:rPr>
              <a:t>representation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and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50" dirty="0">
                <a:latin typeface="Times New Roman"/>
                <a:cs typeface="Times New Roman"/>
              </a:rPr>
              <a:t>always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55" dirty="0">
                <a:latin typeface="Times New Roman"/>
                <a:cs typeface="Times New Roman"/>
              </a:rPr>
              <a:t>con-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95" dirty="0">
                <a:latin typeface="Times New Roman"/>
                <a:cs typeface="Times New Roman"/>
              </a:rPr>
              <a:t>sider  </a:t>
            </a:r>
            <a:r>
              <a:rPr sz="12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alternatives</a:t>
            </a:r>
            <a:r>
              <a:rPr sz="1200" b="1" spc="90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sz="1200" spc="110" dirty="0">
                <a:latin typeface="Times New Roman"/>
                <a:cs typeface="Times New Roman"/>
              </a:rPr>
              <a:t>Design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85" dirty="0">
                <a:latin typeface="Times New Roman"/>
                <a:cs typeface="Times New Roman"/>
              </a:rPr>
              <a:t>iterative </a:t>
            </a:r>
            <a:r>
              <a:rPr sz="1200" spc="95" dirty="0">
                <a:latin typeface="Times New Roman"/>
                <a:cs typeface="Times New Roman"/>
              </a:rPr>
              <a:t>process. </a:t>
            </a:r>
            <a:r>
              <a:rPr sz="1200" spc="120" dirty="0">
                <a:latin typeface="Times New Roman"/>
                <a:cs typeface="Times New Roman"/>
              </a:rPr>
              <a:t>The </a:t>
            </a:r>
            <a:r>
              <a:rPr sz="1200" spc="75" dirty="0">
                <a:latin typeface="Times New Roman"/>
                <a:cs typeface="Times New Roman"/>
              </a:rPr>
              <a:t>first </a:t>
            </a:r>
            <a:r>
              <a:rPr sz="1200" spc="105" dirty="0">
                <a:latin typeface="Times New Roman"/>
                <a:cs typeface="Times New Roman"/>
              </a:rPr>
              <a:t>component-level </a:t>
            </a:r>
            <a:r>
              <a:rPr sz="1200" spc="120" dirty="0">
                <a:latin typeface="Times New Roman"/>
                <a:cs typeface="Times New Roman"/>
              </a:rPr>
              <a:t>model </a:t>
            </a:r>
            <a:r>
              <a:rPr sz="1200" spc="90" dirty="0">
                <a:latin typeface="Times New Roman"/>
                <a:cs typeface="Times New Roman"/>
              </a:rPr>
              <a:t>we  create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will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not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complete,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consistent,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accurate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spc="100" dirty="0">
                <a:latin typeface="Times New Roman"/>
                <a:cs typeface="Times New Roman"/>
              </a:rPr>
              <a:t>n</a:t>
            </a:r>
            <a:r>
              <a:rPr sz="1200" spc="100" dirty="0">
                <a:latin typeface="Times New Roman"/>
                <a:cs typeface="Times New Roman"/>
              </a:rPr>
              <a:t>th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iteration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you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apply 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5" dirty="0">
                <a:latin typeface="Times New Roman"/>
                <a:cs typeface="Times New Roman"/>
              </a:rPr>
              <a:t>model. </a:t>
            </a:r>
            <a:r>
              <a:rPr sz="1200" spc="70" dirty="0">
                <a:latin typeface="Times New Roman"/>
                <a:cs typeface="Times New Roman"/>
              </a:rPr>
              <a:t>It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0" dirty="0">
                <a:latin typeface="Times New Roman"/>
                <a:cs typeface="Times New Roman"/>
              </a:rPr>
              <a:t>essential to refactor </a:t>
            </a:r>
            <a:r>
              <a:rPr sz="1200" spc="95" dirty="0">
                <a:latin typeface="Times New Roman"/>
                <a:cs typeface="Times New Roman"/>
              </a:rPr>
              <a:t>as </a:t>
            </a:r>
            <a:r>
              <a:rPr sz="1200" spc="105" dirty="0">
                <a:latin typeface="Times New Roman"/>
                <a:cs typeface="Times New Roman"/>
              </a:rPr>
              <a:t>design </a:t>
            </a:r>
            <a:r>
              <a:rPr sz="1200" spc="120" dirty="0">
                <a:latin typeface="Times New Roman"/>
                <a:cs typeface="Times New Roman"/>
              </a:rPr>
              <a:t>work</a:t>
            </a:r>
            <a:r>
              <a:rPr sz="1200" spc="-180" dirty="0">
                <a:latin typeface="Times New Roman"/>
                <a:cs typeface="Times New Roman"/>
              </a:rPr>
              <a:t>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100" dirty="0">
                <a:latin typeface="Times New Roman"/>
                <a:cs typeface="Times New Roman"/>
              </a:rPr>
              <a:t>conducted.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LEVEL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WEB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APPLICATIONS</a:t>
            </a:r>
            <a:endParaRPr sz="14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30"/>
              </a:spcBef>
            </a:pPr>
            <a:r>
              <a:rPr sz="1200" spc="140" dirty="0">
                <a:latin typeface="Times New Roman"/>
                <a:cs typeface="Times New Roman"/>
              </a:rPr>
              <a:t>WebApp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75" dirty="0">
                <a:latin typeface="Times New Roman"/>
                <a:cs typeface="Times New Roman"/>
              </a:rPr>
              <a:t>is </a:t>
            </a:r>
            <a:r>
              <a:rPr sz="1200" spc="90" dirty="0">
                <a:latin typeface="Times New Roman"/>
                <a:cs typeface="Times New Roman"/>
              </a:rPr>
              <a:t>(1)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00" dirty="0">
                <a:latin typeface="Times New Roman"/>
                <a:cs typeface="Times New Roman"/>
              </a:rPr>
              <a:t>well-defined </a:t>
            </a:r>
            <a:r>
              <a:rPr sz="1200" spc="105" dirty="0">
                <a:latin typeface="Times New Roman"/>
                <a:cs typeface="Times New Roman"/>
              </a:rPr>
              <a:t>cohesive </a:t>
            </a:r>
            <a:r>
              <a:rPr sz="1200" spc="95" dirty="0">
                <a:latin typeface="Times New Roman"/>
                <a:cs typeface="Times New Roman"/>
              </a:rPr>
              <a:t>function </a:t>
            </a:r>
            <a:r>
              <a:rPr sz="1200" spc="85" dirty="0">
                <a:latin typeface="Times New Roman"/>
                <a:cs typeface="Times New Roman"/>
              </a:rPr>
              <a:t>that </a:t>
            </a:r>
            <a:r>
              <a:rPr sz="1200" spc="100" dirty="0">
                <a:latin typeface="Times New Roman"/>
                <a:cs typeface="Times New Roman"/>
              </a:rPr>
              <a:t>manipulates  </a:t>
            </a:r>
            <a:r>
              <a:rPr sz="1200" spc="95" dirty="0">
                <a:latin typeface="Times New Roman"/>
                <a:cs typeface="Times New Roman"/>
              </a:rPr>
              <a:t>content </a:t>
            </a:r>
            <a:r>
              <a:rPr sz="1200" spc="100" dirty="0">
                <a:latin typeface="Times New Roman"/>
                <a:cs typeface="Times New Roman"/>
              </a:rPr>
              <a:t>or provides computational or data processing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114" dirty="0">
                <a:latin typeface="Times New Roman"/>
                <a:cs typeface="Times New Roman"/>
              </a:rPr>
              <a:t>end </a:t>
            </a:r>
            <a:r>
              <a:rPr sz="1200" spc="95" dirty="0">
                <a:latin typeface="Times New Roman"/>
                <a:cs typeface="Times New Roman"/>
              </a:rPr>
              <a:t>user </a:t>
            </a:r>
            <a:r>
              <a:rPr sz="1200" spc="100" dirty="0">
                <a:latin typeface="Times New Roman"/>
                <a:cs typeface="Times New Roman"/>
              </a:rPr>
              <a:t>or </a:t>
            </a:r>
            <a:r>
              <a:rPr sz="1200" spc="90" dirty="0">
                <a:latin typeface="Times New Roman"/>
                <a:cs typeface="Times New Roman"/>
              </a:rPr>
              <a:t>(2) </a:t>
            </a:r>
            <a:r>
              <a:rPr sz="1200" spc="105" dirty="0">
                <a:latin typeface="Times New Roman"/>
                <a:cs typeface="Times New Roman"/>
              </a:rPr>
              <a:t>a  </a:t>
            </a:r>
            <a:r>
              <a:rPr sz="1200" spc="100" dirty="0">
                <a:latin typeface="Times New Roman"/>
                <a:cs typeface="Times New Roman"/>
              </a:rPr>
              <a:t>cohesive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package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content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functionality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provides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end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user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with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25" dirty="0">
                <a:latin typeface="Times New Roman"/>
                <a:cs typeface="Times New Roman"/>
              </a:rPr>
              <a:t>some  </a:t>
            </a:r>
            <a:r>
              <a:rPr sz="1200" spc="95" dirty="0">
                <a:latin typeface="Times New Roman"/>
                <a:cs typeface="Times New Roman"/>
              </a:rPr>
              <a:t>required </a:t>
            </a:r>
            <a:r>
              <a:rPr sz="1200" spc="90" dirty="0">
                <a:latin typeface="Times New Roman"/>
                <a:cs typeface="Times New Roman"/>
              </a:rPr>
              <a:t>capability. </a:t>
            </a:r>
            <a:r>
              <a:rPr sz="1200" spc="95" dirty="0">
                <a:latin typeface="Times New Roman"/>
                <a:cs typeface="Times New Roman"/>
              </a:rPr>
              <a:t>Therefore, </a:t>
            </a:r>
            <a:r>
              <a:rPr sz="1200" spc="105" dirty="0">
                <a:latin typeface="Times New Roman"/>
                <a:cs typeface="Times New Roman"/>
              </a:rPr>
              <a:t>component-level design </a:t>
            </a:r>
            <a:r>
              <a:rPr sz="1200" spc="95" dirty="0">
                <a:latin typeface="Times New Roman"/>
                <a:cs typeface="Times New Roman"/>
              </a:rPr>
              <a:t>for </a:t>
            </a:r>
            <a:r>
              <a:rPr sz="1200" spc="135" dirty="0">
                <a:latin typeface="Times New Roman"/>
                <a:cs typeface="Times New Roman"/>
              </a:rPr>
              <a:t>WebApps </a:t>
            </a:r>
            <a:r>
              <a:rPr sz="1200" spc="95" dirty="0">
                <a:latin typeface="Times New Roman"/>
                <a:cs typeface="Times New Roman"/>
              </a:rPr>
              <a:t>often  incorporates </a:t>
            </a:r>
            <a:r>
              <a:rPr sz="1200" spc="105" dirty="0">
                <a:latin typeface="Times New Roman"/>
                <a:cs typeface="Times New Roman"/>
              </a:rPr>
              <a:t>elements </a:t>
            </a:r>
            <a:r>
              <a:rPr sz="1200" spc="100" dirty="0">
                <a:latin typeface="Times New Roman"/>
                <a:cs typeface="Times New Roman"/>
              </a:rPr>
              <a:t>of </a:t>
            </a:r>
            <a:r>
              <a:rPr sz="1200" spc="95" dirty="0">
                <a:latin typeface="Times New Roman"/>
                <a:cs typeface="Times New Roman"/>
              </a:rPr>
              <a:t>content </a:t>
            </a:r>
            <a:r>
              <a:rPr sz="1200" spc="100" dirty="0">
                <a:latin typeface="Times New Roman"/>
                <a:cs typeface="Times New Roman"/>
              </a:rPr>
              <a:t>design </a:t>
            </a:r>
            <a:r>
              <a:rPr sz="1200" spc="114" dirty="0">
                <a:latin typeface="Times New Roman"/>
                <a:cs typeface="Times New Roman"/>
              </a:rPr>
              <a:t>and </a:t>
            </a:r>
            <a:r>
              <a:rPr sz="1200" spc="95" dirty="0">
                <a:latin typeface="Times New Roman"/>
                <a:cs typeface="Times New Roman"/>
              </a:rPr>
              <a:t>functional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design.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Content Design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200" b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790"/>
              </a:spcBef>
            </a:pPr>
            <a:r>
              <a:rPr sz="1200" spc="105" dirty="0">
                <a:latin typeface="Times New Roman"/>
                <a:cs typeface="Times New Roman"/>
              </a:rPr>
              <a:t>Content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design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at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level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focuses </a:t>
            </a:r>
            <a:r>
              <a:rPr sz="1200" spc="120" dirty="0">
                <a:latin typeface="Times New Roman"/>
                <a:cs typeface="Times New Roman"/>
              </a:rPr>
              <a:t>on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content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120" dirty="0">
                <a:latin typeface="Times New Roman"/>
                <a:cs typeface="Times New Roman"/>
              </a:rPr>
              <a:t>manner  </a:t>
            </a:r>
            <a:r>
              <a:rPr sz="1200" spc="90" dirty="0">
                <a:latin typeface="Times New Roman"/>
                <a:cs typeface="Times New Roman"/>
              </a:rPr>
              <a:t>in </a:t>
            </a:r>
            <a:r>
              <a:rPr sz="1200" spc="114" dirty="0">
                <a:latin typeface="Times New Roman"/>
                <a:cs typeface="Times New Roman"/>
              </a:rPr>
              <a:t>which </a:t>
            </a:r>
            <a:r>
              <a:rPr sz="1200" spc="100" dirty="0">
                <a:latin typeface="Times New Roman"/>
                <a:cs typeface="Times New Roman"/>
              </a:rPr>
              <a:t>they </a:t>
            </a:r>
            <a:r>
              <a:rPr sz="1200" spc="135" dirty="0">
                <a:latin typeface="Times New Roman"/>
                <a:cs typeface="Times New Roman"/>
              </a:rPr>
              <a:t>may </a:t>
            </a:r>
            <a:r>
              <a:rPr sz="1200" spc="110" dirty="0">
                <a:latin typeface="Times New Roman"/>
                <a:cs typeface="Times New Roman"/>
              </a:rPr>
              <a:t>be packaged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95" dirty="0">
                <a:latin typeface="Times New Roman"/>
                <a:cs typeface="Times New Roman"/>
              </a:rPr>
              <a:t>presentation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140" dirty="0">
                <a:latin typeface="Times New Roman"/>
                <a:cs typeface="Times New Roman"/>
              </a:rPr>
              <a:t>WebApp </a:t>
            </a:r>
            <a:r>
              <a:rPr sz="1200" spc="114" dirty="0">
                <a:latin typeface="Times New Roman"/>
                <a:cs typeface="Times New Roman"/>
              </a:rPr>
              <a:t>end </a:t>
            </a:r>
            <a:r>
              <a:rPr sz="1200" spc="90" dirty="0">
                <a:latin typeface="Times New Roman"/>
                <a:cs typeface="Times New Roman"/>
              </a:rPr>
              <a:t>user. </a:t>
            </a:r>
            <a:r>
              <a:rPr sz="1200" spc="125" dirty="0">
                <a:latin typeface="Times New Roman"/>
                <a:cs typeface="Times New Roman"/>
              </a:rPr>
              <a:t>The  </a:t>
            </a:r>
            <a:r>
              <a:rPr sz="1200" spc="95" dirty="0">
                <a:latin typeface="Times New Roman"/>
                <a:cs typeface="Times New Roman"/>
              </a:rPr>
              <a:t>formality </a:t>
            </a:r>
            <a:r>
              <a:rPr sz="1200" spc="100" dirty="0">
                <a:latin typeface="Times New Roman"/>
                <a:cs typeface="Times New Roman"/>
              </a:rPr>
              <a:t>of content design </a:t>
            </a:r>
            <a:r>
              <a:rPr sz="1200" spc="85" dirty="0">
                <a:latin typeface="Times New Roman"/>
                <a:cs typeface="Times New Roman"/>
              </a:rPr>
              <a:t>at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14" dirty="0">
                <a:latin typeface="Times New Roman"/>
                <a:cs typeface="Times New Roman"/>
              </a:rPr>
              <a:t>component </a:t>
            </a:r>
            <a:r>
              <a:rPr sz="1200" spc="90" dirty="0">
                <a:latin typeface="Times New Roman"/>
                <a:cs typeface="Times New Roman"/>
              </a:rPr>
              <a:t>level </a:t>
            </a:r>
            <a:r>
              <a:rPr sz="1200" spc="105" dirty="0">
                <a:latin typeface="Times New Roman"/>
                <a:cs typeface="Times New Roman"/>
              </a:rPr>
              <a:t>should </a:t>
            </a:r>
            <a:r>
              <a:rPr sz="1200" spc="110" dirty="0">
                <a:latin typeface="Times New Roman"/>
                <a:cs typeface="Times New Roman"/>
              </a:rPr>
              <a:t>be </a:t>
            </a:r>
            <a:r>
              <a:rPr sz="1200" spc="105" dirty="0">
                <a:latin typeface="Times New Roman"/>
                <a:cs typeface="Times New Roman"/>
              </a:rPr>
              <a:t>tuned </a:t>
            </a:r>
            <a:r>
              <a:rPr sz="1200" spc="90" dirty="0">
                <a:latin typeface="Times New Roman"/>
                <a:cs typeface="Times New Roman"/>
              </a:rPr>
              <a:t>to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90" dirty="0">
                <a:latin typeface="Times New Roman"/>
                <a:cs typeface="Times New Roman"/>
              </a:rPr>
              <a:t>characteristics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of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40" dirty="0">
                <a:latin typeface="Times New Roman"/>
                <a:cs typeface="Times New Roman"/>
              </a:rPr>
              <a:t>WebApp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built.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In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many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cases,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objects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need</a:t>
            </a:r>
            <a:r>
              <a:rPr sz="1200" spc="32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not 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organized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components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can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manipulated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individually.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However,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as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  </a:t>
            </a:r>
            <a:r>
              <a:rPr sz="1200" spc="90" dirty="0">
                <a:latin typeface="Times New Roman"/>
                <a:cs typeface="Times New Roman"/>
              </a:rPr>
              <a:t>size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complexity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(of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WebApp,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objects,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14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85" dirty="0">
                <a:latin typeface="Times New Roman"/>
                <a:cs typeface="Times New Roman"/>
              </a:rPr>
              <a:t>their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5" dirty="0">
                <a:latin typeface="Times New Roman"/>
                <a:cs typeface="Times New Roman"/>
              </a:rPr>
              <a:t>interrelation-ships)  </a:t>
            </a:r>
            <a:r>
              <a:rPr sz="1200" spc="105" dirty="0">
                <a:latin typeface="Times New Roman"/>
                <a:cs typeface="Times New Roman"/>
              </a:rPr>
              <a:t>grows,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65" dirty="0">
                <a:latin typeface="Times New Roman"/>
                <a:cs typeface="Times New Roman"/>
              </a:rPr>
              <a:t>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35" dirty="0">
                <a:latin typeface="Times New Roman"/>
                <a:cs typeface="Times New Roman"/>
              </a:rPr>
              <a:t>may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be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necessary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organize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in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105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130" dirty="0">
                <a:latin typeface="Times New Roman"/>
                <a:cs typeface="Times New Roman"/>
              </a:rPr>
              <a:t>way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9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100" dirty="0">
                <a:latin typeface="Times New Roman"/>
                <a:cs typeface="Times New Roman"/>
              </a:rPr>
              <a:t>allows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80" dirty="0">
                <a:latin typeface="Times New Roman"/>
                <a:cs typeface="Times New Roman"/>
              </a:rPr>
              <a:t>easier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reference  </a:t>
            </a:r>
            <a:r>
              <a:rPr sz="1200" spc="80" dirty="0">
                <a:latin typeface="Times New Roman"/>
                <a:cs typeface="Times New Roman"/>
              </a:rPr>
              <a:t>and </a:t>
            </a:r>
            <a:r>
              <a:rPr sz="1200" spc="75" dirty="0">
                <a:latin typeface="Times New Roman"/>
                <a:cs typeface="Times New Roman"/>
              </a:rPr>
              <a:t>design </a:t>
            </a:r>
            <a:r>
              <a:rPr sz="1200" spc="70" dirty="0">
                <a:latin typeface="Times New Roman"/>
                <a:cs typeface="Times New Roman"/>
              </a:rPr>
              <a:t>manipulation. </a:t>
            </a:r>
            <a:r>
              <a:rPr sz="1200" spc="75" dirty="0">
                <a:latin typeface="Times New Roman"/>
                <a:cs typeface="Times New Roman"/>
              </a:rPr>
              <a:t>In </a:t>
            </a:r>
            <a:r>
              <a:rPr sz="1200" spc="65" dirty="0">
                <a:latin typeface="Times New Roman"/>
                <a:cs typeface="Times New Roman"/>
              </a:rPr>
              <a:t>addition, </a:t>
            </a:r>
            <a:r>
              <a:rPr sz="1200" spc="55" dirty="0">
                <a:latin typeface="Times New Roman"/>
                <a:cs typeface="Times New Roman"/>
              </a:rPr>
              <a:t>if </a:t>
            </a:r>
            <a:r>
              <a:rPr sz="1200" spc="70" dirty="0">
                <a:latin typeface="Times New Roman"/>
                <a:cs typeface="Times New Roman"/>
              </a:rPr>
              <a:t>content </a:t>
            </a:r>
            <a:r>
              <a:rPr sz="1200" spc="55" dirty="0">
                <a:latin typeface="Times New Roman"/>
                <a:cs typeface="Times New Roman"/>
              </a:rPr>
              <a:t>is </a:t>
            </a:r>
            <a:r>
              <a:rPr sz="1200" spc="70" dirty="0">
                <a:latin typeface="Times New Roman"/>
                <a:cs typeface="Times New Roman"/>
              </a:rPr>
              <a:t>highly </a:t>
            </a:r>
            <a:r>
              <a:rPr sz="1200" spc="85" dirty="0">
                <a:latin typeface="Times New Roman"/>
                <a:cs typeface="Times New Roman"/>
              </a:rPr>
              <a:t>dynamic </a:t>
            </a:r>
            <a:r>
              <a:rPr sz="1200" spc="80" dirty="0">
                <a:latin typeface="Times New Roman"/>
                <a:cs typeface="Times New Roman"/>
              </a:rPr>
              <a:t>(e.g., </a:t>
            </a:r>
            <a:r>
              <a:rPr sz="1200" spc="95" dirty="0">
                <a:latin typeface="Times New Roman"/>
                <a:cs typeface="Times New Roman"/>
              </a:rPr>
              <a:t>the </a:t>
            </a:r>
            <a:r>
              <a:rPr sz="1200" spc="100" dirty="0">
                <a:latin typeface="Times New Roman"/>
                <a:cs typeface="Times New Roman"/>
              </a:rPr>
              <a:t>content  </a:t>
            </a:r>
            <a:r>
              <a:rPr sz="1200" spc="90" dirty="0">
                <a:latin typeface="Times New Roman"/>
                <a:cs typeface="Times New Roman"/>
              </a:rPr>
              <a:t>for </a:t>
            </a:r>
            <a:r>
              <a:rPr sz="1200" spc="110" dirty="0">
                <a:latin typeface="Times New Roman"/>
                <a:cs typeface="Times New Roman"/>
              </a:rPr>
              <a:t>an </a:t>
            </a:r>
            <a:r>
              <a:rPr sz="1200" spc="95" dirty="0">
                <a:latin typeface="Times New Roman"/>
                <a:cs typeface="Times New Roman"/>
              </a:rPr>
              <a:t>online </a:t>
            </a:r>
            <a:r>
              <a:rPr sz="1200" spc="100" dirty="0">
                <a:latin typeface="Times New Roman"/>
                <a:cs typeface="Times New Roman"/>
              </a:rPr>
              <a:t>auction </a:t>
            </a:r>
            <a:r>
              <a:rPr sz="1200" spc="75" dirty="0">
                <a:latin typeface="Times New Roman"/>
                <a:cs typeface="Times New Roman"/>
              </a:rPr>
              <a:t>site), </a:t>
            </a:r>
            <a:r>
              <a:rPr sz="1200" spc="65" dirty="0">
                <a:latin typeface="Times New Roman"/>
                <a:cs typeface="Times New Roman"/>
              </a:rPr>
              <a:t>it </a:t>
            </a:r>
            <a:r>
              <a:rPr sz="1200" spc="120" dirty="0">
                <a:latin typeface="Times New Roman"/>
                <a:cs typeface="Times New Roman"/>
              </a:rPr>
              <a:t>becomes </a:t>
            </a:r>
            <a:r>
              <a:rPr sz="1200" spc="100" dirty="0">
                <a:latin typeface="Times New Roman"/>
                <a:cs typeface="Times New Roman"/>
              </a:rPr>
              <a:t>important </a:t>
            </a:r>
            <a:r>
              <a:rPr sz="1200" spc="90" dirty="0">
                <a:latin typeface="Times New Roman"/>
                <a:cs typeface="Times New Roman"/>
              </a:rPr>
              <a:t>to establish </a:t>
            </a:r>
            <a:r>
              <a:rPr sz="1200" spc="105" dirty="0">
                <a:latin typeface="Times New Roman"/>
                <a:cs typeface="Times New Roman"/>
              </a:rPr>
              <a:t>a </a:t>
            </a:r>
            <a:r>
              <a:rPr sz="1200" spc="90" dirty="0">
                <a:latin typeface="Times New Roman"/>
                <a:cs typeface="Times New Roman"/>
              </a:rPr>
              <a:t>clear structural  </a:t>
            </a:r>
            <a:r>
              <a:rPr sz="1200" spc="114" dirty="0">
                <a:latin typeface="Times New Roman"/>
                <a:cs typeface="Times New Roman"/>
              </a:rPr>
              <a:t>model </a:t>
            </a:r>
            <a:r>
              <a:rPr sz="1200" spc="90" dirty="0">
                <a:latin typeface="Times New Roman"/>
                <a:cs typeface="Times New Roman"/>
              </a:rPr>
              <a:t>that </a:t>
            </a:r>
            <a:r>
              <a:rPr sz="1200" spc="95" dirty="0">
                <a:latin typeface="Times New Roman"/>
                <a:cs typeface="Times New Roman"/>
              </a:rPr>
              <a:t>incorporates </a:t>
            </a:r>
            <a:r>
              <a:rPr sz="1200" spc="100" dirty="0">
                <a:latin typeface="Times New Roman"/>
                <a:cs typeface="Times New Roman"/>
              </a:rPr>
              <a:t>content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110" dirty="0">
                <a:latin typeface="Times New Roman"/>
                <a:cs typeface="Times New Roman"/>
              </a:rPr>
              <a:t>components.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 Design at the </a:t>
            </a:r>
            <a:r>
              <a:rPr sz="12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sz="120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71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404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5993" y="281431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6454" y="281431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8874" y="281431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2117" y="528828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729488"/>
            <a:ext cx="2129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Document</a:t>
            </a:r>
            <a:r>
              <a:rPr sz="1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Template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0100" y="960119"/>
            <a:ext cx="4732020" cy="8639809"/>
            <a:chOff x="800100" y="960119"/>
            <a:chExt cx="4732020" cy="8639810"/>
          </a:xfrm>
        </p:grpSpPr>
        <p:sp>
          <p:nvSpPr>
            <p:cNvPr id="9" name="object 9"/>
            <p:cNvSpPr/>
            <p:nvPr/>
          </p:nvSpPr>
          <p:spPr>
            <a:xfrm>
              <a:off x="800100" y="960119"/>
              <a:ext cx="4504944" cy="4896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5088" y="6018275"/>
              <a:ext cx="4447032" cy="3581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6307073" y="10367264"/>
            <a:ext cx="49784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72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6337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7267" y="2603754"/>
            <a:ext cx="4862195" cy="4856480"/>
          </a:xfrm>
          <a:custGeom>
            <a:avLst/>
            <a:gdLst/>
            <a:ahLst/>
            <a:cxnLst/>
            <a:rect l="l" t="t" r="r" b="b"/>
            <a:pathLst>
              <a:path w="4862195" h="4856480">
                <a:moveTo>
                  <a:pt x="1819656" y="4273715"/>
                </a:moveTo>
                <a:lnTo>
                  <a:pt x="1814842" y="4210113"/>
                </a:lnTo>
                <a:lnTo>
                  <a:pt x="1800885" y="4145813"/>
                </a:lnTo>
                <a:lnTo>
                  <a:pt x="1777568" y="4080497"/>
                </a:lnTo>
                <a:lnTo>
                  <a:pt x="1743468" y="4013466"/>
                </a:lnTo>
                <a:lnTo>
                  <a:pt x="1722285" y="3979037"/>
                </a:lnTo>
                <a:lnTo>
                  <a:pt x="1698726" y="3945839"/>
                </a:lnTo>
                <a:lnTo>
                  <a:pt x="1672539" y="3912641"/>
                </a:lnTo>
                <a:lnTo>
                  <a:pt x="1643570" y="3879367"/>
                </a:lnTo>
                <a:lnTo>
                  <a:pt x="1619186" y="3853827"/>
                </a:lnTo>
                <a:lnTo>
                  <a:pt x="1612290" y="3846601"/>
                </a:lnTo>
                <a:lnTo>
                  <a:pt x="1612290" y="4250931"/>
                </a:lnTo>
                <a:lnTo>
                  <a:pt x="1610487" y="4277538"/>
                </a:lnTo>
                <a:lnTo>
                  <a:pt x="1598333" y="4327271"/>
                </a:lnTo>
                <a:lnTo>
                  <a:pt x="1573911" y="4374413"/>
                </a:lnTo>
                <a:lnTo>
                  <a:pt x="1536357" y="4419727"/>
                </a:lnTo>
                <a:lnTo>
                  <a:pt x="1349667" y="4606417"/>
                </a:lnTo>
                <a:lnTo>
                  <a:pt x="853478" y="4110101"/>
                </a:lnTo>
                <a:lnTo>
                  <a:pt x="1002563" y="3961003"/>
                </a:lnTo>
                <a:lnTo>
                  <a:pt x="1037196" y="3928376"/>
                </a:lnTo>
                <a:lnTo>
                  <a:pt x="1095870" y="3885869"/>
                </a:lnTo>
                <a:lnTo>
                  <a:pt x="1153350" y="3862514"/>
                </a:lnTo>
                <a:lnTo>
                  <a:pt x="1211745" y="3853827"/>
                </a:lnTo>
                <a:lnTo>
                  <a:pt x="1270889" y="3860215"/>
                </a:lnTo>
                <a:lnTo>
                  <a:pt x="1331518" y="3880142"/>
                </a:lnTo>
                <a:lnTo>
                  <a:pt x="1392885" y="3913835"/>
                </a:lnTo>
                <a:lnTo>
                  <a:pt x="1423835" y="3936352"/>
                </a:lnTo>
                <a:lnTo>
                  <a:pt x="1455153" y="3962565"/>
                </a:lnTo>
                <a:lnTo>
                  <a:pt x="1486827" y="3992499"/>
                </a:lnTo>
                <a:lnTo>
                  <a:pt x="1514525" y="4021950"/>
                </a:lnTo>
                <a:lnTo>
                  <a:pt x="1559204" y="4080802"/>
                </a:lnTo>
                <a:lnTo>
                  <a:pt x="1589379" y="4139146"/>
                </a:lnTo>
                <a:lnTo>
                  <a:pt x="1606905" y="4195737"/>
                </a:lnTo>
                <a:lnTo>
                  <a:pt x="1612290" y="4250931"/>
                </a:lnTo>
                <a:lnTo>
                  <a:pt x="1612290" y="3846601"/>
                </a:lnTo>
                <a:lnTo>
                  <a:pt x="1575485" y="3811854"/>
                </a:lnTo>
                <a:lnTo>
                  <a:pt x="1538986" y="3781209"/>
                </a:lnTo>
                <a:lnTo>
                  <a:pt x="1502143" y="3753751"/>
                </a:lnTo>
                <a:lnTo>
                  <a:pt x="1464983" y="3729228"/>
                </a:lnTo>
                <a:lnTo>
                  <a:pt x="1427810" y="3708031"/>
                </a:lnTo>
                <a:lnTo>
                  <a:pt x="1391234" y="3690416"/>
                </a:lnTo>
                <a:lnTo>
                  <a:pt x="1355305" y="3676205"/>
                </a:lnTo>
                <a:lnTo>
                  <a:pt x="1285367" y="3657447"/>
                </a:lnTo>
                <a:lnTo>
                  <a:pt x="1217879" y="3650932"/>
                </a:lnTo>
                <a:lnTo>
                  <a:pt x="1185329" y="3652012"/>
                </a:lnTo>
                <a:lnTo>
                  <a:pt x="1154747" y="3656711"/>
                </a:lnTo>
                <a:lnTo>
                  <a:pt x="1125664" y="3664191"/>
                </a:lnTo>
                <a:lnTo>
                  <a:pt x="1098067" y="3674326"/>
                </a:lnTo>
                <a:lnTo>
                  <a:pt x="1071918" y="3686937"/>
                </a:lnTo>
                <a:lnTo>
                  <a:pt x="1076718" y="3661206"/>
                </a:lnTo>
                <a:lnTo>
                  <a:pt x="1079538" y="3634994"/>
                </a:lnTo>
                <a:lnTo>
                  <a:pt x="1080058" y="3608222"/>
                </a:lnTo>
                <a:lnTo>
                  <a:pt x="1078014" y="3580765"/>
                </a:lnTo>
                <a:lnTo>
                  <a:pt x="1067130" y="3526053"/>
                </a:lnTo>
                <a:lnTo>
                  <a:pt x="1048931" y="3470656"/>
                </a:lnTo>
                <a:lnTo>
                  <a:pt x="1022908" y="3416795"/>
                </a:lnTo>
                <a:lnTo>
                  <a:pt x="988987" y="3362833"/>
                </a:lnTo>
                <a:lnTo>
                  <a:pt x="948385" y="3310039"/>
                </a:lnTo>
                <a:lnTo>
                  <a:pt x="917879" y="3275952"/>
                </a:lnTo>
                <a:lnTo>
                  <a:pt x="917879" y="3665220"/>
                </a:lnTo>
                <a:lnTo>
                  <a:pt x="916330" y="3689629"/>
                </a:lnTo>
                <a:lnTo>
                  <a:pt x="904036" y="3739324"/>
                </a:lnTo>
                <a:lnTo>
                  <a:pt x="873290" y="3789616"/>
                </a:lnTo>
                <a:lnTo>
                  <a:pt x="704380" y="3961003"/>
                </a:lnTo>
                <a:lnTo>
                  <a:pt x="248323" y="3504946"/>
                </a:lnTo>
                <a:lnTo>
                  <a:pt x="380911" y="3372358"/>
                </a:lnTo>
                <a:lnTo>
                  <a:pt x="434835" y="3326295"/>
                </a:lnTo>
                <a:lnTo>
                  <a:pt x="485432" y="3298317"/>
                </a:lnTo>
                <a:lnTo>
                  <a:pt x="534416" y="3286353"/>
                </a:lnTo>
                <a:lnTo>
                  <a:pt x="559041" y="3285210"/>
                </a:lnTo>
                <a:lnTo>
                  <a:pt x="583603" y="3287141"/>
                </a:lnTo>
                <a:lnTo>
                  <a:pt x="634339" y="3301581"/>
                </a:lnTo>
                <a:lnTo>
                  <a:pt x="685076" y="3327146"/>
                </a:lnTo>
                <a:lnTo>
                  <a:pt x="736282" y="3363645"/>
                </a:lnTo>
                <a:lnTo>
                  <a:pt x="787311" y="3409950"/>
                </a:lnTo>
                <a:lnTo>
                  <a:pt x="829983" y="3457156"/>
                </a:lnTo>
                <a:lnTo>
                  <a:pt x="866559" y="3507105"/>
                </a:lnTo>
                <a:lnTo>
                  <a:pt x="894816" y="3560381"/>
                </a:lnTo>
                <a:lnTo>
                  <a:pt x="911644" y="3612134"/>
                </a:lnTo>
                <a:lnTo>
                  <a:pt x="917765" y="3661206"/>
                </a:lnTo>
                <a:lnTo>
                  <a:pt x="917879" y="3665220"/>
                </a:lnTo>
                <a:lnTo>
                  <a:pt x="917879" y="3275952"/>
                </a:lnTo>
                <a:lnTo>
                  <a:pt x="859726" y="3219386"/>
                </a:lnTo>
                <a:lnTo>
                  <a:pt x="817689" y="3184334"/>
                </a:lnTo>
                <a:lnTo>
                  <a:pt x="775322" y="3153664"/>
                </a:lnTo>
                <a:lnTo>
                  <a:pt x="732574" y="3127375"/>
                </a:lnTo>
                <a:lnTo>
                  <a:pt x="690029" y="3105797"/>
                </a:lnTo>
                <a:lnTo>
                  <a:pt x="648042" y="3089300"/>
                </a:lnTo>
                <a:lnTo>
                  <a:pt x="606450" y="3077680"/>
                </a:lnTo>
                <a:lnTo>
                  <a:pt x="565061" y="3070733"/>
                </a:lnTo>
                <a:lnTo>
                  <a:pt x="523811" y="3068891"/>
                </a:lnTo>
                <a:lnTo>
                  <a:pt x="482968" y="3072498"/>
                </a:lnTo>
                <a:lnTo>
                  <a:pt x="442518" y="3081045"/>
                </a:lnTo>
                <a:lnTo>
                  <a:pt x="402501" y="3093974"/>
                </a:lnTo>
                <a:lnTo>
                  <a:pt x="362102" y="3112782"/>
                </a:lnTo>
                <a:lnTo>
                  <a:pt x="320929" y="3139033"/>
                </a:lnTo>
                <a:lnTo>
                  <a:pt x="278942" y="3172383"/>
                </a:lnTo>
                <a:lnTo>
                  <a:pt x="236131" y="3212465"/>
                </a:lnTo>
                <a:lnTo>
                  <a:pt x="138480" y="3310077"/>
                </a:lnTo>
                <a:lnTo>
                  <a:pt x="15786" y="3432810"/>
                </a:lnTo>
                <a:lnTo>
                  <a:pt x="127" y="3470656"/>
                </a:lnTo>
                <a:lnTo>
                  <a:pt x="0" y="3481806"/>
                </a:lnTo>
                <a:lnTo>
                  <a:pt x="3505" y="3498659"/>
                </a:lnTo>
                <a:lnTo>
                  <a:pt x="25374" y="3536404"/>
                </a:lnTo>
                <a:lnTo>
                  <a:pt x="1299883" y="4812919"/>
                </a:lnTo>
                <a:lnTo>
                  <a:pt x="1339773" y="4844834"/>
                </a:lnTo>
                <a:lnTo>
                  <a:pt x="1389761" y="4856264"/>
                </a:lnTo>
                <a:lnTo>
                  <a:pt x="1403159" y="4853686"/>
                </a:lnTo>
                <a:lnTo>
                  <a:pt x="1658670" y="4606417"/>
                </a:lnTo>
                <a:lnTo>
                  <a:pt x="1703324" y="4560278"/>
                </a:lnTo>
                <a:lnTo>
                  <a:pt x="1745996" y="4505604"/>
                </a:lnTo>
                <a:lnTo>
                  <a:pt x="1777136" y="4451401"/>
                </a:lnTo>
                <a:lnTo>
                  <a:pt x="1800364" y="4394822"/>
                </a:lnTo>
                <a:lnTo>
                  <a:pt x="1814385" y="4335107"/>
                </a:lnTo>
                <a:lnTo>
                  <a:pt x="1818170" y="4304690"/>
                </a:lnTo>
                <a:lnTo>
                  <a:pt x="1819656" y="4273715"/>
                </a:lnTo>
                <a:close/>
              </a:path>
              <a:path w="4862195" h="4856480">
                <a:moveTo>
                  <a:pt x="3251619" y="2996184"/>
                </a:moveTo>
                <a:lnTo>
                  <a:pt x="1941995" y="1676273"/>
                </a:lnTo>
                <a:lnTo>
                  <a:pt x="1908949" y="1648155"/>
                </a:lnTo>
                <a:lnTo>
                  <a:pt x="1869478" y="1630121"/>
                </a:lnTo>
                <a:lnTo>
                  <a:pt x="1843405" y="1626590"/>
                </a:lnTo>
                <a:lnTo>
                  <a:pt x="1835467" y="1627454"/>
                </a:lnTo>
                <a:lnTo>
                  <a:pt x="1801025" y="1647571"/>
                </a:lnTo>
                <a:lnTo>
                  <a:pt x="1718602" y="1729994"/>
                </a:lnTo>
                <a:lnTo>
                  <a:pt x="1690281" y="1769110"/>
                </a:lnTo>
                <a:lnTo>
                  <a:pt x="1683677" y="1814957"/>
                </a:lnTo>
                <a:lnTo>
                  <a:pt x="1685531" y="1828673"/>
                </a:lnTo>
                <a:lnTo>
                  <a:pt x="1698917" y="1873758"/>
                </a:lnTo>
                <a:lnTo>
                  <a:pt x="1714639" y="1908556"/>
                </a:lnTo>
                <a:lnTo>
                  <a:pt x="1736382" y="1947164"/>
                </a:lnTo>
                <a:lnTo>
                  <a:pt x="1862543" y="2171814"/>
                </a:lnTo>
                <a:lnTo>
                  <a:pt x="2262949" y="2892602"/>
                </a:lnTo>
                <a:lnTo>
                  <a:pt x="2464346" y="3252343"/>
                </a:lnTo>
                <a:lnTo>
                  <a:pt x="2460663" y="3256026"/>
                </a:lnTo>
                <a:lnTo>
                  <a:pt x="2237346" y="3127413"/>
                </a:lnTo>
                <a:lnTo>
                  <a:pt x="1565795" y="2744533"/>
                </a:lnTo>
                <a:lnTo>
                  <a:pt x="1145349" y="2503220"/>
                </a:lnTo>
                <a:lnTo>
                  <a:pt x="1111453" y="2485783"/>
                </a:lnTo>
                <a:lnTo>
                  <a:pt x="1066228" y="2469375"/>
                </a:lnTo>
                <a:lnTo>
                  <a:pt x="1037501" y="2465451"/>
                </a:lnTo>
                <a:lnTo>
                  <a:pt x="1023277" y="2466098"/>
                </a:lnTo>
                <a:lnTo>
                  <a:pt x="984542" y="2477008"/>
                </a:lnTo>
                <a:lnTo>
                  <a:pt x="947724" y="2501646"/>
                </a:lnTo>
                <a:lnTo>
                  <a:pt x="856653" y="2591943"/>
                </a:lnTo>
                <a:lnTo>
                  <a:pt x="838682" y="2631833"/>
                </a:lnTo>
                <a:lnTo>
                  <a:pt x="838746" y="2648966"/>
                </a:lnTo>
                <a:lnTo>
                  <a:pt x="852512" y="2687510"/>
                </a:lnTo>
                <a:lnTo>
                  <a:pt x="887641" y="2730627"/>
                </a:lnTo>
                <a:lnTo>
                  <a:pt x="2188248" y="4031234"/>
                </a:lnTo>
                <a:lnTo>
                  <a:pt x="2200948" y="4038092"/>
                </a:lnTo>
                <a:lnTo>
                  <a:pt x="2206790" y="4041013"/>
                </a:lnTo>
                <a:lnTo>
                  <a:pt x="2213013" y="4041140"/>
                </a:lnTo>
                <a:lnTo>
                  <a:pt x="2220506" y="4038092"/>
                </a:lnTo>
                <a:lnTo>
                  <a:pt x="2226526" y="4036669"/>
                </a:lnTo>
                <a:lnTo>
                  <a:pt x="2262759" y="4014139"/>
                </a:lnTo>
                <a:lnTo>
                  <a:pt x="2297633" y="3979265"/>
                </a:lnTo>
                <a:lnTo>
                  <a:pt x="2320594" y="3942600"/>
                </a:lnTo>
                <a:lnTo>
                  <a:pt x="2322360" y="3936238"/>
                </a:lnTo>
                <a:lnTo>
                  <a:pt x="2325408" y="3928745"/>
                </a:lnTo>
                <a:lnTo>
                  <a:pt x="2326043" y="3921760"/>
                </a:lnTo>
                <a:lnTo>
                  <a:pt x="2321725" y="3908552"/>
                </a:lnTo>
                <a:lnTo>
                  <a:pt x="2317153" y="3902329"/>
                </a:lnTo>
                <a:lnTo>
                  <a:pt x="1085126" y="2670302"/>
                </a:lnTo>
                <a:lnTo>
                  <a:pt x="1085888" y="2669667"/>
                </a:lnTo>
                <a:lnTo>
                  <a:pt x="1352651" y="2825559"/>
                </a:lnTo>
                <a:lnTo>
                  <a:pt x="2244179" y="3341382"/>
                </a:lnTo>
                <a:lnTo>
                  <a:pt x="2644559" y="3574923"/>
                </a:lnTo>
                <a:lnTo>
                  <a:pt x="2649639" y="3578479"/>
                </a:lnTo>
                <a:lnTo>
                  <a:pt x="2656370" y="3580511"/>
                </a:lnTo>
                <a:lnTo>
                  <a:pt x="2662593" y="3580892"/>
                </a:lnTo>
                <a:lnTo>
                  <a:pt x="2668054" y="3581908"/>
                </a:lnTo>
                <a:lnTo>
                  <a:pt x="2675039" y="3581273"/>
                </a:lnTo>
                <a:lnTo>
                  <a:pt x="2682532" y="3578352"/>
                </a:lnTo>
                <a:lnTo>
                  <a:pt x="2688844" y="3576548"/>
                </a:lnTo>
                <a:lnTo>
                  <a:pt x="2721648" y="3555238"/>
                </a:lnTo>
                <a:lnTo>
                  <a:pt x="2750756" y="3527196"/>
                </a:lnTo>
                <a:lnTo>
                  <a:pt x="2772346" y="3495129"/>
                </a:lnTo>
                <a:lnTo>
                  <a:pt x="2774353" y="3488690"/>
                </a:lnTo>
                <a:lnTo>
                  <a:pt x="2777274" y="3481324"/>
                </a:lnTo>
                <a:lnTo>
                  <a:pt x="2777909" y="3474212"/>
                </a:lnTo>
                <a:lnTo>
                  <a:pt x="2777528" y="3467989"/>
                </a:lnTo>
                <a:lnTo>
                  <a:pt x="2776512" y="3462528"/>
                </a:lnTo>
                <a:lnTo>
                  <a:pt x="2774480" y="3455924"/>
                </a:lnTo>
                <a:lnTo>
                  <a:pt x="2621407" y="3187103"/>
                </a:lnTo>
                <a:lnTo>
                  <a:pt x="2128291" y="2311946"/>
                </a:lnTo>
                <a:lnTo>
                  <a:pt x="1880273" y="1875155"/>
                </a:lnTo>
                <a:lnTo>
                  <a:pt x="1881797" y="1873758"/>
                </a:lnTo>
                <a:lnTo>
                  <a:pt x="3113697" y="3105785"/>
                </a:lnTo>
                <a:lnTo>
                  <a:pt x="3119920" y="3110357"/>
                </a:lnTo>
                <a:lnTo>
                  <a:pt x="3133128" y="3114675"/>
                </a:lnTo>
                <a:lnTo>
                  <a:pt x="3139351" y="3114802"/>
                </a:lnTo>
                <a:lnTo>
                  <a:pt x="3146844" y="3111754"/>
                </a:lnTo>
                <a:lnTo>
                  <a:pt x="3152876" y="3110331"/>
                </a:lnTo>
                <a:lnTo>
                  <a:pt x="3189401" y="3087471"/>
                </a:lnTo>
                <a:lnTo>
                  <a:pt x="3223590" y="3053308"/>
                </a:lnTo>
                <a:lnTo>
                  <a:pt x="3246196" y="3016999"/>
                </a:lnTo>
                <a:lnTo>
                  <a:pt x="3247936" y="3010662"/>
                </a:lnTo>
                <a:lnTo>
                  <a:pt x="3250984" y="3003169"/>
                </a:lnTo>
                <a:lnTo>
                  <a:pt x="3251619" y="2996184"/>
                </a:lnTo>
                <a:close/>
              </a:path>
              <a:path w="4862195" h="4856480">
                <a:moveTo>
                  <a:pt x="4044251" y="2028799"/>
                </a:moveTo>
                <a:lnTo>
                  <a:pt x="4038485" y="1986661"/>
                </a:lnTo>
                <a:lnTo>
                  <a:pt x="4022001" y="1951482"/>
                </a:lnTo>
                <a:lnTo>
                  <a:pt x="3995077" y="1919135"/>
                </a:lnTo>
                <a:lnTo>
                  <a:pt x="3959733" y="1883435"/>
                </a:lnTo>
                <a:lnTo>
                  <a:pt x="3928910" y="1855216"/>
                </a:lnTo>
                <a:lnTo>
                  <a:pt x="3892080" y="1828927"/>
                </a:lnTo>
                <a:lnTo>
                  <a:pt x="3885476" y="1826895"/>
                </a:lnTo>
                <a:lnTo>
                  <a:pt x="3876586" y="1826895"/>
                </a:lnTo>
                <a:lnTo>
                  <a:pt x="3858488" y="1865706"/>
                </a:lnTo>
                <a:lnTo>
                  <a:pt x="3858679" y="1884045"/>
                </a:lnTo>
                <a:lnTo>
                  <a:pt x="3859352" y="1905127"/>
                </a:lnTo>
                <a:lnTo>
                  <a:pt x="3858831" y="1927987"/>
                </a:lnTo>
                <a:lnTo>
                  <a:pt x="3854996" y="1979168"/>
                </a:lnTo>
                <a:lnTo>
                  <a:pt x="3845890" y="2037549"/>
                </a:lnTo>
                <a:lnTo>
                  <a:pt x="3827564" y="2100199"/>
                </a:lnTo>
                <a:lnTo>
                  <a:pt x="3796106" y="2163165"/>
                </a:lnTo>
                <a:lnTo>
                  <a:pt x="3747046" y="2222119"/>
                </a:lnTo>
                <a:lnTo>
                  <a:pt x="3711371" y="2253399"/>
                </a:lnTo>
                <a:lnTo>
                  <a:pt x="3673005" y="2278469"/>
                </a:lnTo>
                <a:lnTo>
                  <a:pt x="3631958" y="2297087"/>
                </a:lnTo>
                <a:lnTo>
                  <a:pt x="3588296" y="2308987"/>
                </a:lnTo>
                <a:lnTo>
                  <a:pt x="3542512" y="2315768"/>
                </a:lnTo>
                <a:lnTo>
                  <a:pt x="3494646" y="2315997"/>
                </a:lnTo>
                <a:lnTo>
                  <a:pt x="3444608" y="2309469"/>
                </a:lnTo>
                <a:lnTo>
                  <a:pt x="3392335" y="2296033"/>
                </a:lnTo>
                <a:lnTo>
                  <a:pt x="3349282" y="2281174"/>
                </a:lnTo>
                <a:lnTo>
                  <a:pt x="3304705" y="2262390"/>
                </a:lnTo>
                <a:lnTo>
                  <a:pt x="3258743" y="2239543"/>
                </a:lnTo>
                <a:lnTo>
                  <a:pt x="3211576" y="2212492"/>
                </a:lnTo>
                <a:lnTo>
                  <a:pt x="3163354" y="2181098"/>
                </a:lnTo>
                <a:lnTo>
                  <a:pt x="3128073" y="2156345"/>
                </a:lnTo>
                <a:lnTo>
                  <a:pt x="3092361" y="2129625"/>
                </a:lnTo>
                <a:lnTo>
                  <a:pt x="3056217" y="2100884"/>
                </a:lnTo>
                <a:lnTo>
                  <a:pt x="3019602" y="2070112"/>
                </a:lnTo>
                <a:lnTo>
                  <a:pt x="2982557" y="2037245"/>
                </a:lnTo>
                <a:lnTo>
                  <a:pt x="2945041" y="2002243"/>
                </a:lnTo>
                <a:lnTo>
                  <a:pt x="2907068" y="1965071"/>
                </a:lnTo>
                <a:lnTo>
                  <a:pt x="2869400" y="1926615"/>
                </a:lnTo>
                <a:lnTo>
                  <a:pt x="2833916" y="1888591"/>
                </a:lnTo>
                <a:lnTo>
                  <a:pt x="2800553" y="1850961"/>
                </a:lnTo>
                <a:lnTo>
                  <a:pt x="2769260" y="1813687"/>
                </a:lnTo>
                <a:lnTo>
                  <a:pt x="2740025" y="1776730"/>
                </a:lnTo>
                <a:lnTo>
                  <a:pt x="2712770" y="1740039"/>
                </a:lnTo>
                <a:lnTo>
                  <a:pt x="2687485" y="1703578"/>
                </a:lnTo>
                <a:lnTo>
                  <a:pt x="2655709" y="1654352"/>
                </a:lnTo>
                <a:lnTo>
                  <a:pt x="2628074" y="1606194"/>
                </a:lnTo>
                <a:lnTo>
                  <a:pt x="2604351" y="1559140"/>
                </a:lnTo>
                <a:lnTo>
                  <a:pt x="2584310" y="1513230"/>
                </a:lnTo>
                <a:lnTo>
                  <a:pt x="2567724" y="1468501"/>
                </a:lnTo>
                <a:lnTo>
                  <a:pt x="2552700" y="1414449"/>
                </a:lnTo>
                <a:lnTo>
                  <a:pt x="2544648" y="1362697"/>
                </a:lnTo>
                <a:lnTo>
                  <a:pt x="2543048" y="1313395"/>
                </a:lnTo>
                <a:lnTo>
                  <a:pt x="2547404" y="1266698"/>
                </a:lnTo>
                <a:lnTo>
                  <a:pt x="2558084" y="1223149"/>
                </a:lnTo>
                <a:lnTo>
                  <a:pt x="2575445" y="1182751"/>
                </a:lnTo>
                <a:lnTo>
                  <a:pt x="2599169" y="1145514"/>
                </a:lnTo>
                <a:lnTo>
                  <a:pt x="2628938" y="1111377"/>
                </a:lnTo>
                <a:lnTo>
                  <a:pt x="2658846" y="1083881"/>
                </a:lnTo>
                <a:lnTo>
                  <a:pt x="2719921" y="1043101"/>
                </a:lnTo>
                <a:lnTo>
                  <a:pt x="2783001" y="1020660"/>
                </a:lnTo>
                <a:lnTo>
                  <a:pt x="2842831" y="1007783"/>
                </a:lnTo>
                <a:lnTo>
                  <a:pt x="2897543" y="1003084"/>
                </a:lnTo>
                <a:lnTo>
                  <a:pt x="2944698" y="1002296"/>
                </a:lnTo>
                <a:lnTo>
                  <a:pt x="2984055" y="1003528"/>
                </a:lnTo>
                <a:lnTo>
                  <a:pt x="2998762" y="1002449"/>
                </a:lnTo>
                <a:lnTo>
                  <a:pt x="3018701" y="967486"/>
                </a:lnTo>
                <a:lnTo>
                  <a:pt x="2993555" y="927354"/>
                </a:lnTo>
                <a:lnTo>
                  <a:pt x="2948559" y="879487"/>
                </a:lnTo>
                <a:lnTo>
                  <a:pt x="2915793" y="849591"/>
                </a:lnTo>
                <a:lnTo>
                  <a:pt x="2883992" y="827125"/>
                </a:lnTo>
                <a:lnTo>
                  <a:pt x="2837218" y="811530"/>
                </a:lnTo>
                <a:lnTo>
                  <a:pt x="2806319" y="809599"/>
                </a:lnTo>
                <a:lnTo>
                  <a:pt x="2786354" y="810183"/>
                </a:lnTo>
                <a:lnTo>
                  <a:pt x="2738958" y="813625"/>
                </a:lnTo>
                <a:lnTo>
                  <a:pt x="2688894" y="823836"/>
                </a:lnTo>
                <a:lnTo>
                  <a:pt x="2637358" y="839609"/>
                </a:lnTo>
                <a:lnTo>
                  <a:pt x="2585974" y="861822"/>
                </a:lnTo>
                <a:lnTo>
                  <a:pt x="2535542" y="889965"/>
                </a:lnTo>
                <a:lnTo>
                  <a:pt x="2489200" y="925690"/>
                </a:lnTo>
                <a:lnTo>
                  <a:pt x="2432189" y="985329"/>
                </a:lnTo>
                <a:lnTo>
                  <a:pt x="2401938" y="1027277"/>
                </a:lnTo>
                <a:lnTo>
                  <a:pt x="2377160" y="1071841"/>
                </a:lnTo>
                <a:lnTo>
                  <a:pt x="2358034" y="1119073"/>
                </a:lnTo>
                <a:lnTo>
                  <a:pt x="2344712" y="1169035"/>
                </a:lnTo>
                <a:lnTo>
                  <a:pt x="2337422" y="1212773"/>
                </a:lnTo>
                <a:lnTo>
                  <a:pt x="2333472" y="1257630"/>
                </a:lnTo>
                <a:lnTo>
                  <a:pt x="2333040" y="1303629"/>
                </a:lnTo>
                <a:lnTo>
                  <a:pt x="2336292" y="1350797"/>
                </a:lnTo>
                <a:lnTo>
                  <a:pt x="2343429" y="1399146"/>
                </a:lnTo>
                <a:lnTo>
                  <a:pt x="2354618" y="1448689"/>
                </a:lnTo>
                <a:lnTo>
                  <a:pt x="2367648" y="1492516"/>
                </a:lnTo>
                <a:lnTo>
                  <a:pt x="2383117" y="1537004"/>
                </a:lnTo>
                <a:lnTo>
                  <a:pt x="2401125" y="1582140"/>
                </a:lnTo>
                <a:lnTo>
                  <a:pt x="2421775" y="1627886"/>
                </a:lnTo>
                <a:lnTo>
                  <a:pt x="2445169" y="1674228"/>
                </a:lnTo>
                <a:lnTo>
                  <a:pt x="2471432" y="1721142"/>
                </a:lnTo>
                <a:lnTo>
                  <a:pt x="2500668" y="1768602"/>
                </a:lnTo>
                <a:lnTo>
                  <a:pt x="2525115" y="1806067"/>
                </a:lnTo>
                <a:lnTo>
                  <a:pt x="2551265" y="1843747"/>
                </a:lnTo>
                <a:lnTo>
                  <a:pt x="2579078" y="1881644"/>
                </a:lnTo>
                <a:lnTo>
                  <a:pt x="2608580" y="1919732"/>
                </a:lnTo>
                <a:lnTo>
                  <a:pt x="2639771" y="1957984"/>
                </a:lnTo>
                <a:lnTo>
                  <a:pt x="2672651" y="1996401"/>
                </a:lnTo>
                <a:lnTo>
                  <a:pt x="2707221" y="2034946"/>
                </a:lnTo>
                <a:lnTo>
                  <a:pt x="2743492" y="2073617"/>
                </a:lnTo>
                <a:lnTo>
                  <a:pt x="2781465" y="2112391"/>
                </a:lnTo>
                <a:lnTo>
                  <a:pt x="2824124" y="2154123"/>
                </a:lnTo>
                <a:lnTo>
                  <a:pt x="2866402" y="2193594"/>
                </a:lnTo>
                <a:lnTo>
                  <a:pt x="2908300" y="2230831"/>
                </a:lnTo>
                <a:lnTo>
                  <a:pt x="2949816" y="2265870"/>
                </a:lnTo>
                <a:lnTo>
                  <a:pt x="2990951" y="2298750"/>
                </a:lnTo>
                <a:lnTo>
                  <a:pt x="3031718" y="2329497"/>
                </a:lnTo>
                <a:lnTo>
                  <a:pt x="3072130" y="2358123"/>
                </a:lnTo>
                <a:lnTo>
                  <a:pt x="3112173" y="2384679"/>
                </a:lnTo>
                <a:lnTo>
                  <a:pt x="3157550" y="2413012"/>
                </a:lnTo>
                <a:lnTo>
                  <a:pt x="3202241" y="2438285"/>
                </a:lnTo>
                <a:lnTo>
                  <a:pt x="3246259" y="2460637"/>
                </a:lnTo>
                <a:lnTo>
                  <a:pt x="3289592" y="2480183"/>
                </a:lnTo>
                <a:lnTo>
                  <a:pt x="3332264" y="2497036"/>
                </a:lnTo>
                <a:lnTo>
                  <a:pt x="3374250" y="2511310"/>
                </a:lnTo>
                <a:lnTo>
                  <a:pt x="3415576" y="2523109"/>
                </a:lnTo>
                <a:lnTo>
                  <a:pt x="3471684" y="2535313"/>
                </a:lnTo>
                <a:lnTo>
                  <a:pt x="3526193" y="2541638"/>
                </a:lnTo>
                <a:lnTo>
                  <a:pt x="3579114" y="2542387"/>
                </a:lnTo>
                <a:lnTo>
                  <a:pt x="3630460" y="2537891"/>
                </a:lnTo>
                <a:lnTo>
                  <a:pt x="3680244" y="2528443"/>
                </a:lnTo>
                <a:lnTo>
                  <a:pt x="3727653" y="2514231"/>
                </a:lnTo>
                <a:lnTo>
                  <a:pt x="3772941" y="2494546"/>
                </a:lnTo>
                <a:lnTo>
                  <a:pt x="3816108" y="2469527"/>
                </a:lnTo>
                <a:lnTo>
                  <a:pt x="3857129" y="2439289"/>
                </a:lnTo>
                <a:lnTo>
                  <a:pt x="3896017" y="2403983"/>
                </a:lnTo>
                <a:lnTo>
                  <a:pt x="3922179" y="2376208"/>
                </a:lnTo>
                <a:lnTo>
                  <a:pt x="3965841" y="2318677"/>
                </a:lnTo>
                <a:lnTo>
                  <a:pt x="3996956" y="2257869"/>
                </a:lnTo>
                <a:lnTo>
                  <a:pt x="4019473" y="2198789"/>
                </a:lnTo>
                <a:lnTo>
                  <a:pt x="4033824" y="2142477"/>
                </a:lnTo>
                <a:lnTo>
                  <a:pt x="4042067" y="2091093"/>
                </a:lnTo>
                <a:lnTo>
                  <a:pt x="4044099" y="2046452"/>
                </a:lnTo>
                <a:lnTo>
                  <a:pt x="4044251" y="2028799"/>
                </a:lnTo>
                <a:close/>
              </a:path>
              <a:path w="4862195" h="4856480">
                <a:moveTo>
                  <a:pt x="4861979" y="1394460"/>
                </a:moveTo>
                <a:lnTo>
                  <a:pt x="4848034" y="1357541"/>
                </a:lnTo>
                <a:lnTo>
                  <a:pt x="4813401" y="1316012"/>
                </a:lnTo>
                <a:lnTo>
                  <a:pt x="4783506" y="1286827"/>
                </a:lnTo>
                <a:lnTo>
                  <a:pt x="4750320" y="1259928"/>
                </a:lnTo>
                <a:lnTo>
                  <a:pt x="4715040" y="1247521"/>
                </a:lnTo>
                <a:lnTo>
                  <a:pt x="4708182" y="1247902"/>
                </a:lnTo>
                <a:lnTo>
                  <a:pt x="4703229" y="1250569"/>
                </a:lnTo>
                <a:lnTo>
                  <a:pt x="4314990" y="1638808"/>
                </a:lnTo>
                <a:lnTo>
                  <a:pt x="3811181" y="1134999"/>
                </a:lnTo>
                <a:lnTo>
                  <a:pt x="4140238" y="805942"/>
                </a:lnTo>
                <a:lnTo>
                  <a:pt x="4142905" y="801116"/>
                </a:lnTo>
                <a:lnTo>
                  <a:pt x="4143286" y="794131"/>
                </a:lnTo>
                <a:lnTo>
                  <a:pt x="4144048" y="788924"/>
                </a:lnTo>
                <a:lnTo>
                  <a:pt x="4127449" y="754151"/>
                </a:lnTo>
                <a:lnTo>
                  <a:pt x="4098213" y="720890"/>
                </a:lnTo>
                <a:lnTo>
                  <a:pt x="4068876" y="692175"/>
                </a:lnTo>
                <a:lnTo>
                  <a:pt x="4036263" y="664959"/>
                </a:lnTo>
                <a:lnTo>
                  <a:pt x="4000792" y="651510"/>
                </a:lnTo>
                <a:lnTo>
                  <a:pt x="3993680" y="651891"/>
                </a:lnTo>
                <a:lnTo>
                  <a:pt x="3988854" y="654685"/>
                </a:lnTo>
                <a:lnTo>
                  <a:pt x="3659924" y="983615"/>
                </a:lnTo>
                <a:lnTo>
                  <a:pt x="3217964" y="541782"/>
                </a:lnTo>
                <a:lnTo>
                  <a:pt x="3600869" y="158877"/>
                </a:lnTo>
                <a:lnTo>
                  <a:pt x="3594354" y="119151"/>
                </a:lnTo>
                <a:lnTo>
                  <a:pt x="3571760" y="88023"/>
                </a:lnTo>
                <a:lnTo>
                  <a:pt x="3536035" y="50647"/>
                </a:lnTo>
                <a:lnTo>
                  <a:pt x="3499929" y="19558"/>
                </a:lnTo>
                <a:lnTo>
                  <a:pt x="3463455" y="381"/>
                </a:lnTo>
                <a:lnTo>
                  <a:pt x="3457232" y="0"/>
                </a:lnTo>
                <a:lnTo>
                  <a:pt x="3450247" y="508"/>
                </a:lnTo>
                <a:lnTo>
                  <a:pt x="2981490" y="467106"/>
                </a:lnTo>
                <a:lnTo>
                  <a:pt x="2965488" y="515747"/>
                </a:lnTo>
                <a:lnTo>
                  <a:pt x="2969158" y="533006"/>
                </a:lnTo>
                <a:lnTo>
                  <a:pt x="2991078" y="570712"/>
                </a:lnTo>
                <a:lnTo>
                  <a:pt x="4265587" y="1847215"/>
                </a:lnTo>
                <a:lnTo>
                  <a:pt x="4305427" y="1879130"/>
                </a:lnTo>
                <a:lnTo>
                  <a:pt x="4355401" y="1890560"/>
                </a:lnTo>
                <a:lnTo>
                  <a:pt x="4368812" y="1887982"/>
                </a:lnTo>
                <a:lnTo>
                  <a:pt x="4380293" y="1882838"/>
                </a:lnTo>
                <a:lnTo>
                  <a:pt x="4389793" y="1875409"/>
                </a:lnTo>
                <a:lnTo>
                  <a:pt x="4858931" y="1406271"/>
                </a:lnTo>
                <a:lnTo>
                  <a:pt x="4861598" y="1401445"/>
                </a:lnTo>
                <a:lnTo>
                  <a:pt x="4861979" y="139446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625" y="427736"/>
            <a:ext cx="3428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MANAGEMENT OF SOFTWARE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0085" y="427736"/>
            <a:ext cx="6648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2126" y="427736"/>
            <a:ext cx="1290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9440" algn="l"/>
              </a:tabLst>
            </a:pP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417" y="675132"/>
            <a:ext cx="5981065" cy="56515"/>
          </a:xfrm>
          <a:custGeom>
            <a:avLst/>
            <a:gdLst/>
            <a:ahLst/>
            <a:cxnLst/>
            <a:rect l="l" t="t" r="r" b="b"/>
            <a:pathLst>
              <a:path w="5981065" h="56515">
                <a:moveTo>
                  <a:pt x="59810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981065" y="56388"/>
                </a:lnTo>
                <a:lnTo>
                  <a:pt x="5981065" y="18288"/>
                </a:lnTo>
                <a:close/>
              </a:path>
              <a:path w="5981065" h="56515">
                <a:moveTo>
                  <a:pt x="5981065" y="0"/>
                </a:moveTo>
                <a:lnTo>
                  <a:pt x="0" y="0"/>
                </a:lnTo>
                <a:lnTo>
                  <a:pt x="0" y="9144"/>
                </a:lnTo>
                <a:lnTo>
                  <a:pt x="5981065" y="9144"/>
                </a:lnTo>
                <a:lnTo>
                  <a:pt x="59810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01561" y="9239199"/>
            <a:ext cx="4724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rebuchet MS"/>
                <a:cs typeface="Trebuchet MS"/>
              </a:rPr>
              <a:t>Page</a:t>
            </a:r>
            <a:r>
              <a:rPr sz="1100" spc="-1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47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6417" y="9190939"/>
            <a:ext cx="5981065" cy="56515"/>
          </a:xfrm>
          <a:custGeom>
            <a:avLst/>
            <a:gdLst/>
            <a:ahLst/>
            <a:cxnLst/>
            <a:rect l="l" t="t" r="r" b="b"/>
            <a:pathLst>
              <a:path w="5981065" h="56515">
                <a:moveTo>
                  <a:pt x="59810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981065" y="56388"/>
                </a:lnTo>
                <a:lnTo>
                  <a:pt x="5981065" y="47256"/>
                </a:lnTo>
                <a:close/>
              </a:path>
              <a:path w="5981065" h="56515">
                <a:moveTo>
                  <a:pt x="5981065" y="0"/>
                </a:moveTo>
                <a:lnTo>
                  <a:pt x="0" y="0"/>
                </a:lnTo>
                <a:lnTo>
                  <a:pt x="0" y="38100"/>
                </a:lnTo>
                <a:lnTo>
                  <a:pt x="5981065" y="38100"/>
                </a:lnTo>
                <a:lnTo>
                  <a:pt x="59810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2004" y="889508"/>
            <a:ext cx="5972810" cy="3598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 STUDY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Ariane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launch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accident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9500"/>
              </a:lnSpc>
              <a:spcBef>
                <a:spcPts val="750"/>
              </a:spcBef>
            </a:pPr>
            <a:r>
              <a:rPr sz="1100" spc="-5" dirty="0">
                <a:latin typeface="Carlito"/>
                <a:cs typeface="Carlito"/>
              </a:rPr>
              <a:t>This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case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study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describes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accident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occurred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on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initial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launch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Ariane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5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rocket,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launcher  </a:t>
            </a:r>
            <a:r>
              <a:rPr sz="1100" dirty="0">
                <a:latin typeface="Carlito"/>
                <a:cs typeface="Carlito"/>
              </a:rPr>
              <a:t>developed </a:t>
            </a:r>
            <a:r>
              <a:rPr sz="1100" spc="-10" dirty="0">
                <a:latin typeface="Carlito"/>
                <a:cs typeface="Carlito"/>
              </a:rPr>
              <a:t>by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European Space Agency. The rocket exploded shortly </a:t>
            </a:r>
            <a:r>
              <a:rPr sz="1100" dirty="0">
                <a:latin typeface="Carlito"/>
                <a:cs typeface="Carlito"/>
              </a:rPr>
              <a:t>after </a:t>
            </a:r>
            <a:r>
              <a:rPr sz="1100" spc="-5" dirty="0">
                <a:latin typeface="Carlito"/>
                <a:cs typeface="Carlito"/>
              </a:rPr>
              <a:t>take-off </a:t>
            </a:r>
            <a:r>
              <a:rPr sz="1100" dirty="0">
                <a:latin typeface="Carlito"/>
                <a:cs typeface="Carlito"/>
              </a:rPr>
              <a:t>and the </a:t>
            </a:r>
            <a:r>
              <a:rPr sz="1100" spc="-5" dirty="0">
                <a:latin typeface="Carlito"/>
                <a:cs typeface="Carlito"/>
              </a:rPr>
              <a:t>subsequent  </a:t>
            </a:r>
            <a:r>
              <a:rPr sz="1100" dirty="0">
                <a:latin typeface="Carlito"/>
                <a:cs typeface="Carlito"/>
              </a:rPr>
              <a:t>enquiry </a:t>
            </a:r>
            <a:r>
              <a:rPr sz="1100" spc="-5" dirty="0">
                <a:latin typeface="Carlito"/>
                <a:cs typeface="Carlito"/>
              </a:rPr>
              <a:t>showed </a:t>
            </a:r>
            <a:r>
              <a:rPr sz="1100" dirty="0">
                <a:latin typeface="Carlito"/>
                <a:cs typeface="Carlito"/>
              </a:rPr>
              <a:t>that this </a:t>
            </a:r>
            <a:r>
              <a:rPr sz="1100" spc="-5" dirty="0">
                <a:latin typeface="Carlito"/>
                <a:cs typeface="Carlito"/>
              </a:rPr>
              <a:t>was due to </a:t>
            </a:r>
            <a:r>
              <a:rPr sz="1100" dirty="0">
                <a:latin typeface="Carlito"/>
                <a:cs typeface="Carlito"/>
              </a:rPr>
              <a:t>a </a:t>
            </a:r>
            <a:r>
              <a:rPr sz="1100" spc="-5" dirty="0">
                <a:latin typeface="Carlito"/>
                <a:cs typeface="Carlito"/>
              </a:rPr>
              <a:t>fault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software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inertial navigation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system.</a:t>
            </a:r>
            <a:endParaRPr sz="1100">
              <a:latin typeface="Carlito"/>
              <a:cs typeface="Carlito"/>
            </a:endParaRPr>
          </a:p>
          <a:p>
            <a:pPr marL="12700" marR="5080" algn="just">
              <a:lnSpc>
                <a:spcPct val="109900"/>
              </a:lnSpc>
              <a:spcBef>
                <a:spcPts val="795"/>
              </a:spcBef>
            </a:pPr>
            <a:r>
              <a:rPr sz="1100" dirty="0">
                <a:latin typeface="Carlito"/>
                <a:cs typeface="Carlito"/>
              </a:rPr>
              <a:t>In </a:t>
            </a:r>
            <a:r>
              <a:rPr sz="1100" spc="-5" dirty="0">
                <a:latin typeface="Carlito"/>
                <a:cs typeface="Carlito"/>
              </a:rPr>
              <a:t>June 1996, </a:t>
            </a:r>
            <a:r>
              <a:rPr sz="1100" dirty="0">
                <a:latin typeface="Carlito"/>
                <a:cs typeface="Carlito"/>
              </a:rPr>
              <a:t>the then </a:t>
            </a:r>
            <a:r>
              <a:rPr sz="1100" spc="-5" dirty="0">
                <a:latin typeface="Carlito"/>
                <a:cs typeface="Carlito"/>
              </a:rPr>
              <a:t>new Arianne </a:t>
            </a:r>
            <a:r>
              <a:rPr sz="1100" dirty="0">
                <a:latin typeface="Carlito"/>
                <a:cs typeface="Carlito"/>
              </a:rPr>
              <a:t>5 </a:t>
            </a:r>
            <a:r>
              <a:rPr sz="1100" spc="-5" dirty="0">
                <a:latin typeface="Carlito"/>
                <a:cs typeface="Carlito"/>
              </a:rPr>
              <a:t>rocket </a:t>
            </a:r>
            <a:r>
              <a:rPr sz="1100" dirty="0">
                <a:latin typeface="Carlito"/>
                <a:cs typeface="Carlito"/>
              </a:rPr>
              <a:t>was </a:t>
            </a:r>
            <a:r>
              <a:rPr sz="1100" spc="-5" dirty="0">
                <a:latin typeface="Carlito"/>
                <a:cs typeface="Carlito"/>
              </a:rPr>
              <a:t>launched </a:t>
            </a:r>
            <a:r>
              <a:rPr sz="1100" dirty="0">
                <a:latin typeface="Carlito"/>
                <a:cs typeface="Carlito"/>
              </a:rPr>
              <a:t>on its maiden </a:t>
            </a:r>
            <a:r>
              <a:rPr sz="1100" spc="-5" dirty="0">
                <a:latin typeface="Carlito"/>
                <a:cs typeface="Carlito"/>
              </a:rPr>
              <a:t>flight. </a:t>
            </a:r>
            <a:r>
              <a:rPr sz="1100" dirty="0">
                <a:latin typeface="Carlito"/>
                <a:cs typeface="Carlito"/>
              </a:rPr>
              <a:t>It carried a </a:t>
            </a:r>
            <a:r>
              <a:rPr sz="1100" spc="-5" dirty="0">
                <a:latin typeface="Carlito"/>
                <a:cs typeface="Carlito"/>
              </a:rPr>
              <a:t>payload </a:t>
            </a:r>
            <a:r>
              <a:rPr sz="1100" dirty="0">
                <a:latin typeface="Carlito"/>
                <a:cs typeface="Carlito"/>
              </a:rPr>
              <a:t>of  </a:t>
            </a:r>
            <a:r>
              <a:rPr sz="1100" spc="-5" dirty="0">
                <a:latin typeface="Carlito"/>
                <a:cs typeface="Carlito"/>
              </a:rPr>
              <a:t>scientific satellites. Ariane </a:t>
            </a:r>
            <a:r>
              <a:rPr sz="1100" dirty="0">
                <a:latin typeface="Carlito"/>
                <a:cs typeface="Carlito"/>
              </a:rPr>
              <a:t>5 </a:t>
            </a:r>
            <a:r>
              <a:rPr sz="1100" spc="-5" dirty="0">
                <a:latin typeface="Carlito"/>
                <a:cs typeface="Carlito"/>
              </a:rPr>
              <a:t>was commercially very significant for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European Space </a:t>
            </a:r>
            <a:r>
              <a:rPr sz="1100" dirty="0">
                <a:latin typeface="Carlito"/>
                <a:cs typeface="Carlito"/>
              </a:rPr>
              <a:t>Agency as it </a:t>
            </a:r>
            <a:r>
              <a:rPr sz="1100" spc="-5" dirty="0">
                <a:latin typeface="Carlito"/>
                <a:cs typeface="Carlito"/>
              </a:rPr>
              <a:t>could  </a:t>
            </a:r>
            <a:r>
              <a:rPr sz="1100" dirty="0">
                <a:latin typeface="Carlito"/>
                <a:cs typeface="Carlito"/>
              </a:rPr>
              <a:t>carry a much </a:t>
            </a:r>
            <a:r>
              <a:rPr sz="1100" spc="-5" dirty="0">
                <a:latin typeface="Carlito"/>
                <a:cs typeface="Carlito"/>
              </a:rPr>
              <a:t>heavier payload </a:t>
            </a:r>
            <a:r>
              <a:rPr sz="1100" dirty="0">
                <a:latin typeface="Carlito"/>
                <a:cs typeface="Carlito"/>
              </a:rPr>
              <a:t>than the </a:t>
            </a:r>
            <a:r>
              <a:rPr sz="1100" spc="-5" dirty="0">
                <a:latin typeface="Carlito"/>
                <a:cs typeface="Carlito"/>
              </a:rPr>
              <a:t>Ariane </a:t>
            </a:r>
            <a:r>
              <a:rPr sz="1100" dirty="0">
                <a:latin typeface="Carlito"/>
                <a:cs typeface="Carlito"/>
              </a:rPr>
              <a:t>4 </a:t>
            </a:r>
            <a:r>
              <a:rPr sz="1100" spc="-5" dirty="0">
                <a:latin typeface="Carlito"/>
                <a:cs typeface="Carlito"/>
              </a:rPr>
              <a:t>series </a:t>
            </a:r>
            <a:r>
              <a:rPr sz="1100" dirty="0">
                <a:latin typeface="Carlito"/>
                <a:cs typeface="Carlito"/>
              </a:rPr>
              <a:t>of </a:t>
            </a:r>
            <a:r>
              <a:rPr sz="1100" spc="-5" dirty="0">
                <a:latin typeface="Carlito"/>
                <a:cs typeface="Carlito"/>
              </a:rPr>
              <a:t>launchers. Thirty seven seconds </a:t>
            </a:r>
            <a:r>
              <a:rPr sz="1100" dirty="0">
                <a:latin typeface="Carlito"/>
                <a:cs typeface="Carlito"/>
              </a:rPr>
              <a:t>into the </a:t>
            </a:r>
            <a:r>
              <a:rPr sz="1100" spc="-5" dirty="0">
                <a:latin typeface="Carlito"/>
                <a:cs typeface="Carlito"/>
              </a:rPr>
              <a:t>flight,  software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inertial navigation system, whose software was reused from Ariane </a:t>
            </a:r>
            <a:r>
              <a:rPr sz="1100" dirty="0">
                <a:latin typeface="Carlito"/>
                <a:cs typeface="Carlito"/>
              </a:rPr>
              <a:t>4, </a:t>
            </a:r>
            <a:r>
              <a:rPr sz="1100" spc="-5" dirty="0">
                <a:latin typeface="Carlito"/>
                <a:cs typeface="Carlito"/>
              </a:rPr>
              <a:t>shut down </a:t>
            </a:r>
            <a:r>
              <a:rPr sz="1100" dirty="0">
                <a:latin typeface="Carlito"/>
                <a:cs typeface="Carlito"/>
              </a:rPr>
              <a:t>causing  incorrect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signals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to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sent</a:t>
            </a:r>
            <a:r>
              <a:rPr sz="1100" spc="-6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to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engines.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These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swivelled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such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way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uncontrollable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stresses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were  </a:t>
            </a:r>
            <a:r>
              <a:rPr sz="1100" dirty="0">
                <a:latin typeface="Carlito"/>
                <a:cs typeface="Carlito"/>
              </a:rPr>
              <a:t>placed on the </a:t>
            </a:r>
            <a:r>
              <a:rPr sz="1100" spc="-5" dirty="0">
                <a:latin typeface="Carlito"/>
                <a:cs typeface="Carlito"/>
              </a:rPr>
              <a:t>rocket </a:t>
            </a:r>
            <a:r>
              <a:rPr sz="1100" dirty="0">
                <a:latin typeface="Carlito"/>
                <a:cs typeface="Carlito"/>
              </a:rPr>
              <a:t>and it </a:t>
            </a:r>
            <a:r>
              <a:rPr sz="1100" spc="-5" dirty="0">
                <a:latin typeface="Carlito"/>
                <a:cs typeface="Carlito"/>
              </a:rPr>
              <a:t>started to break up. Ground </a:t>
            </a:r>
            <a:r>
              <a:rPr sz="1100" dirty="0">
                <a:latin typeface="Carlito"/>
                <a:cs typeface="Carlito"/>
              </a:rPr>
              <a:t>controllers initiated </a:t>
            </a:r>
            <a:r>
              <a:rPr sz="1100" spc="-5" dirty="0">
                <a:latin typeface="Carlito"/>
                <a:cs typeface="Carlito"/>
              </a:rPr>
              <a:t>self-destruct </a:t>
            </a:r>
            <a:r>
              <a:rPr sz="1100" dirty="0">
                <a:latin typeface="Carlito"/>
                <a:cs typeface="Carlito"/>
              </a:rPr>
              <a:t>and the </a:t>
            </a:r>
            <a:r>
              <a:rPr sz="1100" spc="-5" dirty="0">
                <a:latin typeface="Carlito"/>
                <a:cs typeface="Carlito"/>
              </a:rPr>
              <a:t>rocket  </a:t>
            </a:r>
            <a:r>
              <a:rPr sz="1100" dirty="0">
                <a:latin typeface="Carlito"/>
                <a:cs typeface="Carlito"/>
              </a:rPr>
              <a:t>and </a:t>
            </a:r>
            <a:r>
              <a:rPr sz="1100" spc="-5" dirty="0">
                <a:latin typeface="Carlito"/>
                <a:cs typeface="Carlito"/>
              </a:rPr>
              <a:t>payload </a:t>
            </a:r>
            <a:r>
              <a:rPr sz="1100" dirty="0">
                <a:latin typeface="Carlito"/>
                <a:cs typeface="Carlito"/>
              </a:rPr>
              <a:t>was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destroyed.</a:t>
            </a:r>
            <a:endParaRPr sz="1100">
              <a:latin typeface="Carlito"/>
              <a:cs typeface="Carlito"/>
            </a:endParaRPr>
          </a:p>
          <a:p>
            <a:pPr marL="12700" marR="6350" algn="just">
              <a:lnSpc>
                <a:spcPct val="110000"/>
              </a:lnSpc>
              <a:spcBef>
                <a:spcPts val="790"/>
              </a:spcBef>
            </a:pPr>
            <a:r>
              <a:rPr sz="1100" dirty="0">
                <a:latin typeface="Carlito"/>
                <a:cs typeface="Carlito"/>
              </a:rPr>
              <a:t>A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subsequent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enquiry</a:t>
            </a:r>
            <a:r>
              <a:rPr sz="1100" spc="-5" dirty="0">
                <a:latin typeface="Carlito"/>
                <a:cs typeface="Carlito"/>
              </a:rPr>
              <a:t> showed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that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cause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failure </a:t>
            </a:r>
            <a:r>
              <a:rPr sz="1100" dirty="0">
                <a:latin typeface="Carlito"/>
                <a:cs typeface="Carlito"/>
              </a:rPr>
              <a:t>was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software </a:t>
            </a:r>
            <a:r>
              <a:rPr sz="1100" dirty="0">
                <a:latin typeface="Carlito"/>
                <a:cs typeface="Carlito"/>
              </a:rPr>
              <a:t>in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inertial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reference  </a:t>
            </a:r>
            <a:r>
              <a:rPr sz="1100" spc="-5" dirty="0">
                <a:latin typeface="Carlito"/>
                <a:cs typeface="Carlito"/>
              </a:rPr>
              <a:t>system shut itself down because </a:t>
            </a:r>
            <a:r>
              <a:rPr sz="1100" dirty="0">
                <a:latin typeface="Carlito"/>
                <a:cs typeface="Carlito"/>
              </a:rPr>
              <a:t>of an </a:t>
            </a:r>
            <a:r>
              <a:rPr sz="1100" spc="-5" dirty="0">
                <a:latin typeface="Carlito"/>
                <a:cs typeface="Carlito"/>
              </a:rPr>
              <a:t>unhandled numeric exception (integer </a:t>
            </a:r>
            <a:r>
              <a:rPr sz="1100" dirty="0">
                <a:latin typeface="Carlito"/>
                <a:cs typeface="Carlito"/>
              </a:rPr>
              <a:t>overflow). </a:t>
            </a:r>
            <a:r>
              <a:rPr sz="1100" spc="-5" dirty="0">
                <a:latin typeface="Carlito"/>
                <a:cs typeface="Carlito"/>
              </a:rPr>
              <a:t>There was </a:t>
            </a:r>
            <a:r>
              <a:rPr sz="1100" dirty="0">
                <a:latin typeface="Carlito"/>
                <a:cs typeface="Carlito"/>
              </a:rPr>
              <a:t>a  backup </a:t>
            </a:r>
            <a:r>
              <a:rPr sz="1100" spc="-5" dirty="0">
                <a:latin typeface="Carlito"/>
                <a:cs typeface="Carlito"/>
              </a:rPr>
              <a:t>software system </a:t>
            </a:r>
            <a:r>
              <a:rPr sz="1100" spc="-10" dirty="0">
                <a:latin typeface="Carlito"/>
                <a:cs typeface="Carlito"/>
              </a:rPr>
              <a:t>but </a:t>
            </a:r>
            <a:r>
              <a:rPr sz="1100" dirty="0">
                <a:latin typeface="Carlito"/>
                <a:cs typeface="Carlito"/>
              </a:rPr>
              <a:t>this was </a:t>
            </a:r>
            <a:r>
              <a:rPr sz="1100" spc="-5" dirty="0">
                <a:latin typeface="Carlito"/>
                <a:cs typeface="Carlito"/>
              </a:rPr>
              <a:t>not diverse so </a:t>
            </a:r>
            <a:r>
              <a:rPr sz="1100" dirty="0">
                <a:latin typeface="Carlito"/>
                <a:cs typeface="Carlito"/>
              </a:rPr>
              <a:t>it </a:t>
            </a:r>
            <a:r>
              <a:rPr sz="1100" spc="-5" dirty="0">
                <a:latin typeface="Carlito"/>
                <a:cs typeface="Carlito"/>
              </a:rPr>
              <a:t>failed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same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way.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4192644"/>
            <a:ext cx="5931970" cy="35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90" y="3316922"/>
            <a:ext cx="6433820" cy="276999"/>
          </a:xfrm>
        </p:spPr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65860" y="6063191"/>
            <a:ext cx="5440680" cy="273438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COMPONENT LEVEL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heavy" spc="20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</a:t>
            </a:r>
            <a:r>
              <a:rPr lang="en-US" b="1" u="heavy" spc="18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r>
              <a:rPr lang="en-US" b="1" u="heavy" spc="-8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17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US" sz="3600" b="1" u="heavy" spc="1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endParaRPr lang="en-US" sz="36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15"/>
              </a:spcBef>
            </a:pPr>
            <a:r>
              <a:rPr lang="en-US" sz="3400" spc="1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3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modular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software. </a:t>
            </a:r>
            <a:r>
              <a:rPr lang="en-US" sz="34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OMG 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Unified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defines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 modular, 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deployable,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replaceable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sz="3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4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encapsulates</a:t>
            </a:r>
            <a:r>
              <a:rPr lang="en-US" sz="34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sz="34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exposes a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400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interfaces.”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890" algn="just">
              <a:lnSpc>
                <a:spcPct val="109800"/>
              </a:lnSpc>
              <a:spcBef>
                <a:spcPts val="775"/>
              </a:spcBef>
            </a:pP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populate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consequence,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US" sz="34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 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achieving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built.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architecture,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communicate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other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and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4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 </a:t>
            </a:r>
            <a:r>
              <a:rPr lang="en-US" sz="3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systems,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devices,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people)</a:t>
            </a:r>
            <a:r>
              <a:rPr lang="en-US" sz="3400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</a:t>
            </a:r>
            <a:r>
              <a:rPr lang="en-US" sz="3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sz="34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en-US" sz="3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400" spc="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software.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0979">
              <a:lnSpc>
                <a:spcPct val="103299"/>
              </a:lnSpc>
              <a:spcBef>
                <a:spcPts val="840"/>
              </a:spcBef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component, </a:t>
            </a:r>
            <a:r>
              <a:rPr lang="en-US" sz="3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graphical,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tabular, or text-based notation, </a:t>
            </a:r>
            <a:r>
              <a:rPr lang="en-US" sz="3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4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primary </a:t>
            </a:r>
            <a:r>
              <a:rPr lang="en-US" sz="34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4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34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produced during component-level</a:t>
            </a:r>
            <a:r>
              <a:rPr lang="en-US" sz="3400" spc="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design.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">
              <a:lnSpc>
                <a:spcPct val="102499"/>
              </a:lnSpc>
              <a:spcBef>
                <a:spcPts val="815"/>
              </a:spcBef>
            </a:pP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views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3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400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3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400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 </a:t>
            </a:r>
            <a:r>
              <a:rPr lang="en-US" sz="3400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US" sz="34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proceeds</a:t>
            </a:r>
            <a:r>
              <a:rPr lang="en-US" spc="100" dirty="0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sz="28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 </a:t>
            </a:r>
            <a:r>
              <a:rPr lang="en-US" sz="28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Object-Oriented</a:t>
            </a:r>
            <a:r>
              <a:rPr lang="en-US" sz="2800" b="1" u="heavy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2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930" y="3447697"/>
            <a:ext cx="7189470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3099"/>
              </a:lnSpc>
            </a:pPr>
            <a:r>
              <a:rPr lang="en-US" spc="1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lang="en-US" spc="4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lang="en-US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context</a:t>
            </a:r>
            <a:r>
              <a:rPr lang="en-US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lang="en-US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object-oriented</a:t>
            </a:r>
            <a:r>
              <a:rPr lang="en-US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lang="en-US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engineering,</a:t>
            </a:r>
            <a:r>
              <a:rPr lang="en-US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lang="en-US" b="1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</a:t>
            </a:r>
            <a:r>
              <a:rPr lang="en-US" b="1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95" dirty="0">
                <a:solidFill>
                  <a:srgbClr val="221F1F"/>
                </a:solidFill>
                <a:latin typeface="Times New Roman"/>
                <a:cs typeface="Times New Roman"/>
              </a:rPr>
              <a:t>contains</a:t>
            </a:r>
            <a:r>
              <a:rPr lang="en-US" b="1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105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lang="en-US" b="1" spc="65" dirty="0">
                <a:solidFill>
                  <a:srgbClr val="221F1F"/>
                </a:solidFill>
                <a:latin typeface="Times New Roman"/>
                <a:cs typeface="Times New Roman"/>
              </a:rPr>
              <a:t> set  </a:t>
            </a:r>
            <a:r>
              <a:rPr lang="en-US" b="1" spc="70" dirty="0">
                <a:solidFill>
                  <a:srgbClr val="221F1F"/>
                </a:solidFill>
                <a:latin typeface="Times New Roman"/>
                <a:cs typeface="Times New Roman"/>
              </a:rPr>
              <a:t>of collaborating </a:t>
            </a:r>
            <a:r>
              <a:rPr lang="en-US" b="1" spc="65" dirty="0">
                <a:solidFill>
                  <a:srgbClr val="221F1F"/>
                </a:solidFill>
                <a:latin typeface="Times New Roman"/>
                <a:cs typeface="Times New Roman"/>
              </a:rPr>
              <a:t>classes.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lang="en-US" spc="65" dirty="0">
                <a:solidFill>
                  <a:srgbClr val="221F1F"/>
                </a:solidFill>
                <a:latin typeface="Times New Roman"/>
                <a:cs typeface="Times New Roman"/>
              </a:rPr>
              <a:t>class </a:t>
            </a:r>
            <a:r>
              <a:rPr lang="en-US" spc="75" dirty="0">
                <a:solidFill>
                  <a:srgbClr val="221F1F"/>
                </a:solidFill>
                <a:latin typeface="Times New Roman"/>
                <a:cs typeface="Times New Roman"/>
              </a:rPr>
              <a:t>within a </a:t>
            </a:r>
            <a:r>
              <a:rPr lang="en-US" spc="80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lang="en-US" spc="75" dirty="0">
                <a:solidFill>
                  <a:srgbClr val="221F1F"/>
                </a:solidFill>
                <a:latin typeface="Times New Roman"/>
                <a:cs typeface="Times New Roman"/>
              </a:rPr>
              <a:t>has </a:t>
            </a:r>
            <a:r>
              <a:rPr lang="en-US" spc="80" dirty="0">
                <a:solidFill>
                  <a:srgbClr val="221F1F"/>
                </a:solidFill>
                <a:latin typeface="Times New Roman"/>
                <a:cs typeface="Times New Roman"/>
              </a:rPr>
              <a:t>been </a:t>
            </a:r>
            <a:r>
              <a:rPr lang="en-US" spc="65" dirty="0">
                <a:solidFill>
                  <a:srgbClr val="221F1F"/>
                </a:solidFill>
                <a:latin typeface="Times New Roman"/>
                <a:cs typeface="Times New Roman"/>
              </a:rPr>
              <a:t>fully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elaborated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to 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include</a:t>
            </a:r>
            <a:r>
              <a:rPr lang="en-US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80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lang="en-US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attributes</a:t>
            </a:r>
            <a:r>
              <a:rPr lang="en-US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lang="en-US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operations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lang="en-US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lang="en-US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relevant</a:t>
            </a:r>
            <a:r>
              <a:rPr lang="en-US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lang="en-US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70" dirty="0">
                <a:solidFill>
                  <a:srgbClr val="221F1F"/>
                </a:solidFill>
                <a:latin typeface="Times New Roman"/>
                <a:cs typeface="Times New Roman"/>
              </a:rPr>
              <a:t>its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implementation.</a:t>
            </a:r>
            <a:r>
              <a:rPr lang="en-US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2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part 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lang="en-US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elaboration,</a:t>
            </a:r>
            <a:r>
              <a:rPr lang="en-US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80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lang="en-US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interfaces</a:t>
            </a:r>
            <a:r>
              <a:rPr lang="en-US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enable</a:t>
            </a:r>
            <a:r>
              <a:rPr lang="en-US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lang="en-US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collaborate</a:t>
            </a:r>
            <a:r>
              <a:rPr lang="en-US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5" dirty="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r>
              <a:rPr lang="en-US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other</a:t>
            </a:r>
            <a:r>
              <a:rPr lang="en-US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design</a:t>
            </a:r>
            <a:r>
              <a:rPr lang="en-US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classes</a:t>
            </a:r>
            <a:r>
              <a:rPr lang="en-US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must</a:t>
            </a:r>
            <a:r>
              <a:rPr lang="en-US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also</a:t>
            </a:r>
            <a:r>
              <a:rPr lang="en-US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1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lang="en-US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defined.</a:t>
            </a:r>
            <a:r>
              <a:rPr lang="en-US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3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lang="en-US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5" dirty="0">
                <a:solidFill>
                  <a:srgbClr val="221F1F"/>
                </a:solidFill>
                <a:latin typeface="Times New Roman"/>
                <a:cs typeface="Times New Roman"/>
              </a:rPr>
              <a:t>accomplish</a:t>
            </a:r>
            <a:r>
              <a:rPr lang="en-US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80" dirty="0">
                <a:solidFill>
                  <a:srgbClr val="221F1F"/>
                </a:solidFill>
                <a:latin typeface="Times New Roman"/>
                <a:cs typeface="Times New Roman"/>
              </a:rPr>
              <a:t>this,</a:t>
            </a:r>
            <a:r>
              <a:rPr lang="en-US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25" dirty="0">
                <a:solidFill>
                  <a:srgbClr val="221F1F"/>
                </a:solidFill>
                <a:latin typeface="Times New Roman"/>
                <a:cs typeface="Times New Roman"/>
              </a:rPr>
              <a:t>we 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begin with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 analysis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model and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elaborate analysis </a:t>
            </a:r>
            <a:r>
              <a:rPr lang="en-US" spc="105" dirty="0">
                <a:solidFill>
                  <a:srgbClr val="221F1F"/>
                </a:solidFill>
                <a:latin typeface="Times New Roman"/>
                <a:cs typeface="Times New Roman"/>
              </a:rPr>
              <a:t>classes(for </a:t>
            </a:r>
            <a:r>
              <a:rPr lang="en-US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lang="en-US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relate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domain)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classes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(for </a:t>
            </a:r>
            <a:r>
              <a:rPr lang="en-US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(for  </a:t>
            </a:r>
            <a:r>
              <a:rPr lang="en-US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lang="en-US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lang="en-US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5" dirty="0">
                <a:solidFill>
                  <a:srgbClr val="221F1F"/>
                </a:solidFill>
                <a:latin typeface="Times New Roman"/>
                <a:cs typeface="Times New Roman"/>
              </a:rPr>
              <a:t>provide</a:t>
            </a:r>
            <a:r>
              <a:rPr lang="en-US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support</a:t>
            </a:r>
            <a:r>
              <a:rPr lang="en-US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services</a:t>
            </a:r>
            <a:r>
              <a:rPr lang="en-US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lang="en-US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lang="en-US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</a:t>
            </a:r>
            <a:r>
              <a:rPr lang="en-US" spc="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105" dirty="0">
                <a:solidFill>
                  <a:srgbClr val="221F1F"/>
                </a:solidFill>
                <a:latin typeface="Times New Roman"/>
                <a:cs typeface="Times New Roman"/>
              </a:rPr>
              <a:t>domain).</a:t>
            </a:r>
            <a:endParaRPr lang="en-US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lang="en-US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Traditional</a:t>
            </a:r>
            <a:r>
              <a:rPr lang="en-US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lang="en-US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3200"/>
              </a:lnSpc>
              <a:spcBef>
                <a:spcPts val="795"/>
              </a:spcBef>
            </a:pPr>
            <a:r>
              <a:rPr lang="en-US" spc="17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spc="85" dirty="0">
                <a:solidFill>
                  <a:srgbClr val="221F1F"/>
                </a:solidFill>
                <a:latin typeface="Times New Roman"/>
                <a:cs typeface="Times New Roman"/>
              </a:rPr>
              <a:t>traditional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called </a:t>
            </a:r>
            <a:r>
              <a:rPr lang="en-US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b="1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module</a:t>
            </a:r>
            <a:r>
              <a:rPr lang="en-US" i="1" spc="105" dirty="0">
                <a:solidFill>
                  <a:srgbClr val="221F1F"/>
                </a:solidFill>
                <a:latin typeface="Times New Roman"/>
                <a:cs typeface="Times New Roman"/>
              </a:rPr>
              <a:t>,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resides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within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lang="en-US" spc="-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90" dirty="0">
                <a:solidFill>
                  <a:srgbClr val="221F1F"/>
                </a:solidFill>
                <a:latin typeface="Times New Roman"/>
                <a:cs typeface="Times New Roman"/>
              </a:rPr>
              <a:t>architecture 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lang="en-US" spc="95" dirty="0">
                <a:solidFill>
                  <a:srgbClr val="221F1F"/>
                </a:solidFill>
                <a:latin typeface="Times New Roman"/>
                <a:cs typeface="Times New Roman"/>
              </a:rPr>
              <a:t>serves </a:t>
            </a:r>
            <a:r>
              <a:rPr lang="en-US" spc="114" dirty="0">
                <a:solidFill>
                  <a:srgbClr val="221F1F"/>
                </a:solidFill>
                <a:latin typeface="Times New Roman"/>
                <a:cs typeface="Times New Roman"/>
              </a:rPr>
              <a:t>one </a:t>
            </a:r>
            <a:r>
              <a:rPr lang="en-US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lang="en-US" spc="9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marR="5715" algn="just">
              <a:lnSpc>
                <a:spcPct val="103200"/>
              </a:lnSpc>
              <a:spcBef>
                <a:spcPts val="795"/>
              </a:spcBef>
            </a:pPr>
            <a:r>
              <a:rPr lang="en-US" sz="1800" b="1" spc="95" dirty="0">
                <a:solidFill>
                  <a:srgbClr val="221F1F"/>
                </a:solidFill>
                <a:latin typeface="Times New Roman"/>
                <a:cs typeface="Times New Roman"/>
              </a:rPr>
              <a:t>(1) </a:t>
            </a:r>
            <a:r>
              <a:rPr lang="en-US" sz="1800" b="1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sz="1800" b="1" i="1" spc="95" dirty="0">
                <a:solidFill>
                  <a:srgbClr val="221F1F"/>
                </a:solidFill>
                <a:latin typeface="Times New Roman"/>
                <a:cs typeface="Times New Roman"/>
              </a:rPr>
              <a:t>control </a:t>
            </a:r>
            <a:r>
              <a:rPr lang="en-US" sz="1800" b="1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lang="en-US" sz="1800" spc="8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lang="en-US" sz="1800" spc="100" dirty="0">
                <a:solidFill>
                  <a:srgbClr val="221F1F"/>
                </a:solidFill>
                <a:latin typeface="Times New Roman"/>
                <a:cs typeface="Times New Roman"/>
              </a:rPr>
              <a:t>coordinates 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invocation </a:t>
            </a:r>
            <a:r>
              <a:rPr lang="en-US" sz="1800" spc="1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lang="en-US" sz="1800" spc="80" dirty="0">
                <a:solidFill>
                  <a:srgbClr val="221F1F"/>
                </a:solidFill>
                <a:latin typeface="Times New Roman"/>
                <a:cs typeface="Times New Roman"/>
              </a:rPr>
              <a:t>all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other </a:t>
            </a:r>
            <a:r>
              <a:rPr lang="en-US" sz="1800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lang="en-US" sz="1800" spc="114" dirty="0">
                <a:solidFill>
                  <a:srgbClr val="221F1F"/>
                </a:solidFill>
                <a:latin typeface="Times New Roman"/>
                <a:cs typeface="Times New Roman"/>
              </a:rPr>
              <a:t>domain </a:t>
            </a:r>
            <a:r>
              <a:rPr lang="en-US" sz="18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components, </a:t>
            </a:r>
            <a:r>
              <a:rPr lang="en-US" sz="1800" spc="90" dirty="0">
                <a:solidFill>
                  <a:srgbClr val="221F1F"/>
                </a:solidFill>
                <a:latin typeface="Times New Roman"/>
                <a:cs typeface="Times New Roman"/>
              </a:rPr>
              <a:t>(2) </a:t>
            </a:r>
            <a:r>
              <a:rPr lang="en-US" sz="18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sz="1800" b="1" i="1" spc="110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lang="en-US" sz="1800" b="1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domain </a:t>
            </a:r>
            <a:r>
              <a:rPr lang="en-US" sz="1800" i="1" spc="114" dirty="0">
                <a:solidFill>
                  <a:srgbClr val="221F1F"/>
                </a:solidFill>
                <a:latin typeface="Times New Roman"/>
                <a:cs typeface="Times New Roman"/>
              </a:rPr>
              <a:t> component </a:t>
            </a:r>
            <a:r>
              <a:rPr lang="en-US" sz="18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lang="en-US" sz="1800" spc="110" dirty="0">
                <a:solidFill>
                  <a:srgbClr val="221F1F"/>
                </a:solidFill>
                <a:latin typeface="Times New Roman"/>
                <a:cs typeface="Times New Roman"/>
              </a:rPr>
              <a:t>implements </a:t>
            </a:r>
            <a:r>
              <a:rPr lang="en-US" sz="1800" spc="105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sz="1800" spc="110" dirty="0">
                <a:solidFill>
                  <a:srgbClr val="221F1F"/>
                </a:solidFill>
                <a:latin typeface="Times New Roman"/>
                <a:cs typeface="Times New Roman"/>
              </a:rPr>
              <a:t>complete </a:t>
            </a:r>
            <a:r>
              <a:rPr lang="en-US" sz="1800" spc="105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lang="en-US" sz="1800" spc="80" dirty="0">
                <a:solidFill>
                  <a:srgbClr val="221F1F"/>
                </a:solidFill>
                <a:latin typeface="Times New Roman"/>
                <a:cs typeface="Times New Roman"/>
              </a:rPr>
              <a:t>partial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function </a:t>
            </a:r>
            <a:r>
              <a:rPr lang="en-US" sz="1800" spc="9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lang="en-US" sz="1800" spc="7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lang="en-US" sz="1800" spc="12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lang="en-US" sz="1800" spc="75" dirty="0">
                <a:solidFill>
                  <a:srgbClr val="221F1F"/>
                </a:solidFill>
                <a:latin typeface="Times New Roman"/>
                <a:cs typeface="Times New Roman"/>
              </a:rPr>
              <a:t>customer, </a:t>
            </a:r>
            <a:r>
              <a:rPr lang="en-US" sz="1800" spc="7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lang="en-US" sz="1800" spc="65" dirty="0">
                <a:solidFill>
                  <a:srgbClr val="221F1F"/>
                </a:solidFill>
                <a:latin typeface="Times New Roman"/>
                <a:cs typeface="Times New Roman"/>
              </a:rPr>
              <a:t>(3) </a:t>
            </a:r>
            <a:r>
              <a:rPr lang="en-US" sz="1800" b="1" spc="85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lang="en-US" sz="1800" b="1" i="1" spc="65" dirty="0">
                <a:solidFill>
                  <a:srgbClr val="221F1F"/>
                </a:solidFill>
                <a:latin typeface="Times New Roman"/>
                <a:cs typeface="Times New Roman"/>
              </a:rPr>
              <a:t>infrastructure </a:t>
            </a:r>
            <a:r>
              <a:rPr lang="en-US" sz="1800" b="1" i="1" spc="85" dirty="0">
                <a:solidFill>
                  <a:srgbClr val="221F1F"/>
                </a:solidFill>
                <a:latin typeface="Times New Roman"/>
                <a:cs typeface="Times New Roman"/>
              </a:rPr>
              <a:t>component </a:t>
            </a:r>
            <a:r>
              <a:rPr lang="en-US" sz="1800" spc="6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lang="en-US" sz="1800" spc="5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lang="en-US" sz="1800" spc="70" dirty="0">
                <a:solidFill>
                  <a:srgbClr val="221F1F"/>
                </a:solidFill>
                <a:latin typeface="Times New Roman"/>
                <a:cs typeface="Times New Roman"/>
              </a:rPr>
              <a:t>responsible </a:t>
            </a:r>
            <a:r>
              <a:rPr lang="en-US" sz="1800" spc="65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lang="en-US" sz="1800" spc="70" dirty="0">
                <a:solidFill>
                  <a:srgbClr val="221F1F"/>
                </a:solidFill>
                <a:latin typeface="Times New Roman"/>
                <a:cs typeface="Times New Roman"/>
              </a:rPr>
              <a:t>functions </a:t>
            </a:r>
            <a:r>
              <a:rPr lang="en-US" sz="1800" spc="65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lang="en-US" sz="1800" spc="100" dirty="0">
                <a:solidFill>
                  <a:srgbClr val="221F1F"/>
                </a:solidFill>
                <a:latin typeface="Times New Roman"/>
                <a:cs typeface="Times New Roman"/>
              </a:rPr>
              <a:t>support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sz="1800" spc="100" dirty="0">
                <a:solidFill>
                  <a:srgbClr val="221F1F"/>
                </a:solidFill>
                <a:latin typeface="Times New Roman"/>
                <a:cs typeface="Times New Roman"/>
              </a:rPr>
              <a:t>processing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lang="en-US" sz="1800" spc="9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lang="en-US" sz="1800" spc="9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sz="1800" spc="114" dirty="0">
                <a:solidFill>
                  <a:srgbClr val="221F1F"/>
                </a:solidFill>
                <a:latin typeface="Times New Roman"/>
                <a:cs typeface="Times New Roman"/>
              </a:rPr>
              <a:t>problem</a:t>
            </a:r>
            <a:r>
              <a:rPr lang="en-US" sz="1800" spc="-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800" spc="110" dirty="0">
                <a:solidFill>
                  <a:srgbClr val="221F1F"/>
                </a:solidFill>
                <a:latin typeface="Times New Roman"/>
                <a:cs typeface="Times New Roman"/>
              </a:rPr>
              <a:t>domain.</a:t>
            </a:r>
            <a:endParaRPr lang="en-US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en-US" sz="1800" b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lang="en-US" sz="18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Process-Related</a:t>
            </a:r>
            <a:r>
              <a:rPr lang="en-US" sz="18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8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View</a:t>
            </a:r>
            <a:endParaRPr lang="en-US" sz="18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3299"/>
              </a:lnSpc>
              <a:spcBef>
                <a:spcPts val="790"/>
              </a:spcBef>
            </a:pPr>
            <a:r>
              <a:rPr lang="en-US" sz="1800" spc="114" dirty="0">
                <a:latin typeface="Times New Roman"/>
                <a:cs typeface="Times New Roman"/>
              </a:rPr>
              <a:t>Over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the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past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three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decades,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the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software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engineering</a:t>
            </a:r>
            <a:r>
              <a:rPr lang="en-US" sz="1800" spc="35" dirty="0">
                <a:latin typeface="Times New Roman"/>
                <a:cs typeface="Times New Roman"/>
              </a:rPr>
              <a:t> </a:t>
            </a:r>
            <a:r>
              <a:rPr lang="en-US" sz="1800" spc="120" dirty="0">
                <a:latin typeface="Times New Roman"/>
                <a:cs typeface="Times New Roman"/>
              </a:rPr>
              <a:t>community</a:t>
            </a:r>
            <a:r>
              <a:rPr lang="en-US" sz="1800" spc="40" dirty="0">
                <a:latin typeface="Times New Roman"/>
                <a:cs typeface="Times New Roman"/>
              </a:rPr>
              <a:t> </a:t>
            </a:r>
            <a:r>
              <a:rPr lang="en-US" sz="1800" spc="105" dirty="0">
                <a:latin typeface="Times New Roman"/>
                <a:cs typeface="Times New Roman"/>
              </a:rPr>
              <a:t>has</a:t>
            </a:r>
            <a:r>
              <a:rPr lang="en-US" sz="1800" spc="45" dirty="0">
                <a:latin typeface="Times New Roman"/>
                <a:cs typeface="Times New Roman"/>
              </a:rPr>
              <a:t> </a:t>
            </a:r>
            <a:r>
              <a:rPr lang="en-US" sz="1800" spc="110" dirty="0">
                <a:latin typeface="Times New Roman"/>
                <a:cs typeface="Times New Roman"/>
              </a:rPr>
              <a:t>emphasized  </a:t>
            </a:r>
            <a:r>
              <a:rPr lang="en-US" sz="1800" spc="95" dirty="0">
                <a:latin typeface="Times New Roman"/>
                <a:cs typeface="Times New Roman"/>
              </a:rPr>
              <a:t>the</a:t>
            </a:r>
            <a:r>
              <a:rPr lang="en-US" sz="1800" spc="5" dirty="0">
                <a:latin typeface="Times New Roman"/>
                <a:cs typeface="Times New Roman"/>
              </a:rPr>
              <a:t> </a:t>
            </a:r>
            <a:r>
              <a:rPr lang="en-US" sz="1800" spc="110" dirty="0">
                <a:latin typeface="Times New Roman"/>
                <a:cs typeface="Times New Roman"/>
              </a:rPr>
              <a:t>need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90" dirty="0">
                <a:latin typeface="Times New Roman"/>
                <a:cs typeface="Times New Roman"/>
              </a:rPr>
              <a:t>to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build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105" dirty="0">
                <a:latin typeface="Times New Roman"/>
                <a:cs typeface="Times New Roman"/>
              </a:rPr>
              <a:t>systems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85" dirty="0">
                <a:latin typeface="Times New Roman"/>
                <a:cs typeface="Times New Roman"/>
              </a:rPr>
              <a:t>that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125" dirty="0">
                <a:latin typeface="Times New Roman"/>
                <a:cs typeface="Times New Roman"/>
              </a:rPr>
              <a:t>make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105" dirty="0">
                <a:latin typeface="Times New Roman"/>
                <a:cs typeface="Times New Roman"/>
              </a:rPr>
              <a:t>use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of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90" dirty="0">
                <a:latin typeface="Times New Roman"/>
                <a:cs typeface="Times New Roman"/>
              </a:rPr>
              <a:t>existing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software</a:t>
            </a:r>
            <a:r>
              <a:rPr lang="en-US" sz="1800" spc="10" dirty="0">
                <a:latin typeface="Times New Roman"/>
                <a:cs typeface="Times New Roman"/>
              </a:rPr>
              <a:t> </a:t>
            </a:r>
            <a:r>
              <a:rPr lang="en-US" sz="1800" spc="114" dirty="0">
                <a:latin typeface="Times New Roman"/>
                <a:cs typeface="Times New Roman"/>
              </a:rPr>
              <a:t>components</a:t>
            </a:r>
            <a:r>
              <a:rPr lang="en-US" sz="1800" spc="20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or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design  </a:t>
            </a:r>
            <a:r>
              <a:rPr lang="en-US" sz="1800" spc="85" dirty="0">
                <a:latin typeface="Times New Roman"/>
                <a:cs typeface="Times New Roman"/>
              </a:rPr>
              <a:t>patterns. </a:t>
            </a:r>
            <a:r>
              <a:rPr lang="en-US" sz="1800" spc="170" dirty="0">
                <a:latin typeface="Times New Roman"/>
                <a:cs typeface="Times New Roman"/>
              </a:rPr>
              <a:t>A </a:t>
            </a:r>
            <a:r>
              <a:rPr lang="en-US" sz="1800" spc="95" dirty="0">
                <a:latin typeface="Times New Roman"/>
                <a:cs typeface="Times New Roman"/>
              </a:rPr>
              <a:t>catalog </a:t>
            </a:r>
            <a:r>
              <a:rPr lang="en-US" sz="1800" spc="105" dirty="0">
                <a:latin typeface="Times New Roman"/>
                <a:cs typeface="Times New Roman"/>
              </a:rPr>
              <a:t>of </a:t>
            </a:r>
            <a:r>
              <a:rPr lang="en-US" sz="1800" spc="110" dirty="0">
                <a:latin typeface="Times New Roman"/>
                <a:cs typeface="Times New Roman"/>
              </a:rPr>
              <a:t>proven </a:t>
            </a:r>
            <a:r>
              <a:rPr lang="en-US" sz="1800" spc="100" dirty="0">
                <a:latin typeface="Times New Roman"/>
                <a:cs typeface="Times New Roman"/>
              </a:rPr>
              <a:t>design or </a:t>
            </a:r>
            <a:r>
              <a:rPr lang="en-US" sz="1800" spc="95" dirty="0">
                <a:latin typeface="Times New Roman"/>
                <a:cs typeface="Times New Roman"/>
              </a:rPr>
              <a:t>code-level </a:t>
            </a:r>
            <a:r>
              <a:rPr lang="en-US" sz="1800" spc="114" dirty="0">
                <a:latin typeface="Times New Roman"/>
                <a:cs typeface="Times New Roman"/>
              </a:rPr>
              <a:t>components </a:t>
            </a:r>
            <a:r>
              <a:rPr lang="en-US" sz="1800" spc="75" dirty="0">
                <a:latin typeface="Times New Roman"/>
                <a:cs typeface="Times New Roman"/>
              </a:rPr>
              <a:t>is </a:t>
            </a:r>
            <a:r>
              <a:rPr lang="en-US" sz="1800" spc="125" dirty="0">
                <a:latin typeface="Times New Roman"/>
                <a:cs typeface="Times New Roman"/>
              </a:rPr>
              <a:t>made </a:t>
            </a:r>
            <a:r>
              <a:rPr lang="en-US" sz="1800" spc="90" dirty="0">
                <a:latin typeface="Times New Roman"/>
                <a:cs typeface="Times New Roman"/>
              </a:rPr>
              <a:t>available  to </a:t>
            </a:r>
            <a:r>
              <a:rPr lang="en-US" sz="1800" spc="120" dirty="0">
                <a:latin typeface="Times New Roman"/>
                <a:cs typeface="Times New Roman"/>
              </a:rPr>
              <a:t>you </a:t>
            </a:r>
            <a:r>
              <a:rPr lang="en-US" sz="1800" spc="95" dirty="0">
                <a:latin typeface="Times New Roman"/>
                <a:cs typeface="Times New Roman"/>
              </a:rPr>
              <a:t>as </a:t>
            </a:r>
            <a:r>
              <a:rPr lang="en-US" sz="1800" spc="105" dirty="0">
                <a:latin typeface="Times New Roman"/>
                <a:cs typeface="Times New Roman"/>
              </a:rPr>
              <a:t>design </a:t>
            </a:r>
            <a:r>
              <a:rPr lang="en-US" sz="1800" spc="120" dirty="0">
                <a:latin typeface="Times New Roman"/>
                <a:cs typeface="Times New Roman"/>
              </a:rPr>
              <a:t>work </a:t>
            </a:r>
            <a:r>
              <a:rPr lang="en-US" sz="1800" spc="100" dirty="0">
                <a:latin typeface="Times New Roman"/>
                <a:cs typeface="Times New Roman"/>
              </a:rPr>
              <a:t>proceeds. </a:t>
            </a:r>
            <a:r>
              <a:rPr lang="en-US" sz="1800" spc="125" dirty="0">
                <a:latin typeface="Times New Roman"/>
                <a:cs typeface="Times New Roman"/>
              </a:rPr>
              <a:t>As </a:t>
            </a:r>
            <a:r>
              <a:rPr lang="en-US" sz="1800" spc="95" dirty="0">
                <a:latin typeface="Times New Roman"/>
                <a:cs typeface="Times New Roman"/>
              </a:rPr>
              <a:t>the </a:t>
            </a:r>
            <a:r>
              <a:rPr lang="en-US" sz="1800" spc="100" dirty="0">
                <a:latin typeface="Times New Roman"/>
                <a:cs typeface="Times New Roman"/>
              </a:rPr>
              <a:t>software </a:t>
            </a:r>
            <a:r>
              <a:rPr lang="en-US" sz="1800" spc="90" dirty="0">
                <a:latin typeface="Times New Roman"/>
                <a:cs typeface="Times New Roman"/>
              </a:rPr>
              <a:t>architecture </a:t>
            </a:r>
            <a:r>
              <a:rPr lang="en-US" sz="1800" spc="75" dirty="0">
                <a:latin typeface="Times New Roman"/>
                <a:cs typeface="Times New Roman"/>
              </a:rPr>
              <a:t>is </a:t>
            </a:r>
            <a:r>
              <a:rPr lang="en-US" sz="1800" spc="100" dirty="0">
                <a:latin typeface="Times New Roman"/>
                <a:cs typeface="Times New Roman"/>
              </a:rPr>
              <a:t>developed, </a:t>
            </a:r>
            <a:r>
              <a:rPr lang="en-US" sz="1800" spc="125" dirty="0">
                <a:latin typeface="Times New Roman"/>
                <a:cs typeface="Times New Roman"/>
              </a:rPr>
              <a:t>we  </a:t>
            </a:r>
            <a:r>
              <a:rPr lang="en-US" sz="1800" spc="110" dirty="0">
                <a:latin typeface="Times New Roman"/>
                <a:cs typeface="Times New Roman"/>
              </a:rPr>
              <a:t>choose </a:t>
            </a:r>
            <a:r>
              <a:rPr lang="en-US" sz="1800" spc="114" dirty="0">
                <a:latin typeface="Times New Roman"/>
                <a:cs typeface="Times New Roman"/>
              </a:rPr>
              <a:t>components </a:t>
            </a:r>
            <a:r>
              <a:rPr lang="en-US" sz="1800" spc="100" dirty="0">
                <a:latin typeface="Times New Roman"/>
                <a:cs typeface="Times New Roman"/>
              </a:rPr>
              <a:t>or design </a:t>
            </a:r>
            <a:r>
              <a:rPr lang="en-US" sz="1800" spc="90" dirty="0">
                <a:latin typeface="Times New Roman"/>
                <a:cs typeface="Times New Roman"/>
              </a:rPr>
              <a:t>patterns </a:t>
            </a:r>
            <a:r>
              <a:rPr lang="en-US" sz="1800" spc="114" dirty="0">
                <a:latin typeface="Times New Roman"/>
                <a:cs typeface="Times New Roman"/>
              </a:rPr>
              <a:t>from </a:t>
            </a:r>
            <a:r>
              <a:rPr lang="en-US" sz="1800" spc="95" dirty="0">
                <a:latin typeface="Times New Roman"/>
                <a:cs typeface="Times New Roman"/>
              </a:rPr>
              <a:t>the catalog </a:t>
            </a:r>
            <a:r>
              <a:rPr lang="en-US" sz="1800" spc="114" dirty="0">
                <a:latin typeface="Times New Roman"/>
                <a:cs typeface="Times New Roman"/>
              </a:rPr>
              <a:t>and </a:t>
            </a:r>
            <a:r>
              <a:rPr lang="en-US" sz="1800" spc="105" dirty="0">
                <a:latin typeface="Times New Roman"/>
                <a:cs typeface="Times New Roman"/>
              </a:rPr>
              <a:t>use </a:t>
            </a:r>
            <a:r>
              <a:rPr lang="en-US" sz="1800" spc="114" dirty="0">
                <a:latin typeface="Times New Roman"/>
                <a:cs typeface="Times New Roman"/>
              </a:rPr>
              <a:t>them </a:t>
            </a:r>
            <a:r>
              <a:rPr lang="en-US" sz="1800" spc="90" dirty="0">
                <a:latin typeface="Times New Roman"/>
                <a:cs typeface="Times New Roman"/>
              </a:rPr>
              <a:t>to </a:t>
            </a:r>
            <a:r>
              <a:rPr lang="en-US" sz="1800" spc="100" dirty="0">
                <a:latin typeface="Times New Roman"/>
                <a:cs typeface="Times New Roman"/>
              </a:rPr>
              <a:t>populate  </a:t>
            </a:r>
            <a:r>
              <a:rPr lang="en-US" sz="1800" spc="95" dirty="0">
                <a:latin typeface="Times New Roman"/>
                <a:cs typeface="Times New Roman"/>
              </a:rPr>
              <a:t>the </a:t>
            </a:r>
            <a:r>
              <a:rPr lang="en-US" sz="1800" spc="90" dirty="0">
                <a:latin typeface="Times New Roman"/>
                <a:cs typeface="Times New Roman"/>
              </a:rPr>
              <a:t>architecture. </a:t>
            </a:r>
            <a:r>
              <a:rPr lang="en-US" sz="1800" spc="114" dirty="0">
                <a:latin typeface="Times New Roman"/>
                <a:cs typeface="Times New Roman"/>
              </a:rPr>
              <a:t>Because </a:t>
            </a:r>
            <a:r>
              <a:rPr lang="en-US" sz="1800" spc="95" dirty="0">
                <a:latin typeface="Times New Roman"/>
                <a:cs typeface="Times New Roman"/>
              </a:rPr>
              <a:t>these </a:t>
            </a:r>
            <a:r>
              <a:rPr lang="en-US" sz="1800" spc="114" dirty="0">
                <a:latin typeface="Times New Roman"/>
                <a:cs typeface="Times New Roman"/>
              </a:rPr>
              <a:t>components </a:t>
            </a:r>
            <a:r>
              <a:rPr lang="en-US" sz="1800" spc="110" dirty="0">
                <a:latin typeface="Times New Roman"/>
                <a:cs typeface="Times New Roman"/>
              </a:rPr>
              <a:t>have been </a:t>
            </a:r>
            <a:r>
              <a:rPr lang="en-US" sz="1800" b="1" spc="95" dirty="0">
                <a:latin typeface="Times New Roman"/>
                <a:cs typeface="Times New Roman"/>
              </a:rPr>
              <a:t>created </a:t>
            </a:r>
            <a:r>
              <a:rPr lang="en-US" sz="1800" b="1" spc="100" dirty="0">
                <a:latin typeface="Times New Roman"/>
                <a:cs typeface="Times New Roman"/>
              </a:rPr>
              <a:t>with </a:t>
            </a:r>
            <a:r>
              <a:rPr lang="en-US" sz="1800" b="1" spc="90" dirty="0">
                <a:latin typeface="Times New Roman"/>
                <a:cs typeface="Times New Roman"/>
              </a:rPr>
              <a:t>reusability </a:t>
            </a:r>
            <a:r>
              <a:rPr lang="en-US" sz="1800" spc="90" dirty="0">
                <a:latin typeface="Times New Roman"/>
                <a:cs typeface="Times New Roman"/>
              </a:rPr>
              <a:t>in  </a:t>
            </a:r>
            <a:r>
              <a:rPr lang="en-US" sz="1800" spc="105" dirty="0">
                <a:latin typeface="Times New Roman"/>
                <a:cs typeface="Times New Roman"/>
              </a:rPr>
              <a:t>mind, a complete </a:t>
            </a:r>
            <a:r>
              <a:rPr lang="en-US" sz="1800" spc="95" dirty="0">
                <a:latin typeface="Times New Roman"/>
                <a:cs typeface="Times New Roman"/>
              </a:rPr>
              <a:t>description </a:t>
            </a:r>
            <a:r>
              <a:rPr lang="en-US" sz="1800" spc="100" dirty="0">
                <a:latin typeface="Times New Roman"/>
                <a:cs typeface="Times New Roman"/>
              </a:rPr>
              <a:t>of </a:t>
            </a:r>
            <a:r>
              <a:rPr lang="en-US" sz="1800" spc="85" dirty="0">
                <a:latin typeface="Times New Roman"/>
                <a:cs typeface="Times New Roman"/>
              </a:rPr>
              <a:t>their interface, </a:t>
            </a:r>
            <a:r>
              <a:rPr lang="en-US" sz="1800" spc="95" dirty="0">
                <a:latin typeface="Times New Roman"/>
                <a:cs typeface="Times New Roman"/>
              </a:rPr>
              <a:t>the function(s) </a:t>
            </a:r>
            <a:r>
              <a:rPr lang="en-US" sz="1800" spc="100" dirty="0">
                <a:latin typeface="Times New Roman"/>
                <a:cs typeface="Times New Roman"/>
              </a:rPr>
              <a:t>they perform, </a:t>
            </a:r>
            <a:r>
              <a:rPr lang="en-US" sz="1800" spc="114" dirty="0">
                <a:latin typeface="Times New Roman"/>
                <a:cs typeface="Times New Roman"/>
              </a:rPr>
              <a:t>and  </a:t>
            </a:r>
            <a:r>
              <a:rPr lang="en-US" sz="1800" spc="95" dirty="0">
                <a:latin typeface="Times New Roman"/>
                <a:cs typeface="Times New Roman"/>
              </a:rPr>
              <a:t>the</a:t>
            </a:r>
            <a:r>
              <a:rPr lang="en-US" sz="1800" spc="55" dirty="0">
                <a:latin typeface="Times New Roman"/>
                <a:cs typeface="Times New Roman"/>
              </a:rPr>
              <a:t> </a:t>
            </a:r>
            <a:r>
              <a:rPr lang="en-US" sz="1800" spc="110" dirty="0">
                <a:latin typeface="Times New Roman"/>
                <a:cs typeface="Times New Roman"/>
              </a:rPr>
              <a:t>communication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114" dirty="0">
                <a:latin typeface="Times New Roman"/>
                <a:cs typeface="Times New Roman"/>
              </a:rPr>
              <a:t>and</a:t>
            </a:r>
            <a:r>
              <a:rPr lang="en-US" sz="1800" spc="60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collaboration</a:t>
            </a:r>
            <a:r>
              <a:rPr lang="en-US" sz="1800" spc="80" dirty="0">
                <a:latin typeface="Times New Roman"/>
                <a:cs typeface="Times New Roman"/>
              </a:rPr>
              <a:t> </a:t>
            </a:r>
            <a:r>
              <a:rPr lang="en-US" sz="1800" spc="100" dirty="0">
                <a:latin typeface="Times New Roman"/>
                <a:cs typeface="Times New Roman"/>
              </a:rPr>
              <a:t>they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require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are</a:t>
            </a:r>
            <a:r>
              <a:rPr lang="en-US" sz="1800" spc="30" dirty="0">
                <a:latin typeface="Times New Roman"/>
                <a:cs typeface="Times New Roman"/>
              </a:rPr>
              <a:t> </a:t>
            </a:r>
            <a:r>
              <a:rPr lang="en-US" sz="1800" spc="80" dirty="0">
                <a:latin typeface="Times New Roman"/>
                <a:cs typeface="Times New Roman"/>
              </a:rPr>
              <a:t>all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95" dirty="0">
                <a:latin typeface="Times New Roman"/>
                <a:cs typeface="Times New Roman"/>
              </a:rPr>
              <a:t>available</a:t>
            </a:r>
            <a:r>
              <a:rPr lang="en-US" sz="1800" spc="25" dirty="0">
                <a:latin typeface="Times New Roman"/>
                <a:cs typeface="Times New Roman"/>
              </a:rPr>
              <a:t> </a:t>
            </a:r>
            <a:r>
              <a:rPr lang="en-US" sz="1800" spc="90" dirty="0">
                <a:latin typeface="Times New Roman"/>
                <a:cs typeface="Times New Roman"/>
              </a:rPr>
              <a:t>to</a:t>
            </a:r>
            <a:r>
              <a:rPr lang="en-US" sz="1800" spc="15" dirty="0">
                <a:latin typeface="Times New Roman"/>
                <a:cs typeface="Times New Roman"/>
              </a:rPr>
              <a:t> </a:t>
            </a:r>
            <a:r>
              <a:rPr lang="en-US" sz="1800" spc="105" dirty="0">
                <a:latin typeface="Times New Roman"/>
                <a:cs typeface="Times New Roman"/>
              </a:rPr>
              <a:t>you</a:t>
            </a:r>
            <a:r>
              <a:rPr lang="en-US" sz="1800" spc="105" dirty="0" smtClean="0">
                <a:latin typeface="Times New Roman"/>
                <a:cs typeface="Times New Roman"/>
              </a:rPr>
              <a:t>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1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118886"/>
            <a:ext cx="6995160" cy="1783292"/>
          </a:xfrm>
        </p:spPr>
        <p:txBody>
          <a:bodyPr>
            <a:normAutofit/>
          </a:bodyPr>
          <a:lstStyle/>
          <a:p>
            <a:r>
              <a:rPr lang="en-US" sz="2800" b="1" spc="1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800" b="1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1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2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1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n-US" sz="28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14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69976"/>
            <a:ext cx="6995160" cy="7061340"/>
          </a:xfrm>
        </p:spPr>
        <p:txBody>
          <a:bodyPr>
            <a:normAutofit fontScale="70000" lnSpcReduction="20000"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en-US" sz="3600" b="1" spc="8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Basic design </a:t>
            </a:r>
            <a:r>
              <a:rPr lang="en-US" sz="3600" b="1" spc="-8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marL="0" indent="0">
              <a:lnSpc>
                <a:spcPct val="100000"/>
              </a:lnSpc>
              <a:spcBef>
                <a:spcPts val="855"/>
              </a:spcBef>
              <a:buNone/>
            </a:pPr>
            <a:r>
              <a:rPr lang="en-US" sz="3600" b="1" spc="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use these principles as a guide as each software component is developed.</a:t>
            </a:r>
          </a:p>
          <a:p>
            <a:pPr marL="12700" marR="5080" algn="just">
              <a:lnSpc>
                <a:spcPct val="102499"/>
              </a:lnSpc>
              <a:spcBef>
                <a:spcPts val="805"/>
              </a:spcBef>
            </a:pPr>
            <a:r>
              <a:rPr lang="en-US" b="1" spc="1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spc="5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114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Open-Closed</a:t>
            </a:r>
            <a:r>
              <a:rPr lang="en-US" b="1" spc="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US" b="1" spc="6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114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(OCP).</a:t>
            </a:r>
            <a:r>
              <a:rPr lang="en-US" b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3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lang="en-US" sz="3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[component]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3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33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z="33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</a:t>
            </a:r>
            <a:r>
              <a:rPr lang="en-US" sz="33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3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lang="en-US" sz="3300" b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300"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marR="6985" indent="-228600" algn="just">
              <a:lnSpc>
                <a:spcPct val="103299"/>
              </a:lnSpc>
              <a:spcBef>
                <a:spcPts val="900"/>
              </a:spcBef>
              <a:buFont typeface="Symbol"/>
              <a:buChar char=""/>
              <a:tabLst>
                <a:tab pos="517525" algn="l"/>
              </a:tabLst>
            </a:pPr>
            <a:r>
              <a:rPr lang="en-US" sz="3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the </a:t>
            </a:r>
            <a:r>
              <a:rPr lang="en-US" sz="3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</a:t>
            </a:r>
            <a:r>
              <a:rPr lang="en-US" sz="3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sz="3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extended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(within  the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en-US" sz="33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en-US" sz="3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addresses)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3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3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sz="33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(code 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3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logic-level) </a:t>
            </a:r>
            <a:r>
              <a:rPr lang="en-US" sz="33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to the </a:t>
            </a:r>
            <a:r>
              <a:rPr lang="en-US" sz="33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US" sz="33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marR="1016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7525" algn="l"/>
              </a:tabLst>
            </a:pPr>
            <a:r>
              <a:rPr lang="en-US" sz="33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 </a:t>
            </a:r>
            <a:r>
              <a:rPr lang="en-US" sz="33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this, </a:t>
            </a:r>
            <a:r>
              <a:rPr lang="en-US" sz="3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</a:t>
            </a:r>
            <a:r>
              <a:rPr lang="en-US" sz="33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buffer </a:t>
            </a:r>
            <a:r>
              <a:rPr lang="en-US" sz="3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</a:t>
            </a:r>
            <a:r>
              <a:rPr lang="en-US" sz="3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3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en-US" sz="33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3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en-US" sz="3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3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33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3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indent="-229235" algn="just">
              <a:lnSpc>
                <a:spcPct val="100000"/>
              </a:lnSpc>
              <a:spcBef>
                <a:spcPts val="130"/>
              </a:spcBef>
              <a:buFont typeface="Symbol"/>
              <a:buChar char=""/>
              <a:tabLst>
                <a:tab pos="517525" algn="l"/>
              </a:tabLst>
            </a:pPr>
            <a:r>
              <a:rPr lang="en-US" sz="33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way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 </a:t>
            </a:r>
            <a:r>
              <a:rPr lang="en-US" sz="33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OCP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b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3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marR="5715" algn="just">
              <a:lnSpc>
                <a:spcPct val="103000"/>
              </a:lnSpc>
              <a:spcBef>
                <a:spcPts val="15"/>
              </a:spcBef>
            </a:pP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.The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en-US" sz="3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sensors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 </a:t>
            </a:r>
            <a:r>
              <a:rPr lang="en-US" sz="3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component.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3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3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sensor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</a:t>
            </a:r>
            <a:r>
              <a:rPr lang="en-US" sz="3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US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3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lang="en-US" sz="33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sz="33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class(component). </a:t>
            </a:r>
            <a:r>
              <a:rPr lang="en-US" sz="3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OCP</a:t>
            </a:r>
            <a:r>
              <a:rPr lang="en-US" sz="33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preserved</a:t>
            </a:r>
            <a:r>
              <a:rPr lang="en-US" sz="33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6890" marR="5715" algn="just">
              <a:lnSpc>
                <a:spcPct val="103000"/>
              </a:lnSpc>
              <a:spcBef>
                <a:spcPts val="15"/>
              </a:spcBef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54480" y="7219316"/>
            <a:ext cx="3887214" cy="352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08711"/>
            <a:ext cx="1020128" cy="5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1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" y="-356659"/>
            <a:ext cx="699516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bject 7"/>
          <p:cNvSpPr txBox="1">
            <a:spLocks noGrp="1"/>
          </p:cNvSpPr>
          <p:nvPr>
            <p:ph idx="1"/>
          </p:nvPr>
        </p:nvSpPr>
        <p:spPr>
          <a:xfrm>
            <a:off x="323850" y="1545520"/>
            <a:ext cx="6995160" cy="6595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u="heavy" spc="9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b="1" u="heavy" spc="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Liskov </a:t>
            </a:r>
            <a:r>
              <a:rPr sz="1600" b="1" u="heavy" spc="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Principle</a:t>
            </a:r>
            <a:r>
              <a:rPr sz="1600" b="1" u="heavy" spc="-5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u="heavy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(LSP).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600" spc="7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600" i="1" spc="7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Subclasses </a:t>
            </a:r>
            <a:r>
              <a:rPr sz="1600" i="1" spc="7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sz="1600" i="1" spc="6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substitutable for </a:t>
            </a:r>
            <a:r>
              <a:rPr sz="1600" i="1" spc="8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sz="1600" i="1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sz="1600" i="1" spc="-13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classes”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635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1600" spc="-4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sz="1600" spc="-5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sz="16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suggests</a:t>
            </a:r>
            <a:r>
              <a:rPr sz="1600" spc="-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8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1600" spc="-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-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sz="1600" spc="-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8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1600" spc="-1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sz="16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-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sz="16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sz="16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  <a:r>
              <a:rPr sz="1600" spc="-14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600" spc="3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sz="1600" spc="6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r>
              <a:rPr sz="1600" spc="4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1600" spc="4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spc="4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sz="1600" spc="4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sz="1600" spc="3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1600" spc="5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600" spc="2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sz="1600" spc="5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sz="1600" spc="4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600" spc="5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sz="1600" spc="-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8255" indent="-228600" algn="just">
              <a:lnSpc>
                <a:spcPct val="103099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context,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“contract” </a:t>
            </a:r>
            <a:r>
              <a:rPr sz="1600" spc="8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600" i="1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pre-condition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sz="1600" spc="1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base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600" i="1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post-condition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1600" spc="1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sz="1600" spc="8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sz="1600" spc="10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base </a:t>
            </a:r>
            <a:r>
              <a:rPr sz="1600" spc="8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class. </a:t>
            </a:r>
            <a:r>
              <a:rPr sz="1600" spc="14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1600" spc="12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classes, </a:t>
            </a:r>
            <a:r>
              <a:rPr sz="1600" spc="11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  </a:t>
            </a:r>
            <a:r>
              <a:rPr sz="1600" spc="10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 </a:t>
            </a:r>
            <a:r>
              <a:rPr sz="1600" spc="90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pre- </a:t>
            </a:r>
            <a:r>
              <a:rPr sz="1600" spc="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600" spc="-114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5" dirty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post-conditions.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600" b="1" u="heavy" spc="8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Dependency </a:t>
            </a:r>
            <a:r>
              <a:rPr sz="1600" b="1" u="heavy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 </a:t>
            </a:r>
            <a:r>
              <a:rPr sz="1600" b="1" u="heavy" spc="7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sz="1600" b="1" u="heavy" spc="3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u="heavy" spc="7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(DIP).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sz="1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1600" i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 </a:t>
            </a:r>
            <a:r>
              <a:rPr sz="1600" i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abstractions. </a:t>
            </a:r>
            <a:r>
              <a:rPr sz="1600" i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1600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1600" i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dependon</a:t>
            </a:r>
            <a:r>
              <a:rPr sz="1600" i="1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concretions”</a:t>
            </a: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7620" indent="-228600" algn="just">
              <a:lnSpc>
                <a:spcPct val="103099"/>
              </a:lnSpc>
              <a:spcBef>
                <a:spcPts val="90"/>
              </a:spcBef>
              <a:buFont typeface="Symbol"/>
              <a:buChar char=""/>
              <a:tabLst>
                <a:tab pos="469900" algn="l"/>
              </a:tabLst>
            </a:pP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are the place </a:t>
            </a:r>
            <a:r>
              <a:rPr sz="16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design can 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</a:t>
            </a:r>
            <a:r>
              <a:rPr sz="1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sz="1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 </a:t>
            </a: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complication. </a:t>
            </a:r>
            <a:r>
              <a:rPr sz="1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6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</a:t>
            </a:r>
            <a:r>
              <a:rPr sz="1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sz="1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 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sz="1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(rather </a:t>
            </a:r>
            <a:r>
              <a:rPr sz="16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sz="1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1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abstractions </a:t>
            </a:r>
            <a:r>
              <a:rPr sz="16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16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interface), </a:t>
            </a: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 </a:t>
            </a:r>
            <a:r>
              <a:rPr sz="16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1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sz="16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16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sz="1600" b="1" u="heavy" spc="125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sz="1600" b="1" u="heavy" spc="125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sz="1600" b="1" u="heavy" spc="125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sz="1600" b="1" u="heavy" spc="125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sz="1600" b="1" u="heavy" spc="125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sz="1600" b="1" u="heavy" spc="125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72175" cy="165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cases</a:t>
            </a:r>
            <a:endParaRPr sz="1200">
              <a:latin typeface="Times New Roman"/>
              <a:cs typeface="Times New Roman"/>
            </a:endParaRPr>
          </a:p>
          <a:p>
            <a:pPr marL="469900" marR="159385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Use-cases </a:t>
            </a:r>
            <a:r>
              <a:rPr sz="1200" dirty="0">
                <a:latin typeface="Times New Roman"/>
                <a:cs typeface="Times New Roman"/>
              </a:rPr>
              <a:t>are a </a:t>
            </a:r>
            <a:r>
              <a:rPr sz="1200" spc="-5" dirty="0">
                <a:latin typeface="Times New Roman"/>
                <a:cs typeface="Times New Roman"/>
              </a:rPr>
              <a:t>scenario based technique </a:t>
            </a:r>
            <a:r>
              <a:rPr sz="1200" dirty="0">
                <a:latin typeface="Times New Roman"/>
                <a:cs typeface="Times New Roman"/>
              </a:rPr>
              <a:t>in the UML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identify the </a:t>
            </a:r>
            <a:r>
              <a:rPr sz="1200" spc="-5" dirty="0">
                <a:latin typeface="Times New Roman"/>
                <a:cs typeface="Times New Roman"/>
              </a:rPr>
              <a:t>actors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an  interaction and which </a:t>
            </a:r>
            <a:r>
              <a:rPr sz="1200" dirty="0">
                <a:latin typeface="Times New Roman"/>
                <a:cs typeface="Times New Roman"/>
              </a:rPr>
              <a:t>describe the </a:t>
            </a:r>
            <a:r>
              <a:rPr sz="1200" spc="-5" dirty="0">
                <a:latin typeface="Times New Roman"/>
                <a:cs typeface="Times New Roman"/>
              </a:rPr>
              <a:t>interaction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itself.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use cases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describe all </a:t>
            </a:r>
            <a:r>
              <a:rPr sz="1200" dirty="0">
                <a:latin typeface="Times New Roman"/>
                <a:cs typeface="Times New Roman"/>
              </a:rPr>
              <a:t>possible </a:t>
            </a:r>
            <a:r>
              <a:rPr sz="1200" spc="-5" dirty="0">
                <a:latin typeface="Times New Roman"/>
                <a:cs typeface="Times New Roman"/>
              </a:rPr>
              <a:t>interactions </a:t>
            </a:r>
            <a:r>
              <a:rPr sz="1200" dirty="0">
                <a:latin typeface="Times New Roman"/>
                <a:cs typeface="Times New Roman"/>
              </a:rPr>
              <a:t>with 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Use cases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the MHC-PMS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6304" y="4748910"/>
            <a:ext cx="5589905" cy="548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Developing Use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cases</a:t>
            </a:r>
            <a:endParaRPr sz="1200">
              <a:latin typeface="Times New Roman"/>
              <a:cs typeface="Times New Roman"/>
            </a:endParaRPr>
          </a:p>
          <a:p>
            <a:pPr marL="469265" marR="7620" lvl="1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use case </a:t>
            </a:r>
            <a:r>
              <a:rPr sz="1200" dirty="0">
                <a:latin typeface="Times New Roman"/>
                <a:cs typeface="Times New Roman"/>
              </a:rPr>
              <a:t>tells a </a:t>
            </a:r>
            <a:r>
              <a:rPr sz="1200" spc="-5" dirty="0">
                <a:latin typeface="Times New Roman"/>
                <a:cs typeface="Times New Roman"/>
              </a:rPr>
              <a:t>stylized </a:t>
            </a:r>
            <a:r>
              <a:rPr sz="1200" dirty="0">
                <a:latin typeface="Times New Roman"/>
                <a:cs typeface="Times New Roman"/>
              </a:rPr>
              <a:t>story </a:t>
            </a:r>
            <a:r>
              <a:rPr sz="1200" spc="-5" dirty="0">
                <a:latin typeface="Times New Roman"/>
                <a:cs typeface="Times New Roman"/>
              </a:rPr>
              <a:t>about </a:t>
            </a:r>
            <a:r>
              <a:rPr sz="1200" dirty="0">
                <a:latin typeface="Times New Roman"/>
                <a:cs typeface="Times New Roman"/>
              </a:rPr>
              <a:t>how </a:t>
            </a:r>
            <a:r>
              <a:rPr sz="1200" spc="-5" dirty="0">
                <a:latin typeface="Times New Roman"/>
                <a:cs typeface="Times New Roman"/>
              </a:rPr>
              <a:t>an end user </a:t>
            </a:r>
            <a:r>
              <a:rPr sz="1200" dirty="0">
                <a:latin typeface="Times New Roman"/>
                <a:cs typeface="Times New Roman"/>
              </a:rPr>
              <a:t>(playing one of a number of  possible </a:t>
            </a:r>
            <a:r>
              <a:rPr sz="1200" spc="-5" dirty="0">
                <a:latin typeface="Times New Roman"/>
                <a:cs typeface="Times New Roman"/>
              </a:rPr>
              <a:t>roles) interacts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system under </a:t>
            </a:r>
            <a:r>
              <a:rPr sz="1200" dirty="0">
                <a:latin typeface="Times New Roman"/>
                <a:cs typeface="Times New Roman"/>
              </a:rPr>
              <a:t>a specific c set of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circumstances.</a:t>
            </a:r>
            <a:endParaRPr sz="1200">
              <a:latin typeface="Times New Roman"/>
              <a:cs typeface="Times New Roman"/>
            </a:endParaRPr>
          </a:p>
          <a:p>
            <a:pPr marL="469265" marR="5715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story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narrative text,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outline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tasks or </a:t>
            </a:r>
            <a:r>
              <a:rPr sz="1200" spc="-5" dirty="0">
                <a:latin typeface="Times New Roman"/>
                <a:cs typeface="Times New Roman"/>
              </a:rPr>
              <a:t>interactions, </a:t>
            </a:r>
            <a:r>
              <a:rPr sz="1200" dirty="0">
                <a:latin typeface="Times New Roman"/>
                <a:cs typeface="Times New Roman"/>
              </a:rPr>
              <a:t>a template-based  </a:t>
            </a:r>
            <a:r>
              <a:rPr sz="1200" spc="-5" dirty="0">
                <a:latin typeface="Times New Roman"/>
                <a:cs typeface="Times New Roman"/>
              </a:rPr>
              <a:t>description, </a:t>
            </a:r>
            <a:r>
              <a:rPr sz="1200" dirty="0">
                <a:latin typeface="Times New Roman"/>
                <a:cs typeface="Times New Roman"/>
              </a:rPr>
              <a:t>or a diagrammatic</a:t>
            </a:r>
            <a:r>
              <a:rPr sz="1200" spc="-5" dirty="0">
                <a:latin typeface="Times New Roman"/>
                <a:cs typeface="Times New Roman"/>
              </a:rPr>
              <a:t> representation.</a:t>
            </a:r>
            <a:endParaRPr sz="12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use </a:t>
            </a:r>
            <a:r>
              <a:rPr sz="1200" dirty="0">
                <a:latin typeface="Times New Roman"/>
                <a:cs typeface="Times New Roman"/>
              </a:rPr>
              <a:t>case </a:t>
            </a:r>
            <a:r>
              <a:rPr sz="1200" spc="-5" dirty="0">
                <a:latin typeface="Times New Roman"/>
                <a:cs typeface="Times New Roman"/>
              </a:rPr>
              <a:t>depicts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system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end </a:t>
            </a:r>
            <a:r>
              <a:rPr sz="1200" dirty="0">
                <a:latin typeface="Times New Roman"/>
                <a:cs typeface="Times New Roman"/>
              </a:rPr>
              <a:t>user’s point of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view.</a:t>
            </a:r>
            <a:endParaRPr sz="1200">
              <a:latin typeface="Times New Roman"/>
              <a:cs typeface="Times New Roman"/>
            </a:endParaRPr>
          </a:p>
          <a:p>
            <a:pPr marL="469265" marR="8255" lvl="1" indent="-228600">
              <a:lnSpc>
                <a:spcPts val="1370"/>
              </a:lnSpc>
              <a:spcBef>
                <a:spcPts val="13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first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writing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define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“actors”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will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involved  </a:t>
            </a:r>
            <a:r>
              <a:rPr sz="1200" dirty="0">
                <a:latin typeface="Times New Roman"/>
                <a:cs typeface="Times New Roman"/>
              </a:rPr>
              <a:t>in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story.</a:t>
            </a:r>
            <a:endParaRPr sz="1200">
              <a:latin typeface="Times New Roman"/>
              <a:cs typeface="Times New Roman"/>
            </a:endParaRPr>
          </a:p>
          <a:p>
            <a:pPr marL="469265" marR="5080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Actors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people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(or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devices)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context of the </a:t>
            </a:r>
            <a:r>
              <a:rPr sz="1200" spc="-5" dirty="0">
                <a:latin typeface="Times New Roman"/>
                <a:cs typeface="Times New Roman"/>
              </a:rPr>
              <a:t>function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behavior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be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described.</a:t>
            </a:r>
            <a:endParaRPr sz="12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Actors represent </a:t>
            </a:r>
            <a:r>
              <a:rPr sz="1200" dirty="0">
                <a:latin typeface="Times New Roman"/>
                <a:cs typeface="Times New Roman"/>
              </a:rPr>
              <a:t>the roles that </a:t>
            </a:r>
            <a:r>
              <a:rPr sz="1200" spc="-5" dirty="0">
                <a:latin typeface="Times New Roman"/>
                <a:cs typeface="Times New Roman"/>
              </a:rPr>
              <a:t>people (or devices) </a:t>
            </a:r>
            <a:r>
              <a:rPr sz="1200" dirty="0">
                <a:latin typeface="Times New Roman"/>
                <a:cs typeface="Times New Roman"/>
              </a:rPr>
              <a:t>play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operates.</a:t>
            </a:r>
            <a:endParaRPr sz="1200">
              <a:latin typeface="Times New Roman"/>
              <a:cs typeface="Times New Roman"/>
            </a:endParaRPr>
          </a:p>
          <a:p>
            <a:pPr marL="469265" marR="8890" lvl="1" indent="-228600" algn="just">
              <a:lnSpc>
                <a:spcPts val="1370"/>
              </a:lnSpc>
              <a:spcBef>
                <a:spcPts val="13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An actor is anything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communicates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or product and that </a:t>
            </a:r>
            <a:r>
              <a:rPr sz="1200" spc="-10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external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dirty="0">
                <a:latin typeface="Times New Roman"/>
                <a:cs typeface="Times New Roman"/>
              </a:rPr>
              <a:t> itself.</a:t>
            </a:r>
            <a:endParaRPr sz="1200">
              <a:latin typeface="Times New Roman"/>
              <a:cs typeface="Times New Roman"/>
            </a:endParaRPr>
          </a:p>
          <a:p>
            <a:pPr marL="469265" marR="8255" lvl="1" indent="-228600" algn="just">
              <a:lnSpc>
                <a:spcPct val="95500"/>
              </a:lnSpc>
              <a:spcBef>
                <a:spcPts val="6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Primary actors → </a:t>
            </a:r>
            <a:r>
              <a:rPr sz="1200" spc="-5" dirty="0">
                <a:latin typeface="Times New Roman"/>
                <a:cs typeface="Times New Roman"/>
              </a:rPr>
              <a:t>interact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achieve required system function and derive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intended benefit 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system. </a:t>
            </a:r>
            <a:r>
              <a:rPr sz="1200" dirty="0">
                <a:latin typeface="Times New Roman"/>
                <a:cs typeface="Times New Roman"/>
              </a:rPr>
              <a:t>They work directly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frequently with the 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507365" lvl="1" indent="-266700" algn="just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508000" algn="l"/>
              </a:tabLst>
            </a:pPr>
            <a:r>
              <a:rPr sz="1200" dirty="0">
                <a:latin typeface="Times New Roman"/>
                <a:cs typeface="Times New Roman"/>
              </a:rPr>
              <a:t>Secondary actors → support the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so that </a:t>
            </a:r>
            <a:r>
              <a:rPr sz="1200" dirty="0">
                <a:latin typeface="Times New Roman"/>
                <a:cs typeface="Times New Roman"/>
              </a:rPr>
              <a:t>primary </a:t>
            </a:r>
            <a:r>
              <a:rPr sz="1200" spc="-5" dirty="0">
                <a:latin typeface="Times New Roman"/>
                <a:cs typeface="Times New Roman"/>
              </a:rPr>
              <a:t>actors </a:t>
            </a:r>
            <a:r>
              <a:rPr sz="1200" dirty="0">
                <a:latin typeface="Times New Roman"/>
                <a:cs typeface="Times New Roman"/>
              </a:rPr>
              <a:t>can do their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work.</a:t>
            </a:r>
            <a:endParaRPr sz="1200">
              <a:latin typeface="Times New Roman"/>
              <a:cs typeface="Times New Roman"/>
            </a:endParaRPr>
          </a:p>
          <a:p>
            <a:pPr marL="507365" lvl="1" indent="-266700" algn="just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08000" algn="l"/>
              </a:tabLst>
            </a:pPr>
            <a:r>
              <a:rPr sz="1200" spc="-5" dirty="0">
                <a:latin typeface="Times New Roman"/>
                <a:cs typeface="Times New Roman"/>
              </a:rPr>
              <a:t>Once </a:t>
            </a:r>
            <a:r>
              <a:rPr sz="1200" dirty="0">
                <a:latin typeface="Times New Roman"/>
                <a:cs typeface="Times New Roman"/>
              </a:rPr>
              <a:t>actors have </a:t>
            </a:r>
            <a:r>
              <a:rPr sz="1200" spc="-5" dirty="0">
                <a:latin typeface="Times New Roman"/>
                <a:cs typeface="Times New Roman"/>
              </a:rPr>
              <a:t>been identified, use cases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Requirements </a:t>
            </a:r>
            <a:r>
              <a:rPr sz="1200" b="1" dirty="0">
                <a:latin typeface="Times New Roman"/>
                <a:cs typeface="Times New Roman"/>
              </a:rPr>
              <a:t>validation</a:t>
            </a:r>
            <a:endParaRPr sz="1200">
              <a:latin typeface="Times New Roman"/>
              <a:cs typeface="Times New Roman"/>
            </a:endParaRPr>
          </a:p>
          <a:p>
            <a:pPr marL="469265" marR="8890" lvl="1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Concerned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demonstrating </a:t>
            </a:r>
            <a:r>
              <a:rPr sz="1200" dirty="0">
                <a:latin typeface="Times New Roman"/>
                <a:cs typeface="Times New Roman"/>
              </a:rPr>
              <a:t>that the requirements </a:t>
            </a:r>
            <a:r>
              <a:rPr sz="1200" spc="-5" dirty="0">
                <a:latin typeface="Times New Roman"/>
                <a:cs typeface="Times New Roman"/>
              </a:rPr>
              <a:t>define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that the  </a:t>
            </a:r>
            <a:r>
              <a:rPr sz="1200" spc="-5" dirty="0">
                <a:latin typeface="Times New Roman"/>
                <a:cs typeface="Times New Roman"/>
              </a:rPr>
              <a:t>customer </a:t>
            </a:r>
            <a:r>
              <a:rPr sz="1200" dirty="0">
                <a:latin typeface="Times New Roman"/>
                <a:cs typeface="Times New Roman"/>
              </a:rPr>
              <a:t>really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wants.</a:t>
            </a:r>
            <a:endParaRPr sz="12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error costs are high so validation is </a:t>
            </a:r>
            <a:r>
              <a:rPr sz="1200" dirty="0">
                <a:latin typeface="Times New Roman"/>
                <a:cs typeface="Times New Roman"/>
              </a:rPr>
              <a:t>very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important.</a:t>
            </a:r>
            <a:endParaRPr sz="1200">
              <a:latin typeface="Times New Roman"/>
              <a:cs typeface="Times New Roman"/>
            </a:endParaRPr>
          </a:p>
          <a:p>
            <a:pPr marL="469265" marR="7620" lvl="1" indent="-228600">
              <a:lnSpc>
                <a:spcPts val="1370"/>
              </a:lnSpc>
              <a:spcBef>
                <a:spcPts val="14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Fixing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error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after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delivery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times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fixing  </a:t>
            </a:r>
            <a:r>
              <a:rPr sz="1200" spc="-5" dirty="0">
                <a:latin typeface="Times New Roman"/>
                <a:cs typeface="Times New Roman"/>
              </a:rPr>
              <a:t>an implementation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error.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ts val="1370"/>
              </a:lnSpc>
              <a:buFont typeface="Wingdings"/>
              <a:buChar char=""/>
              <a:tabLst>
                <a:tab pos="2413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checking</a:t>
            </a:r>
            <a:endParaRPr sz="1200">
              <a:latin typeface="Times New Roman"/>
              <a:cs typeface="Times New Roman"/>
            </a:endParaRPr>
          </a:p>
          <a:p>
            <a:pPr marL="469265" marR="11430" lvl="1" indent="-228600">
              <a:lnSpc>
                <a:spcPts val="1370"/>
              </a:lnSpc>
              <a:spcBef>
                <a:spcPts val="14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dirty="0">
                <a:latin typeface="Times New Roman"/>
                <a:cs typeface="Times New Roman"/>
              </a:rPr>
              <a:t>Validity. </a:t>
            </a:r>
            <a:r>
              <a:rPr sz="1200" b="1" spc="-5" dirty="0">
                <a:latin typeface="Times New Roman"/>
                <a:cs typeface="Times New Roman"/>
              </a:rPr>
              <a:t>Does the </a:t>
            </a:r>
            <a:r>
              <a:rPr sz="1200" b="1" dirty="0">
                <a:latin typeface="Times New Roman"/>
                <a:cs typeface="Times New Roman"/>
              </a:rPr>
              <a:t>system provide </a:t>
            </a:r>
            <a:r>
              <a:rPr sz="1200" b="1" spc="-5" dirty="0">
                <a:latin typeface="Times New Roman"/>
                <a:cs typeface="Times New Roman"/>
              </a:rPr>
              <a:t>the functions </a:t>
            </a:r>
            <a:r>
              <a:rPr sz="1200" b="1" dirty="0">
                <a:latin typeface="Times New Roman"/>
                <a:cs typeface="Times New Roman"/>
              </a:rPr>
              <a:t>which </a:t>
            </a:r>
            <a:r>
              <a:rPr sz="1200" b="1" spc="-5" dirty="0">
                <a:latin typeface="Times New Roman"/>
                <a:cs typeface="Times New Roman"/>
              </a:rPr>
              <a:t>best support the  customer’s needs?</a:t>
            </a:r>
            <a:endParaRPr sz="12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Consistency. Are </a:t>
            </a:r>
            <a:r>
              <a:rPr sz="1200" b="1" dirty="0">
                <a:latin typeface="Times New Roman"/>
                <a:cs typeface="Times New Roman"/>
              </a:rPr>
              <a:t>there </a:t>
            </a:r>
            <a:r>
              <a:rPr sz="1200" b="1" spc="-5" dirty="0">
                <a:latin typeface="Times New Roman"/>
                <a:cs typeface="Times New Roman"/>
              </a:rPr>
              <a:t>any requirements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conflicts?</a:t>
            </a:r>
            <a:endParaRPr sz="12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Completeness. </a:t>
            </a:r>
            <a:r>
              <a:rPr sz="1200" b="1" dirty="0">
                <a:latin typeface="Times New Roman"/>
                <a:cs typeface="Times New Roman"/>
              </a:rPr>
              <a:t>Are all </a:t>
            </a:r>
            <a:r>
              <a:rPr sz="1200" b="1" spc="-5" dirty="0">
                <a:latin typeface="Times New Roman"/>
                <a:cs typeface="Times New Roman"/>
              </a:rPr>
              <a:t>functions required by </a:t>
            </a:r>
            <a:r>
              <a:rPr sz="1200" b="1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customer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included?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" y="2033015"/>
            <a:ext cx="5692140" cy="263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8</a:t>
            </a:fld>
            <a:endParaRPr spc="-2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b="1" u="heavy" spc="125" dirty="0" smtClean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endParaRPr lang="en-US" b="1" u="heavy" spc="125" dirty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sz="7200" b="1" u="heavy" spc="12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7200" b="1" u="heavy" spc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lang="en-US" sz="7200" b="1" u="heavy" spc="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Segregation </a:t>
            </a:r>
            <a:r>
              <a:rPr lang="en-US" sz="7200" b="1" u="heavy" spc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en-US" sz="7200" b="1" u="heavy" spc="-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heavy" spc="9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(ISP).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marR="8255" indent="-228600" algn="just">
              <a:lnSpc>
                <a:spcPct val="103299"/>
              </a:lnSpc>
              <a:spcBef>
                <a:spcPts val="875"/>
              </a:spcBef>
              <a:buFont typeface="Symbol"/>
              <a:buChar char=""/>
              <a:tabLst>
                <a:tab pos="517525" algn="l"/>
              </a:tabLst>
            </a:pPr>
            <a:r>
              <a:rPr lang="en-US" sz="7200" i="1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“Many </a:t>
            </a:r>
            <a:r>
              <a:rPr lang="en-US" sz="7200" i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client-specific </a:t>
            </a:r>
            <a:r>
              <a:rPr lang="en-US" sz="7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interfaces </a:t>
            </a:r>
            <a:r>
              <a:rPr lang="en-US" sz="7200" i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7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7200" i="1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7200" i="1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7200" i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7200" i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 </a:t>
            </a:r>
            <a:r>
              <a:rPr lang="en-US" sz="7200" i="1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interface”.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marR="889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517525" algn="l"/>
              </a:tabLst>
            </a:pP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72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7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7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operations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lang="en-US" sz="7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sz="7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890" marR="8255" indent="-228600" algn="just">
              <a:lnSpc>
                <a:spcPct val="103200"/>
              </a:lnSpc>
              <a:spcBef>
                <a:spcPts val="100"/>
              </a:spcBef>
              <a:buFont typeface="Symbol"/>
              <a:buChar char=""/>
              <a:tabLst>
                <a:tab pos="563245" algn="l"/>
              </a:tabLst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7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interface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7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major </a:t>
            </a:r>
            <a:r>
              <a:rPr lang="en-US" sz="7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7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clients. </a:t>
            </a:r>
            <a:r>
              <a:rPr lang="en-US" sz="72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7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relevant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</a:t>
            </a:r>
            <a:r>
              <a:rPr lang="en-US" sz="7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of 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en-US" sz="7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7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7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</a:t>
            </a:r>
            <a:r>
              <a:rPr lang="en-US" sz="7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7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72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en-US" sz="72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7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72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client.</a:t>
            </a:r>
            <a:r>
              <a:rPr lang="en-US" sz="7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72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sz="7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the </a:t>
            </a:r>
            <a:r>
              <a:rPr lang="en-US" sz="72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operations, </a:t>
            </a:r>
            <a:r>
              <a:rPr lang="en-US" sz="72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72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</a:t>
            </a:r>
            <a:r>
              <a:rPr lang="en-US" sz="72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7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</a:t>
            </a:r>
            <a:r>
              <a:rPr lang="en-US" sz="72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  </a:t>
            </a:r>
            <a:r>
              <a:rPr lang="en-US" sz="72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interfaces.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sz="7200" b="1" u="heavy" spc="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sz="72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Release </a:t>
            </a:r>
            <a:r>
              <a:rPr lang="en-US" sz="72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Reuse </a:t>
            </a:r>
            <a:r>
              <a:rPr lang="en-US" sz="7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Equivalency </a:t>
            </a:r>
            <a:r>
              <a:rPr lang="en-US" sz="72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lang="en-US" sz="72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7200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(REP).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7200" i="1" spc="120" dirty="0">
                <a:latin typeface="Times New Roman"/>
                <a:cs typeface="Times New Roman"/>
              </a:rPr>
              <a:t>“The</a:t>
            </a:r>
            <a:r>
              <a:rPr lang="en-US" sz="7200" i="1" spc="55" dirty="0">
                <a:latin typeface="Times New Roman"/>
                <a:cs typeface="Times New Roman"/>
              </a:rPr>
              <a:t> </a:t>
            </a:r>
            <a:r>
              <a:rPr lang="en-US" sz="7200" i="1" spc="105" dirty="0">
                <a:latin typeface="Times New Roman"/>
                <a:cs typeface="Times New Roman"/>
              </a:rPr>
              <a:t>granule</a:t>
            </a:r>
            <a:r>
              <a:rPr lang="en-US" sz="7200" i="1" spc="60" dirty="0">
                <a:latin typeface="Times New Roman"/>
                <a:cs typeface="Times New Roman"/>
              </a:rPr>
              <a:t> </a:t>
            </a:r>
            <a:r>
              <a:rPr lang="en-US" sz="7200" i="1" spc="90" dirty="0">
                <a:latin typeface="Times New Roman"/>
                <a:cs typeface="Times New Roman"/>
              </a:rPr>
              <a:t>of</a:t>
            </a:r>
            <a:r>
              <a:rPr lang="en-US" sz="7200" i="1" spc="60" dirty="0">
                <a:latin typeface="Times New Roman"/>
                <a:cs typeface="Times New Roman"/>
              </a:rPr>
              <a:t> </a:t>
            </a:r>
            <a:r>
              <a:rPr lang="en-US" sz="7200" i="1" spc="100" dirty="0">
                <a:latin typeface="Times New Roman"/>
                <a:cs typeface="Times New Roman"/>
              </a:rPr>
              <a:t>reuse</a:t>
            </a:r>
            <a:r>
              <a:rPr lang="en-US" sz="7200" i="1" spc="60" dirty="0">
                <a:latin typeface="Times New Roman"/>
                <a:cs typeface="Times New Roman"/>
              </a:rPr>
              <a:t> </a:t>
            </a:r>
            <a:r>
              <a:rPr lang="en-US" sz="7200" i="1" spc="75" dirty="0">
                <a:latin typeface="Times New Roman"/>
                <a:cs typeface="Times New Roman"/>
              </a:rPr>
              <a:t>is</a:t>
            </a:r>
            <a:r>
              <a:rPr lang="en-US" sz="7200" i="1" spc="50" dirty="0">
                <a:latin typeface="Times New Roman"/>
                <a:cs typeface="Times New Roman"/>
              </a:rPr>
              <a:t> </a:t>
            </a:r>
            <a:r>
              <a:rPr lang="en-US" sz="7200" i="1" spc="95" dirty="0">
                <a:latin typeface="Times New Roman"/>
                <a:cs typeface="Times New Roman"/>
              </a:rPr>
              <a:t>the</a:t>
            </a:r>
            <a:r>
              <a:rPr lang="en-US" sz="7200" i="1" spc="60" dirty="0">
                <a:latin typeface="Times New Roman"/>
                <a:cs typeface="Times New Roman"/>
              </a:rPr>
              <a:t> </a:t>
            </a:r>
            <a:r>
              <a:rPr lang="en-US" sz="7200" i="1" spc="105" dirty="0">
                <a:latin typeface="Times New Roman"/>
                <a:cs typeface="Times New Roman"/>
              </a:rPr>
              <a:t>granule</a:t>
            </a:r>
            <a:r>
              <a:rPr lang="en-US" sz="7200" i="1" spc="35" dirty="0">
                <a:latin typeface="Times New Roman"/>
                <a:cs typeface="Times New Roman"/>
              </a:rPr>
              <a:t> </a:t>
            </a:r>
            <a:r>
              <a:rPr lang="en-US" sz="7200" i="1" spc="90" dirty="0">
                <a:latin typeface="Times New Roman"/>
                <a:cs typeface="Times New Roman"/>
              </a:rPr>
              <a:t>of</a:t>
            </a:r>
            <a:r>
              <a:rPr lang="en-US" sz="7200" i="1" spc="40" dirty="0">
                <a:latin typeface="Times New Roman"/>
                <a:cs typeface="Times New Roman"/>
              </a:rPr>
              <a:t> </a:t>
            </a:r>
            <a:r>
              <a:rPr lang="en-US" sz="7200" i="1" spc="100" dirty="0">
                <a:latin typeface="Times New Roman"/>
                <a:cs typeface="Times New Roman"/>
              </a:rPr>
              <a:t>release”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7200" spc="140" dirty="0">
                <a:latin typeface="Times New Roman"/>
                <a:cs typeface="Times New Roman"/>
              </a:rPr>
              <a:t>When </a:t>
            </a:r>
            <a:r>
              <a:rPr lang="en-US" sz="7200" spc="95" dirty="0">
                <a:latin typeface="Times New Roman"/>
                <a:cs typeface="Times New Roman"/>
              </a:rPr>
              <a:t>classes </a:t>
            </a:r>
            <a:r>
              <a:rPr lang="en-US" sz="7200" spc="100" dirty="0">
                <a:latin typeface="Times New Roman"/>
                <a:cs typeface="Times New Roman"/>
              </a:rPr>
              <a:t>or </a:t>
            </a:r>
            <a:r>
              <a:rPr lang="en-US" sz="7200" spc="114" dirty="0">
                <a:latin typeface="Times New Roman"/>
                <a:cs typeface="Times New Roman"/>
              </a:rPr>
              <a:t>components </a:t>
            </a:r>
            <a:r>
              <a:rPr lang="en-US" sz="7200" spc="95" dirty="0">
                <a:latin typeface="Times New Roman"/>
                <a:cs typeface="Times New Roman"/>
              </a:rPr>
              <a:t>are </a:t>
            </a:r>
            <a:r>
              <a:rPr lang="en-US" sz="7200" spc="105" dirty="0">
                <a:latin typeface="Times New Roman"/>
                <a:cs typeface="Times New Roman"/>
              </a:rPr>
              <a:t>designed </a:t>
            </a:r>
            <a:r>
              <a:rPr lang="en-US" sz="7200" spc="90" dirty="0">
                <a:latin typeface="Times New Roman"/>
                <a:cs typeface="Times New Roman"/>
              </a:rPr>
              <a:t>for </a:t>
            </a:r>
            <a:r>
              <a:rPr lang="en-US" sz="7200" spc="95" dirty="0">
                <a:latin typeface="Times New Roman"/>
                <a:cs typeface="Times New Roman"/>
              </a:rPr>
              <a:t>reuse, </a:t>
            </a:r>
            <a:r>
              <a:rPr lang="en-US" sz="7200" spc="110" dirty="0">
                <a:latin typeface="Times New Roman"/>
                <a:cs typeface="Times New Roman"/>
              </a:rPr>
              <a:t>an </a:t>
            </a:r>
            <a:r>
              <a:rPr lang="en-US" sz="7200" spc="90" dirty="0">
                <a:latin typeface="Times New Roman"/>
                <a:cs typeface="Times New Roman"/>
              </a:rPr>
              <a:t>implicit </a:t>
            </a:r>
            <a:r>
              <a:rPr lang="en-US" sz="7200" spc="95" dirty="0">
                <a:latin typeface="Times New Roman"/>
                <a:cs typeface="Times New Roman"/>
              </a:rPr>
              <a:t>contract</a:t>
            </a:r>
            <a:r>
              <a:rPr lang="en-US" sz="7200" spc="-25" dirty="0">
                <a:latin typeface="Times New Roman"/>
                <a:cs typeface="Times New Roman"/>
              </a:rPr>
              <a:t> </a:t>
            </a:r>
            <a:r>
              <a:rPr lang="en-US" sz="7200" spc="75" dirty="0">
                <a:latin typeface="Times New Roman"/>
                <a:cs typeface="Times New Roman"/>
              </a:rPr>
              <a:t>is  </a:t>
            </a:r>
            <a:r>
              <a:rPr lang="en-US" sz="7200" spc="95" dirty="0">
                <a:latin typeface="Times New Roman"/>
                <a:cs typeface="Times New Roman"/>
              </a:rPr>
              <a:t>established</a:t>
            </a:r>
            <a:r>
              <a:rPr lang="en-US" sz="7200" spc="15" dirty="0">
                <a:latin typeface="Times New Roman"/>
                <a:cs typeface="Times New Roman"/>
              </a:rPr>
              <a:t> </a:t>
            </a:r>
            <a:r>
              <a:rPr lang="en-US" sz="7200" spc="110" dirty="0">
                <a:latin typeface="Times New Roman"/>
                <a:cs typeface="Times New Roman"/>
              </a:rPr>
              <a:t>between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95" dirty="0">
                <a:latin typeface="Times New Roman"/>
                <a:cs typeface="Times New Roman"/>
              </a:rPr>
              <a:t>the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100" dirty="0">
                <a:latin typeface="Times New Roman"/>
                <a:cs typeface="Times New Roman"/>
              </a:rPr>
              <a:t>developer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100" dirty="0">
                <a:latin typeface="Times New Roman"/>
                <a:cs typeface="Times New Roman"/>
              </a:rPr>
              <a:t>of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95" dirty="0">
                <a:latin typeface="Times New Roman"/>
                <a:cs typeface="Times New Roman"/>
              </a:rPr>
              <a:t>the</a:t>
            </a:r>
            <a:r>
              <a:rPr lang="en-US" sz="7200" spc="20" dirty="0">
                <a:latin typeface="Times New Roman"/>
                <a:cs typeface="Times New Roman"/>
              </a:rPr>
              <a:t> </a:t>
            </a:r>
            <a:r>
              <a:rPr lang="en-US" sz="7200" spc="95" dirty="0">
                <a:latin typeface="Times New Roman"/>
                <a:cs typeface="Times New Roman"/>
              </a:rPr>
              <a:t>reusable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90" dirty="0">
                <a:latin typeface="Times New Roman"/>
                <a:cs typeface="Times New Roman"/>
              </a:rPr>
              <a:t>entity</a:t>
            </a:r>
            <a:r>
              <a:rPr lang="en-US" sz="7200" spc="40" dirty="0">
                <a:latin typeface="Times New Roman"/>
                <a:cs typeface="Times New Roman"/>
              </a:rPr>
              <a:t> </a:t>
            </a:r>
            <a:r>
              <a:rPr lang="en-US" sz="7200" spc="114" dirty="0">
                <a:latin typeface="Times New Roman"/>
                <a:cs typeface="Times New Roman"/>
              </a:rPr>
              <a:t>and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95" dirty="0">
                <a:latin typeface="Times New Roman"/>
                <a:cs typeface="Times New Roman"/>
              </a:rPr>
              <a:t>the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105" dirty="0">
                <a:latin typeface="Times New Roman"/>
                <a:cs typeface="Times New Roman"/>
              </a:rPr>
              <a:t>people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130" dirty="0">
                <a:latin typeface="Times New Roman"/>
                <a:cs typeface="Times New Roman"/>
              </a:rPr>
              <a:t>who  </a:t>
            </a:r>
            <a:r>
              <a:rPr lang="en-US" sz="7200" spc="90" dirty="0">
                <a:latin typeface="Times New Roman"/>
                <a:cs typeface="Times New Roman"/>
              </a:rPr>
              <a:t>will </a:t>
            </a:r>
            <a:r>
              <a:rPr lang="en-US" sz="7200" spc="105" dirty="0">
                <a:latin typeface="Times New Roman"/>
                <a:cs typeface="Times New Roman"/>
              </a:rPr>
              <a:t>use</a:t>
            </a:r>
            <a:r>
              <a:rPr lang="en-US" sz="7200" spc="25" dirty="0">
                <a:latin typeface="Times New Roman"/>
                <a:cs typeface="Times New Roman"/>
              </a:rPr>
              <a:t> </a:t>
            </a:r>
            <a:r>
              <a:rPr lang="en-US" sz="7200" spc="60" dirty="0">
                <a:latin typeface="Times New Roman"/>
                <a:cs typeface="Times New Roman"/>
              </a:rPr>
              <a:t>it.</a:t>
            </a:r>
            <a:endParaRPr lang="en-US" sz="7200" dirty="0">
              <a:latin typeface="Times New Roman"/>
              <a:cs typeface="Times New Roman"/>
            </a:endParaRPr>
          </a:p>
          <a:p>
            <a:pPr marL="469900" marR="7620" indent="-228600" algn="just">
              <a:lnSpc>
                <a:spcPct val="1038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7200" spc="120" dirty="0">
                <a:latin typeface="Times New Roman"/>
                <a:cs typeface="Times New Roman"/>
              </a:rPr>
              <a:t>The </a:t>
            </a:r>
            <a:r>
              <a:rPr lang="en-US" sz="7200" spc="100" dirty="0">
                <a:latin typeface="Times New Roman"/>
                <a:cs typeface="Times New Roman"/>
              </a:rPr>
              <a:t>developer </a:t>
            </a:r>
            <a:r>
              <a:rPr lang="en-US" sz="7200" spc="114" dirty="0">
                <a:latin typeface="Times New Roman"/>
                <a:cs typeface="Times New Roman"/>
              </a:rPr>
              <a:t>commits </a:t>
            </a:r>
            <a:r>
              <a:rPr lang="en-US" sz="7200" spc="90" dirty="0">
                <a:latin typeface="Times New Roman"/>
                <a:cs typeface="Times New Roman"/>
              </a:rPr>
              <a:t>to establish </a:t>
            </a:r>
            <a:r>
              <a:rPr lang="en-US" sz="7200" spc="105" dirty="0">
                <a:latin typeface="Times New Roman"/>
                <a:cs typeface="Times New Roman"/>
              </a:rPr>
              <a:t>a </a:t>
            </a:r>
            <a:r>
              <a:rPr lang="en-US" sz="7200" spc="90" dirty="0">
                <a:latin typeface="Times New Roman"/>
                <a:cs typeface="Times New Roman"/>
              </a:rPr>
              <a:t>release </a:t>
            </a:r>
            <a:r>
              <a:rPr lang="en-US" sz="7200" spc="95" dirty="0">
                <a:latin typeface="Times New Roman"/>
                <a:cs typeface="Times New Roman"/>
              </a:rPr>
              <a:t>control </a:t>
            </a:r>
            <a:r>
              <a:rPr lang="en-US" sz="7200" spc="110" dirty="0">
                <a:latin typeface="Times New Roman"/>
                <a:cs typeface="Times New Roman"/>
              </a:rPr>
              <a:t>system </a:t>
            </a:r>
            <a:r>
              <a:rPr lang="en-US" sz="7200" spc="85" dirty="0" smtClean="0">
                <a:latin typeface="Times New Roman"/>
                <a:cs typeface="Times New Roman"/>
              </a:rPr>
              <a:t>that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2733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9900" marR="7620" indent="-228600" algn="just">
              <a:lnSpc>
                <a:spcPct val="103899"/>
              </a:lnSpc>
              <a:spcBef>
                <a:spcPts val="7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1900" spc="100" dirty="0">
                <a:latin typeface="Times New Roman"/>
                <a:cs typeface="Times New Roman"/>
              </a:rPr>
              <a:t>supports  </a:t>
            </a:r>
            <a:r>
              <a:rPr lang="en-US" sz="1900" spc="114" dirty="0">
                <a:latin typeface="Times New Roman"/>
                <a:cs typeface="Times New Roman"/>
              </a:rPr>
              <a:t>and</a:t>
            </a:r>
            <a:r>
              <a:rPr lang="en-US" sz="1900" spc="55" dirty="0">
                <a:latin typeface="Times New Roman"/>
                <a:cs typeface="Times New Roman"/>
              </a:rPr>
              <a:t> </a:t>
            </a:r>
            <a:r>
              <a:rPr lang="en-US" sz="1900" spc="100" dirty="0">
                <a:latin typeface="Times New Roman"/>
                <a:cs typeface="Times New Roman"/>
              </a:rPr>
              <a:t>maintains</a:t>
            </a:r>
            <a:r>
              <a:rPr lang="en-US" sz="1900" spc="70" dirty="0">
                <a:latin typeface="Times New Roman"/>
                <a:cs typeface="Times New Roman"/>
              </a:rPr>
              <a:t> </a:t>
            </a:r>
            <a:r>
              <a:rPr lang="en-US" sz="1900" spc="95" dirty="0">
                <a:latin typeface="Times New Roman"/>
                <a:cs typeface="Times New Roman"/>
              </a:rPr>
              <a:t>older</a:t>
            </a:r>
            <a:r>
              <a:rPr lang="en-US" sz="1900" spc="50" dirty="0">
                <a:latin typeface="Times New Roman"/>
                <a:cs typeface="Times New Roman"/>
              </a:rPr>
              <a:t> </a:t>
            </a:r>
            <a:r>
              <a:rPr lang="en-US" sz="1900" spc="95" dirty="0">
                <a:latin typeface="Times New Roman"/>
                <a:cs typeface="Times New Roman"/>
              </a:rPr>
              <a:t>versions</a:t>
            </a:r>
            <a:r>
              <a:rPr lang="en-US" sz="1900" spc="65" dirty="0">
                <a:latin typeface="Times New Roman"/>
                <a:cs typeface="Times New Roman"/>
              </a:rPr>
              <a:t> </a:t>
            </a:r>
            <a:r>
              <a:rPr lang="en-US" sz="1900" spc="100" dirty="0">
                <a:latin typeface="Times New Roman"/>
                <a:cs typeface="Times New Roman"/>
              </a:rPr>
              <a:t>of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95" dirty="0">
                <a:latin typeface="Times New Roman"/>
                <a:cs typeface="Times New Roman"/>
              </a:rPr>
              <a:t>the</a:t>
            </a:r>
            <a:r>
              <a:rPr lang="en-US" sz="1900" spc="45" dirty="0">
                <a:latin typeface="Times New Roman"/>
                <a:cs typeface="Times New Roman"/>
              </a:rPr>
              <a:t> </a:t>
            </a:r>
            <a:r>
              <a:rPr lang="en-US" sz="1900" spc="85" dirty="0">
                <a:latin typeface="Times New Roman"/>
                <a:cs typeface="Times New Roman"/>
              </a:rPr>
              <a:t>entity</a:t>
            </a:r>
            <a:r>
              <a:rPr lang="en-US" sz="1900" spc="60" dirty="0">
                <a:latin typeface="Times New Roman"/>
                <a:cs typeface="Times New Roman"/>
              </a:rPr>
              <a:t> </a:t>
            </a:r>
            <a:r>
              <a:rPr lang="en-US" sz="1900" spc="100" dirty="0">
                <a:latin typeface="Times New Roman"/>
                <a:cs typeface="Times New Roman"/>
              </a:rPr>
              <a:t>while</a:t>
            </a:r>
            <a:r>
              <a:rPr lang="en-US" sz="1900" spc="55" dirty="0">
                <a:latin typeface="Times New Roman"/>
                <a:cs typeface="Times New Roman"/>
              </a:rPr>
              <a:t> </a:t>
            </a:r>
            <a:r>
              <a:rPr lang="en-US" sz="1900" spc="114" dirty="0" err="1">
                <a:latin typeface="Times New Roman"/>
                <a:cs typeface="Times New Roman"/>
              </a:rPr>
              <a:t>theusers</a:t>
            </a:r>
            <a:r>
              <a:rPr lang="en-US" sz="1900" spc="100" dirty="0">
                <a:latin typeface="Times New Roman"/>
                <a:cs typeface="Times New Roman"/>
              </a:rPr>
              <a:t> </a:t>
            </a:r>
            <a:r>
              <a:rPr lang="en-US" sz="1900" spc="105" dirty="0">
                <a:latin typeface="Times New Roman"/>
                <a:cs typeface="Times New Roman"/>
              </a:rPr>
              <a:t>slowly</a:t>
            </a:r>
            <a:r>
              <a:rPr lang="en-US" sz="1900" spc="90" dirty="0">
                <a:latin typeface="Times New Roman"/>
                <a:cs typeface="Times New Roman"/>
              </a:rPr>
              <a:t> </a:t>
            </a:r>
            <a:r>
              <a:rPr lang="en-US" sz="1900" spc="110" dirty="0">
                <a:latin typeface="Times New Roman"/>
                <a:cs typeface="Times New Roman"/>
              </a:rPr>
              <a:t>upgrade</a:t>
            </a:r>
            <a:r>
              <a:rPr lang="en-US" sz="1900" spc="90" dirty="0">
                <a:latin typeface="Times New Roman"/>
                <a:cs typeface="Times New Roman"/>
              </a:rPr>
              <a:t> </a:t>
            </a:r>
            <a:r>
              <a:rPr lang="en-US" sz="1900" spc="95" dirty="0">
                <a:latin typeface="Times New Roman"/>
                <a:cs typeface="Times New Roman"/>
              </a:rPr>
              <a:t>to  the </a:t>
            </a:r>
            <a:r>
              <a:rPr lang="en-US" sz="1900" spc="110" dirty="0">
                <a:latin typeface="Times New Roman"/>
                <a:cs typeface="Times New Roman"/>
              </a:rPr>
              <a:t>most </a:t>
            </a:r>
            <a:r>
              <a:rPr lang="en-US" sz="1900" spc="95" dirty="0">
                <a:latin typeface="Times New Roman"/>
                <a:cs typeface="Times New Roman"/>
              </a:rPr>
              <a:t>current</a:t>
            </a:r>
            <a:r>
              <a:rPr lang="en-US" sz="1900" spc="-35" dirty="0">
                <a:latin typeface="Times New Roman"/>
                <a:cs typeface="Times New Roman"/>
              </a:rPr>
              <a:t> </a:t>
            </a:r>
            <a:r>
              <a:rPr lang="en-US" sz="1900" spc="95" dirty="0">
                <a:latin typeface="Times New Roman"/>
                <a:cs typeface="Times New Roman"/>
              </a:rPr>
              <a:t>version.</a:t>
            </a:r>
            <a:endParaRPr lang="en-US"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en-US" sz="1900" b="1" u="heavy" spc="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sz="1900" b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lang="en-US" sz="19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Closure </a:t>
            </a:r>
            <a:r>
              <a:rPr lang="en-US" sz="19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lang="en-US" sz="1900" b="1" u="heavy" spc="-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9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(CCP)</a:t>
            </a:r>
            <a:r>
              <a:rPr lang="en-US" sz="1900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</a:t>
            </a:r>
            <a:endParaRPr lang="en-US" sz="19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91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1900" i="1" spc="100" dirty="0">
                <a:latin typeface="Times New Roman"/>
                <a:cs typeface="Times New Roman"/>
              </a:rPr>
              <a:t>“Classes </a:t>
            </a:r>
            <a:r>
              <a:rPr lang="en-US" sz="1900" i="1" spc="85" dirty="0">
                <a:latin typeface="Times New Roman"/>
                <a:cs typeface="Times New Roman"/>
              </a:rPr>
              <a:t>that </a:t>
            </a:r>
            <a:r>
              <a:rPr lang="en-US" sz="1900" i="1" spc="114" dirty="0">
                <a:latin typeface="Times New Roman"/>
                <a:cs typeface="Times New Roman"/>
              </a:rPr>
              <a:t>change </a:t>
            </a:r>
            <a:r>
              <a:rPr lang="en-US" sz="1900" i="1" spc="95" dirty="0">
                <a:latin typeface="Times New Roman"/>
                <a:cs typeface="Times New Roman"/>
              </a:rPr>
              <a:t>together </a:t>
            </a:r>
            <a:r>
              <a:rPr lang="en-US" sz="1900" i="1" spc="105" dirty="0">
                <a:latin typeface="Times New Roman"/>
                <a:cs typeface="Times New Roman"/>
              </a:rPr>
              <a:t>belong</a:t>
            </a:r>
            <a:r>
              <a:rPr lang="en-US" sz="1900" i="1" spc="-145" dirty="0">
                <a:latin typeface="Times New Roman"/>
                <a:cs typeface="Times New Roman"/>
              </a:rPr>
              <a:t> </a:t>
            </a:r>
            <a:r>
              <a:rPr lang="en-US" sz="1900" i="1" spc="95" dirty="0">
                <a:latin typeface="Times New Roman"/>
                <a:cs typeface="Times New Roman"/>
              </a:rPr>
              <a:t>together.”</a:t>
            </a:r>
            <a:endParaRPr lang="en-US" sz="1900" dirty="0">
              <a:latin typeface="Times New Roman"/>
              <a:cs typeface="Times New Roman"/>
            </a:endParaRPr>
          </a:p>
          <a:p>
            <a:pPr marL="469900" indent="-228600" algn="just">
              <a:lnSpc>
                <a:spcPct val="100000"/>
              </a:lnSpc>
              <a:spcBef>
                <a:spcPts val="140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000" spc="100" dirty="0">
                <a:latin typeface="Times New Roman"/>
                <a:cs typeface="Times New Roman"/>
              </a:rPr>
              <a:t>Classes </a:t>
            </a:r>
            <a:r>
              <a:rPr lang="en-US" sz="2000" spc="105" dirty="0">
                <a:latin typeface="Times New Roman"/>
                <a:cs typeface="Times New Roman"/>
              </a:rPr>
              <a:t>should </a:t>
            </a:r>
            <a:r>
              <a:rPr lang="en-US" sz="2000" spc="110" dirty="0">
                <a:latin typeface="Times New Roman"/>
                <a:cs typeface="Times New Roman"/>
              </a:rPr>
              <a:t>be packaged</a:t>
            </a:r>
            <a:r>
              <a:rPr lang="en-US" sz="2000" spc="-80" dirty="0">
                <a:latin typeface="Times New Roman"/>
                <a:cs typeface="Times New Roman"/>
              </a:rPr>
              <a:t> </a:t>
            </a:r>
            <a:r>
              <a:rPr lang="en-US" sz="2000" spc="95" dirty="0">
                <a:latin typeface="Times New Roman"/>
                <a:cs typeface="Times New Roman"/>
              </a:rPr>
              <a:t>cohesively.</a:t>
            </a:r>
            <a:endParaRPr lang="en-US" sz="2000" dirty="0">
              <a:latin typeface="Times New Roman"/>
              <a:cs typeface="Times New Roman"/>
            </a:endParaRPr>
          </a:p>
          <a:p>
            <a:pPr marL="469900" marR="1206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000" spc="105" dirty="0">
                <a:latin typeface="Times New Roman"/>
                <a:cs typeface="Times New Roman"/>
              </a:rPr>
              <a:t>That </a:t>
            </a:r>
            <a:r>
              <a:rPr lang="en-US" sz="2000" spc="70" dirty="0">
                <a:latin typeface="Times New Roman"/>
                <a:cs typeface="Times New Roman"/>
              </a:rPr>
              <a:t>is, </a:t>
            </a:r>
            <a:r>
              <a:rPr lang="en-US" sz="2000" spc="125" dirty="0">
                <a:latin typeface="Times New Roman"/>
                <a:cs typeface="Times New Roman"/>
              </a:rPr>
              <a:t>when </a:t>
            </a:r>
            <a:r>
              <a:rPr lang="en-US" sz="2000" spc="95" dirty="0">
                <a:latin typeface="Times New Roman"/>
                <a:cs typeface="Times New Roman"/>
              </a:rPr>
              <a:t>classes are </a:t>
            </a:r>
            <a:r>
              <a:rPr lang="en-US" sz="2000" spc="110" dirty="0">
                <a:latin typeface="Times New Roman"/>
                <a:cs typeface="Times New Roman"/>
              </a:rPr>
              <a:t>packaged </a:t>
            </a:r>
            <a:r>
              <a:rPr lang="en-US" sz="2000" spc="95" dirty="0">
                <a:latin typeface="Times New Roman"/>
                <a:cs typeface="Times New Roman"/>
              </a:rPr>
              <a:t>as part </a:t>
            </a:r>
            <a:r>
              <a:rPr lang="en-US" sz="2000" spc="100" dirty="0">
                <a:latin typeface="Times New Roman"/>
                <a:cs typeface="Times New Roman"/>
              </a:rPr>
              <a:t>of </a:t>
            </a:r>
            <a:r>
              <a:rPr lang="en-US" sz="2000" spc="105" dirty="0">
                <a:latin typeface="Times New Roman"/>
                <a:cs typeface="Times New Roman"/>
              </a:rPr>
              <a:t>a </a:t>
            </a:r>
            <a:r>
              <a:rPr lang="en-US" sz="2000" spc="95" dirty="0">
                <a:latin typeface="Times New Roman"/>
                <a:cs typeface="Times New Roman"/>
              </a:rPr>
              <a:t>design, </a:t>
            </a:r>
            <a:r>
              <a:rPr lang="en-US" sz="2000" spc="100" dirty="0">
                <a:latin typeface="Times New Roman"/>
                <a:cs typeface="Times New Roman"/>
              </a:rPr>
              <a:t>they </a:t>
            </a:r>
            <a:r>
              <a:rPr lang="en-US" sz="2000" spc="105" dirty="0">
                <a:latin typeface="Times New Roman"/>
                <a:cs typeface="Times New Roman"/>
              </a:rPr>
              <a:t>should</a:t>
            </a:r>
            <a:r>
              <a:rPr lang="en-US" sz="2000" spc="-75" dirty="0">
                <a:latin typeface="Times New Roman"/>
                <a:cs typeface="Times New Roman"/>
              </a:rPr>
              <a:t> </a:t>
            </a:r>
            <a:r>
              <a:rPr lang="en-US" sz="2000" spc="100" dirty="0">
                <a:latin typeface="Times New Roman"/>
                <a:cs typeface="Times New Roman"/>
              </a:rPr>
              <a:t>address  </a:t>
            </a:r>
            <a:r>
              <a:rPr lang="en-US" sz="2000" spc="95" dirty="0">
                <a:latin typeface="Times New Roman"/>
                <a:cs typeface="Times New Roman"/>
              </a:rPr>
              <a:t>the </a:t>
            </a:r>
            <a:r>
              <a:rPr lang="en-US" sz="2000" spc="120" dirty="0">
                <a:latin typeface="Times New Roman"/>
                <a:cs typeface="Times New Roman"/>
              </a:rPr>
              <a:t>same </a:t>
            </a:r>
            <a:r>
              <a:rPr lang="en-US" sz="2000" spc="95" dirty="0">
                <a:latin typeface="Times New Roman"/>
                <a:cs typeface="Times New Roman"/>
              </a:rPr>
              <a:t>functional </a:t>
            </a:r>
            <a:r>
              <a:rPr lang="en-US" sz="2000" spc="100" dirty="0">
                <a:latin typeface="Times New Roman"/>
                <a:cs typeface="Times New Roman"/>
              </a:rPr>
              <a:t>or </a:t>
            </a:r>
            <a:r>
              <a:rPr lang="en-US" sz="2000" spc="100" dirty="0" err="1">
                <a:latin typeface="Times New Roman"/>
                <a:cs typeface="Times New Roman"/>
              </a:rPr>
              <a:t>behavioural</a:t>
            </a:r>
            <a:r>
              <a:rPr lang="en-US" sz="2000" spc="-114" dirty="0">
                <a:latin typeface="Times New Roman"/>
                <a:cs typeface="Times New Roman"/>
              </a:rPr>
              <a:t> </a:t>
            </a:r>
            <a:r>
              <a:rPr lang="en-US" sz="2000" spc="90" dirty="0">
                <a:latin typeface="Times New Roman"/>
                <a:cs typeface="Times New Roman"/>
              </a:rPr>
              <a:t>area.</a:t>
            </a:r>
            <a:endParaRPr lang="en-US" sz="2000" dirty="0">
              <a:latin typeface="Times New Roman"/>
              <a:cs typeface="Times New Roman"/>
            </a:endParaRPr>
          </a:p>
          <a:p>
            <a:pPr marL="469900" marR="5080" indent="-228600" algn="just">
              <a:lnSpc>
                <a:spcPct val="1034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000" spc="140" dirty="0">
                <a:latin typeface="Times New Roman"/>
                <a:cs typeface="Times New Roman"/>
              </a:rPr>
              <a:t>When </a:t>
            </a:r>
            <a:r>
              <a:rPr lang="en-US" sz="2000" spc="125" dirty="0">
                <a:latin typeface="Times New Roman"/>
                <a:cs typeface="Times New Roman"/>
              </a:rPr>
              <a:t>some </a:t>
            </a:r>
            <a:r>
              <a:rPr lang="en-US" sz="2000" spc="85" dirty="0">
                <a:latin typeface="Times New Roman"/>
                <a:cs typeface="Times New Roman"/>
              </a:rPr>
              <a:t>characteristic </a:t>
            </a:r>
            <a:r>
              <a:rPr lang="en-US" sz="2000" spc="100" dirty="0">
                <a:latin typeface="Times New Roman"/>
                <a:cs typeface="Times New Roman"/>
              </a:rPr>
              <a:t>of </a:t>
            </a:r>
            <a:r>
              <a:rPr lang="en-US" sz="2000" spc="90" dirty="0">
                <a:latin typeface="Times New Roman"/>
                <a:cs typeface="Times New Roman"/>
              </a:rPr>
              <a:t>that </a:t>
            </a:r>
            <a:r>
              <a:rPr lang="en-US" sz="2000" spc="95" dirty="0">
                <a:latin typeface="Times New Roman"/>
                <a:cs typeface="Times New Roman"/>
              </a:rPr>
              <a:t>area </a:t>
            </a:r>
            <a:r>
              <a:rPr lang="en-US" sz="2000" spc="114" dirty="0">
                <a:latin typeface="Times New Roman"/>
                <a:cs typeface="Times New Roman"/>
              </a:rPr>
              <a:t>must </a:t>
            </a:r>
            <a:r>
              <a:rPr lang="en-US" sz="2000" spc="100" dirty="0">
                <a:latin typeface="Times New Roman"/>
                <a:cs typeface="Times New Roman"/>
              </a:rPr>
              <a:t>change, </a:t>
            </a:r>
            <a:r>
              <a:rPr lang="en-US" sz="2000" spc="65" dirty="0">
                <a:latin typeface="Times New Roman"/>
                <a:cs typeface="Times New Roman"/>
              </a:rPr>
              <a:t>it </a:t>
            </a:r>
            <a:r>
              <a:rPr lang="en-US" sz="2000" spc="75" dirty="0">
                <a:latin typeface="Times New Roman"/>
                <a:cs typeface="Times New Roman"/>
              </a:rPr>
              <a:t>is </a:t>
            </a:r>
            <a:r>
              <a:rPr lang="en-US" sz="2000" spc="90" dirty="0">
                <a:latin typeface="Times New Roman"/>
                <a:cs typeface="Times New Roman"/>
              </a:rPr>
              <a:t>likely </a:t>
            </a:r>
            <a:r>
              <a:rPr lang="en-US" sz="2000" spc="85" dirty="0">
                <a:latin typeface="Times New Roman"/>
                <a:cs typeface="Times New Roman"/>
              </a:rPr>
              <a:t>that </a:t>
            </a:r>
            <a:r>
              <a:rPr lang="en-US" sz="2000" spc="105" dirty="0">
                <a:latin typeface="Times New Roman"/>
                <a:cs typeface="Times New Roman"/>
              </a:rPr>
              <a:t>only  </a:t>
            </a:r>
            <a:r>
              <a:rPr lang="en-US" sz="2000" spc="100" dirty="0">
                <a:latin typeface="Times New Roman"/>
                <a:cs typeface="Times New Roman"/>
              </a:rPr>
              <a:t>those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90" dirty="0">
                <a:latin typeface="Times New Roman"/>
                <a:cs typeface="Times New Roman"/>
              </a:rPr>
              <a:t>classes</a:t>
            </a:r>
            <a:r>
              <a:rPr lang="en-US" sz="2000" spc="-40" dirty="0">
                <a:latin typeface="Times New Roman"/>
                <a:cs typeface="Times New Roman"/>
              </a:rPr>
              <a:t> </a:t>
            </a:r>
            <a:r>
              <a:rPr lang="en-US" sz="2000" spc="100" dirty="0">
                <a:latin typeface="Times New Roman"/>
                <a:cs typeface="Times New Roman"/>
              </a:rPr>
              <a:t>within</a:t>
            </a:r>
            <a:r>
              <a:rPr lang="en-US" sz="2000" spc="-70" dirty="0">
                <a:latin typeface="Times New Roman"/>
                <a:cs typeface="Times New Roman"/>
              </a:rPr>
              <a:t> </a:t>
            </a:r>
            <a:r>
              <a:rPr lang="en-US" sz="2000" spc="95" dirty="0">
                <a:latin typeface="Times New Roman"/>
                <a:cs typeface="Times New Roman"/>
              </a:rPr>
              <a:t>the</a:t>
            </a:r>
            <a:r>
              <a:rPr lang="en-US" sz="2000" spc="-65" dirty="0">
                <a:latin typeface="Times New Roman"/>
                <a:cs typeface="Times New Roman"/>
              </a:rPr>
              <a:t> </a:t>
            </a:r>
            <a:r>
              <a:rPr lang="en-US" sz="2000" spc="110" dirty="0">
                <a:latin typeface="Times New Roman"/>
                <a:cs typeface="Times New Roman"/>
              </a:rPr>
              <a:t>package</a:t>
            </a:r>
            <a:r>
              <a:rPr lang="en-US" sz="2000" spc="-50" dirty="0">
                <a:latin typeface="Times New Roman"/>
                <a:cs typeface="Times New Roman"/>
              </a:rPr>
              <a:t> </a:t>
            </a:r>
            <a:r>
              <a:rPr lang="en-US" sz="2000" spc="90" dirty="0">
                <a:latin typeface="Times New Roman"/>
                <a:cs typeface="Times New Roman"/>
              </a:rPr>
              <a:t>will</a:t>
            </a:r>
            <a:r>
              <a:rPr lang="en-US" sz="2000" spc="-60" dirty="0">
                <a:latin typeface="Times New Roman"/>
                <a:cs typeface="Times New Roman"/>
              </a:rPr>
              <a:t> </a:t>
            </a:r>
            <a:r>
              <a:rPr lang="en-US" sz="2000" spc="95" dirty="0">
                <a:latin typeface="Times New Roman"/>
                <a:cs typeface="Times New Roman"/>
              </a:rPr>
              <a:t>require</a:t>
            </a:r>
            <a:r>
              <a:rPr lang="en-US" sz="2000" spc="-45" dirty="0">
                <a:latin typeface="Times New Roman"/>
                <a:cs typeface="Times New Roman"/>
              </a:rPr>
              <a:t> </a:t>
            </a:r>
            <a:r>
              <a:rPr lang="en-US" sz="2000" spc="95" dirty="0">
                <a:latin typeface="Times New Roman"/>
                <a:cs typeface="Times New Roman"/>
              </a:rPr>
              <a:t>modification.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105" dirty="0">
                <a:latin typeface="Times New Roman"/>
                <a:cs typeface="Times New Roman"/>
              </a:rPr>
              <a:t>This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95" dirty="0">
                <a:latin typeface="Times New Roman"/>
                <a:cs typeface="Times New Roman"/>
              </a:rPr>
              <a:t>leads</a:t>
            </a:r>
            <a:r>
              <a:rPr lang="en-US" sz="2000" spc="-55" dirty="0">
                <a:latin typeface="Times New Roman"/>
                <a:cs typeface="Times New Roman"/>
              </a:rPr>
              <a:t> </a:t>
            </a:r>
            <a:r>
              <a:rPr lang="en-US" sz="2000" spc="130" dirty="0" err="1">
                <a:latin typeface="Times New Roman"/>
                <a:cs typeface="Times New Roman"/>
              </a:rPr>
              <a:t>tomore</a:t>
            </a:r>
            <a:r>
              <a:rPr lang="en-US" sz="2000" spc="130" dirty="0">
                <a:latin typeface="Times New Roman"/>
                <a:cs typeface="Times New Roman"/>
              </a:rPr>
              <a:t>  </a:t>
            </a:r>
            <a:r>
              <a:rPr lang="en-US" sz="2000" spc="90" dirty="0">
                <a:latin typeface="Times New Roman"/>
                <a:cs typeface="Times New Roman"/>
              </a:rPr>
              <a:t>effective </a:t>
            </a:r>
            <a:r>
              <a:rPr lang="en-US" sz="2000" spc="110" dirty="0">
                <a:latin typeface="Times New Roman"/>
                <a:cs typeface="Times New Roman"/>
              </a:rPr>
              <a:t>change </a:t>
            </a:r>
            <a:r>
              <a:rPr lang="en-US" sz="2000" spc="95" dirty="0">
                <a:latin typeface="Times New Roman"/>
                <a:cs typeface="Times New Roman"/>
              </a:rPr>
              <a:t>control </a:t>
            </a:r>
            <a:r>
              <a:rPr lang="en-US" sz="2000" spc="114" dirty="0">
                <a:latin typeface="Times New Roman"/>
                <a:cs typeface="Times New Roman"/>
              </a:rPr>
              <a:t>and </a:t>
            </a:r>
            <a:r>
              <a:rPr lang="en-US" sz="2000" spc="90" dirty="0">
                <a:latin typeface="Times New Roman"/>
                <a:cs typeface="Times New Roman"/>
              </a:rPr>
              <a:t>release</a:t>
            </a:r>
            <a:r>
              <a:rPr lang="en-US" sz="2000" spc="-75" dirty="0">
                <a:latin typeface="Times New Roman"/>
                <a:cs typeface="Times New Roman"/>
              </a:rPr>
              <a:t> </a:t>
            </a:r>
            <a:r>
              <a:rPr lang="en-US" sz="2000" spc="120" dirty="0">
                <a:latin typeface="Times New Roman"/>
                <a:cs typeface="Times New Roman"/>
              </a:rPr>
              <a:t>management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Common </a:t>
            </a:r>
            <a:r>
              <a:rPr lang="en-US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Reuse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</a:t>
            </a:r>
            <a:r>
              <a:rPr lang="en-US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(CRP).</a:t>
            </a:r>
            <a:endParaRPr lang="en-US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i="1" spc="75" dirty="0">
                <a:latin typeface="Times New Roman"/>
                <a:cs typeface="Times New Roman"/>
              </a:rPr>
              <a:t>“Classes </a:t>
            </a:r>
            <a:r>
              <a:rPr lang="en-US" i="1" spc="65" dirty="0">
                <a:latin typeface="Times New Roman"/>
                <a:cs typeface="Times New Roman"/>
              </a:rPr>
              <a:t>that </a:t>
            </a:r>
            <a:r>
              <a:rPr lang="en-US" i="1" spc="70" dirty="0">
                <a:latin typeface="Times New Roman"/>
                <a:cs typeface="Times New Roman"/>
              </a:rPr>
              <a:t>aren’t </a:t>
            </a:r>
            <a:r>
              <a:rPr lang="en-US" i="1" spc="75" dirty="0">
                <a:latin typeface="Times New Roman"/>
                <a:cs typeface="Times New Roman"/>
              </a:rPr>
              <a:t>reused </a:t>
            </a:r>
            <a:r>
              <a:rPr lang="en-US" i="1" spc="70" dirty="0">
                <a:latin typeface="Times New Roman"/>
                <a:cs typeface="Times New Roman"/>
              </a:rPr>
              <a:t>together </a:t>
            </a:r>
            <a:r>
              <a:rPr lang="en-US" i="1" spc="75" dirty="0">
                <a:latin typeface="Times New Roman"/>
                <a:cs typeface="Times New Roman"/>
              </a:rPr>
              <a:t>should </a:t>
            </a:r>
            <a:r>
              <a:rPr lang="en-US" i="1" spc="100" dirty="0">
                <a:latin typeface="Times New Roman"/>
                <a:cs typeface="Times New Roman"/>
              </a:rPr>
              <a:t>not </a:t>
            </a:r>
            <a:r>
              <a:rPr lang="en-US" i="1" spc="110" dirty="0">
                <a:latin typeface="Times New Roman"/>
                <a:cs typeface="Times New Roman"/>
              </a:rPr>
              <a:t>be grouped</a:t>
            </a:r>
            <a:r>
              <a:rPr lang="en-US" i="1" spc="-170" dirty="0">
                <a:latin typeface="Times New Roman"/>
                <a:cs typeface="Times New Roman"/>
              </a:rPr>
              <a:t> </a:t>
            </a:r>
            <a:r>
              <a:rPr lang="en-US" i="1" spc="100" dirty="0">
                <a:latin typeface="Times New Roman"/>
                <a:cs typeface="Times New Roman"/>
              </a:rPr>
              <a:t>together”</a:t>
            </a:r>
            <a:endParaRPr lang="en-US" dirty="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pc="140" dirty="0">
                <a:latin typeface="Times New Roman"/>
                <a:cs typeface="Times New Roman"/>
              </a:rPr>
              <a:t>When </a:t>
            </a:r>
            <a:r>
              <a:rPr lang="en-US" spc="114" dirty="0">
                <a:latin typeface="Times New Roman"/>
                <a:cs typeface="Times New Roman"/>
              </a:rPr>
              <a:t>one </a:t>
            </a:r>
            <a:r>
              <a:rPr lang="en-US" spc="100" dirty="0">
                <a:latin typeface="Times New Roman"/>
                <a:cs typeface="Times New Roman"/>
              </a:rPr>
              <a:t>or </a:t>
            </a:r>
            <a:r>
              <a:rPr lang="en-US" spc="120" dirty="0">
                <a:latin typeface="Times New Roman"/>
                <a:cs typeface="Times New Roman"/>
              </a:rPr>
              <a:t>more </a:t>
            </a:r>
            <a:r>
              <a:rPr lang="en-US" spc="90" dirty="0">
                <a:latin typeface="Times New Roman"/>
                <a:cs typeface="Times New Roman"/>
              </a:rPr>
              <a:t>classes </a:t>
            </a:r>
            <a:r>
              <a:rPr lang="en-US" spc="100" dirty="0">
                <a:latin typeface="Times New Roman"/>
                <a:cs typeface="Times New Roman"/>
              </a:rPr>
              <a:t>with </a:t>
            </a:r>
            <a:r>
              <a:rPr lang="en-US" spc="105" dirty="0">
                <a:latin typeface="Times New Roman"/>
                <a:cs typeface="Times New Roman"/>
              </a:rPr>
              <a:t>a </a:t>
            </a:r>
            <a:r>
              <a:rPr lang="en-US" spc="110" dirty="0">
                <a:latin typeface="Times New Roman"/>
                <a:cs typeface="Times New Roman"/>
              </a:rPr>
              <a:t>package </a:t>
            </a:r>
            <a:r>
              <a:rPr lang="en-US" spc="100" dirty="0">
                <a:latin typeface="Times New Roman"/>
                <a:cs typeface="Times New Roman"/>
              </a:rPr>
              <a:t>changes,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90" dirty="0">
                <a:latin typeface="Times New Roman"/>
                <a:cs typeface="Times New Roman"/>
              </a:rPr>
              <a:t>release </a:t>
            </a:r>
            <a:r>
              <a:rPr lang="en-US" spc="120" dirty="0">
                <a:latin typeface="Times New Roman"/>
                <a:cs typeface="Times New Roman"/>
              </a:rPr>
              <a:t>number </a:t>
            </a:r>
            <a:r>
              <a:rPr lang="en-US" spc="100" dirty="0">
                <a:latin typeface="Times New Roman"/>
                <a:cs typeface="Times New Roman"/>
              </a:rPr>
              <a:t>of 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110" dirty="0">
                <a:latin typeface="Times New Roman"/>
                <a:cs typeface="Times New Roman"/>
              </a:rPr>
              <a:t>package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changes.</a:t>
            </a:r>
            <a:endParaRPr lang="en-US" dirty="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SzPct val="91666"/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lang="en-US" spc="95" dirty="0">
                <a:latin typeface="Times New Roman"/>
                <a:cs typeface="Times New Roman"/>
              </a:rPr>
              <a:t>All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other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classes</a:t>
            </a:r>
            <a:r>
              <a:rPr lang="en-US" spc="30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or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packages</a:t>
            </a:r>
            <a:r>
              <a:rPr lang="en-US" spc="3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that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rely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120" dirty="0">
                <a:latin typeface="Times New Roman"/>
                <a:cs typeface="Times New Roman"/>
              </a:rPr>
              <a:t>on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package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that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has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been</a:t>
            </a:r>
            <a:r>
              <a:rPr lang="en-US" spc="20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changed</a:t>
            </a:r>
            <a:endParaRPr lang="en-US" dirty="0">
              <a:latin typeface="Times New Roman"/>
              <a:cs typeface="Times New Roman"/>
            </a:endParaRPr>
          </a:p>
          <a:p>
            <a:pPr marL="469900" marR="11430">
              <a:lnSpc>
                <a:spcPct val="103299"/>
              </a:lnSpc>
              <a:spcBef>
                <a:spcPts val="15"/>
              </a:spcBef>
            </a:pPr>
            <a:r>
              <a:rPr lang="en-US" spc="114" dirty="0">
                <a:latin typeface="Times New Roman"/>
                <a:cs typeface="Times New Roman"/>
              </a:rPr>
              <a:t>must </a:t>
            </a:r>
            <a:r>
              <a:rPr lang="en-US" spc="135" dirty="0">
                <a:latin typeface="Times New Roman"/>
                <a:cs typeface="Times New Roman"/>
              </a:rPr>
              <a:t>now</a:t>
            </a:r>
            <a:r>
              <a:rPr lang="en-US" spc="-180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update </a:t>
            </a:r>
            <a:r>
              <a:rPr lang="en-US" spc="90" dirty="0">
                <a:latin typeface="Times New Roman"/>
                <a:cs typeface="Times New Roman"/>
              </a:rPr>
              <a:t>to </a:t>
            </a:r>
            <a:r>
              <a:rPr lang="en-US" spc="100" dirty="0">
                <a:latin typeface="Times New Roman"/>
                <a:cs typeface="Times New Roman"/>
              </a:rPr>
              <a:t>the </a:t>
            </a:r>
            <a:r>
              <a:rPr lang="en-US" spc="114" dirty="0">
                <a:latin typeface="Times New Roman"/>
                <a:cs typeface="Times New Roman"/>
              </a:rPr>
              <a:t>most </a:t>
            </a:r>
            <a:r>
              <a:rPr lang="en-US" spc="95" dirty="0">
                <a:latin typeface="Times New Roman"/>
                <a:cs typeface="Times New Roman"/>
              </a:rPr>
              <a:t>recent release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110" dirty="0">
                <a:latin typeface="Times New Roman"/>
                <a:cs typeface="Times New Roman"/>
              </a:rPr>
              <a:t>package </a:t>
            </a:r>
            <a:r>
              <a:rPr lang="en-US" spc="114" dirty="0">
                <a:latin typeface="Times New Roman"/>
                <a:cs typeface="Times New Roman"/>
              </a:rPr>
              <a:t>and </a:t>
            </a:r>
            <a:r>
              <a:rPr lang="en-US" spc="110" dirty="0">
                <a:latin typeface="Times New Roman"/>
                <a:cs typeface="Times New Roman"/>
              </a:rPr>
              <a:t>be </a:t>
            </a:r>
            <a:r>
              <a:rPr lang="en-US" spc="90" dirty="0">
                <a:latin typeface="Times New Roman"/>
                <a:cs typeface="Times New Roman"/>
              </a:rPr>
              <a:t>tested to  </a:t>
            </a:r>
            <a:r>
              <a:rPr lang="en-US" spc="100" dirty="0">
                <a:latin typeface="Times New Roman"/>
                <a:cs typeface="Times New Roman"/>
              </a:rPr>
              <a:t>ensure </a:t>
            </a:r>
            <a:r>
              <a:rPr lang="en-US" spc="85" dirty="0">
                <a:latin typeface="Times New Roman"/>
                <a:cs typeface="Times New Roman"/>
              </a:rPr>
              <a:t>that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130" dirty="0">
                <a:latin typeface="Times New Roman"/>
                <a:cs typeface="Times New Roman"/>
              </a:rPr>
              <a:t>new </a:t>
            </a:r>
            <a:r>
              <a:rPr lang="en-US" spc="90" dirty="0">
                <a:latin typeface="Times New Roman"/>
                <a:cs typeface="Times New Roman"/>
              </a:rPr>
              <a:t>release </a:t>
            </a:r>
            <a:r>
              <a:rPr lang="en-US" spc="75" dirty="0">
                <a:latin typeface="Times New Roman"/>
                <a:cs typeface="Times New Roman"/>
              </a:rPr>
              <a:t>operated without</a:t>
            </a:r>
            <a:r>
              <a:rPr lang="en-US" spc="-85" dirty="0">
                <a:latin typeface="Times New Roman"/>
                <a:cs typeface="Times New Roman"/>
              </a:rPr>
              <a:t> </a:t>
            </a:r>
            <a:r>
              <a:rPr lang="en-US" spc="65" dirty="0">
                <a:latin typeface="Times New Roman"/>
                <a:cs typeface="Times New Roman"/>
              </a:rPr>
              <a:t>incident.</a:t>
            </a:r>
            <a:endParaRPr lang="en-US" dirty="0">
              <a:latin typeface="Times New Roman"/>
              <a:cs typeface="Times New Roman"/>
            </a:endParaRPr>
          </a:p>
          <a:p>
            <a:pPr marL="469900" marR="5715" indent="-228600" algn="just">
              <a:lnSpc>
                <a:spcPct val="103299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pc="55" dirty="0">
                <a:latin typeface="Times New Roman"/>
                <a:cs typeface="Times New Roman"/>
              </a:rPr>
              <a:t>If </a:t>
            </a:r>
            <a:r>
              <a:rPr lang="en-US" spc="70" dirty="0">
                <a:latin typeface="Times New Roman"/>
                <a:cs typeface="Times New Roman"/>
              </a:rPr>
              <a:t>classes are not </a:t>
            </a:r>
            <a:r>
              <a:rPr lang="en-US" spc="80" dirty="0">
                <a:latin typeface="Times New Roman"/>
                <a:cs typeface="Times New Roman"/>
              </a:rPr>
              <a:t>grouped </a:t>
            </a:r>
            <a:r>
              <a:rPr lang="en-US" spc="70" dirty="0">
                <a:latin typeface="Times New Roman"/>
                <a:cs typeface="Times New Roman"/>
              </a:rPr>
              <a:t>cohesively, </a:t>
            </a:r>
            <a:r>
              <a:rPr lang="en-US" spc="55" dirty="0">
                <a:latin typeface="Times New Roman"/>
                <a:cs typeface="Times New Roman"/>
              </a:rPr>
              <a:t>it is </a:t>
            </a:r>
            <a:r>
              <a:rPr lang="en-US" spc="70" dirty="0">
                <a:latin typeface="Times New Roman"/>
                <a:cs typeface="Times New Roman"/>
              </a:rPr>
              <a:t>possible </a:t>
            </a:r>
            <a:r>
              <a:rPr lang="en-US" spc="65" dirty="0">
                <a:latin typeface="Times New Roman"/>
                <a:cs typeface="Times New Roman"/>
              </a:rPr>
              <a:t>that </a:t>
            </a:r>
            <a:r>
              <a:rPr lang="en-US" spc="75" dirty="0">
                <a:latin typeface="Times New Roman"/>
                <a:cs typeface="Times New Roman"/>
              </a:rPr>
              <a:t>a </a:t>
            </a:r>
            <a:r>
              <a:rPr lang="en-US" spc="65" dirty="0">
                <a:latin typeface="Times New Roman"/>
                <a:cs typeface="Times New Roman"/>
              </a:rPr>
              <a:t>class </a:t>
            </a:r>
            <a:r>
              <a:rPr lang="en-US" spc="75" dirty="0">
                <a:latin typeface="Times New Roman"/>
                <a:cs typeface="Times New Roman"/>
              </a:rPr>
              <a:t>with </a:t>
            </a:r>
            <a:r>
              <a:rPr lang="en-US" spc="85" dirty="0">
                <a:latin typeface="Times New Roman"/>
                <a:cs typeface="Times New Roman"/>
              </a:rPr>
              <a:t>no  </a:t>
            </a:r>
            <a:r>
              <a:rPr lang="en-US" spc="65" dirty="0">
                <a:latin typeface="Times New Roman"/>
                <a:cs typeface="Times New Roman"/>
              </a:rPr>
              <a:t>relationship </a:t>
            </a:r>
            <a:r>
              <a:rPr lang="en-US" spc="70" dirty="0">
                <a:latin typeface="Times New Roman"/>
                <a:cs typeface="Times New Roman"/>
              </a:rPr>
              <a:t>to other classes </a:t>
            </a:r>
            <a:r>
              <a:rPr lang="en-US" spc="75" dirty="0">
                <a:latin typeface="Times New Roman"/>
                <a:cs typeface="Times New Roman"/>
              </a:rPr>
              <a:t>within a </a:t>
            </a:r>
            <a:r>
              <a:rPr lang="en-US" spc="80" dirty="0">
                <a:latin typeface="Times New Roman"/>
                <a:cs typeface="Times New Roman"/>
              </a:rPr>
              <a:t>package </a:t>
            </a:r>
            <a:r>
              <a:rPr lang="en-US" spc="55" dirty="0">
                <a:latin typeface="Times New Roman"/>
                <a:cs typeface="Times New Roman"/>
              </a:rPr>
              <a:t>is </a:t>
            </a:r>
            <a:r>
              <a:rPr lang="en-US" spc="75" dirty="0">
                <a:latin typeface="Times New Roman"/>
                <a:cs typeface="Times New Roman"/>
              </a:rPr>
              <a:t>changed. This </a:t>
            </a:r>
            <a:r>
              <a:rPr lang="en-US" spc="65" dirty="0">
                <a:latin typeface="Times New Roman"/>
                <a:cs typeface="Times New Roman"/>
              </a:rPr>
              <a:t>will </a:t>
            </a:r>
            <a:r>
              <a:rPr lang="en-US" spc="85" dirty="0">
                <a:latin typeface="Times New Roman"/>
                <a:cs typeface="Times New Roman"/>
              </a:rPr>
              <a:t>precipitate  </a:t>
            </a:r>
            <a:r>
              <a:rPr lang="en-US" spc="100" dirty="0">
                <a:latin typeface="Times New Roman"/>
                <a:cs typeface="Times New Roman"/>
              </a:rPr>
              <a:t>unnecessary </a:t>
            </a:r>
            <a:r>
              <a:rPr lang="en-US" spc="90" dirty="0">
                <a:latin typeface="Times New Roman"/>
                <a:cs typeface="Times New Roman"/>
              </a:rPr>
              <a:t>integration </a:t>
            </a:r>
            <a:r>
              <a:rPr lang="en-US" spc="114" dirty="0">
                <a:latin typeface="Times New Roman"/>
                <a:cs typeface="Times New Roman"/>
              </a:rPr>
              <a:t>and</a:t>
            </a:r>
            <a:r>
              <a:rPr lang="en-US" spc="-125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testing.</a:t>
            </a:r>
            <a:endParaRPr lang="en-US" dirty="0">
              <a:latin typeface="Times New Roman"/>
              <a:cs typeface="Times New Roman"/>
            </a:endParaRPr>
          </a:p>
          <a:p>
            <a:pPr marL="469900" marR="6350" indent="-228600" algn="just">
              <a:lnSpc>
                <a:spcPct val="102499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pc="110" dirty="0">
                <a:latin typeface="Times New Roman"/>
                <a:cs typeface="Times New Roman"/>
              </a:rPr>
              <a:t>For </a:t>
            </a:r>
            <a:r>
              <a:rPr lang="en-US" spc="85" dirty="0">
                <a:latin typeface="Times New Roman"/>
                <a:cs typeface="Times New Roman"/>
              </a:rPr>
              <a:t>this </a:t>
            </a:r>
            <a:r>
              <a:rPr lang="en-US" spc="95" dirty="0">
                <a:latin typeface="Times New Roman"/>
                <a:cs typeface="Times New Roman"/>
              </a:rPr>
              <a:t>reason, </a:t>
            </a:r>
            <a:r>
              <a:rPr lang="en-US" spc="105" dirty="0">
                <a:latin typeface="Times New Roman"/>
                <a:cs typeface="Times New Roman"/>
              </a:rPr>
              <a:t>only </a:t>
            </a:r>
            <a:r>
              <a:rPr lang="en-US" spc="90" dirty="0">
                <a:latin typeface="Times New Roman"/>
                <a:cs typeface="Times New Roman"/>
              </a:rPr>
              <a:t>classes </a:t>
            </a:r>
            <a:r>
              <a:rPr lang="en-US" spc="85" dirty="0">
                <a:latin typeface="Times New Roman"/>
                <a:cs typeface="Times New Roman"/>
              </a:rPr>
              <a:t>that </a:t>
            </a:r>
            <a:r>
              <a:rPr lang="en-US" spc="95" dirty="0">
                <a:latin typeface="Times New Roman"/>
                <a:cs typeface="Times New Roman"/>
              </a:rPr>
              <a:t>are </a:t>
            </a:r>
            <a:r>
              <a:rPr lang="en-US" spc="105" dirty="0">
                <a:latin typeface="Times New Roman"/>
                <a:cs typeface="Times New Roman"/>
              </a:rPr>
              <a:t>reused </a:t>
            </a:r>
            <a:r>
              <a:rPr lang="en-US" spc="95" dirty="0">
                <a:latin typeface="Times New Roman"/>
                <a:cs typeface="Times New Roman"/>
              </a:rPr>
              <a:t>together </a:t>
            </a:r>
            <a:r>
              <a:rPr lang="en-US" spc="105" dirty="0">
                <a:latin typeface="Times New Roman"/>
                <a:cs typeface="Times New Roman"/>
              </a:rPr>
              <a:t>should </a:t>
            </a:r>
            <a:r>
              <a:rPr lang="en-US" spc="110" dirty="0">
                <a:latin typeface="Times New Roman"/>
                <a:cs typeface="Times New Roman"/>
              </a:rPr>
              <a:t>be </a:t>
            </a:r>
            <a:r>
              <a:rPr lang="en-US" spc="100" dirty="0">
                <a:latin typeface="Times New Roman"/>
                <a:cs typeface="Times New Roman"/>
              </a:rPr>
              <a:t>included  within </a:t>
            </a:r>
            <a:r>
              <a:rPr lang="en-US" spc="105" dirty="0">
                <a:latin typeface="Times New Roman"/>
                <a:cs typeface="Times New Roman"/>
              </a:rPr>
              <a:t>a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package.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28486"/>
            <a:ext cx="6995160" cy="1117033"/>
          </a:xfrm>
        </p:spPr>
        <p:txBody>
          <a:bodyPr>
            <a:normAutofit fontScale="90000"/>
          </a:bodyPr>
          <a:lstStyle/>
          <a:p>
            <a:r>
              <a:rPr lang="en-US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Component-Level Design</a:t>
            </a:r>
            <a:r>
              <a:rPr lang="en-US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Guidelines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1426634"/>
            <a:ext cx="7319010" cy="9635262"/>
          </a:xfrm>
        </p:spPr>
        <p:txBody>
          <a:bodyPr>
            <a:noAutofit/>
          </a:bodyPr>
          <a:lstStyle/>
          <a:p>
            <a:pPr marL="12700" marR="10795" algn="just">
              <a:lnSpc>
                <a:spcPct val="102499"/>
              </a:lnSpc>
              <a:spcBef>
                <a:spcPts val="830"/>
              </a:spcBef>
            </a:pPr>
            <a:r>
              <a:rPr lang="en-US" sz="1600" spc="110" dirty="0" smtClean="0">
                <a:latin typeface="Times New Roman"/>
                <a:cs typeface="Times New Roman"/>
              </a:rPr>
              <a:t>These </a:t>
            </a:r>
            <a:r>
              <a:rPr lang="en-US" sz="1600" spc="110" dirty="0" err="1">
                <a:latin typeface="Times New Roman"/>
                <a:cs typeface="Times New Roman"/>
              </a:rPr>
              <a:t>guidelinesapply</a:t>
            </a:r>
            <a:r>
              <a:rPr lang="en-US" sz="1600" spc="11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to </a:t>
            </a:r>
            <a:r>
              <a:rPr lang="en-US" sz="1600" spc="105" dirty="0">
                <a:latin typeface="Times New Roman"/>
                <a:cs typeface="Times New Roman"/>
              </a:rPr>
              <a:t>components, </a:t>
            </a:r>
            <a:r>
              <a:rPr lang="en-US" sz="1600" spc="85" dirty="0">
                <a:latin typeface="Times New Roman"/>
                <a:cs typeface="Times New Roman"/>
              </a:rPr>
              <a:t>their interfaces, </a:t>
            </a:r>
            <a:r>
              <a:rPr lang="en-US" sz="1600" spc="114" dirty="0">
                <a:latin typeface="Times New Roman"/>
                <a:cs typeface="Times New Roman"/>
              </a:rPr>
              <a:t>and </a:t>
            </a:r>
            <a:r>
              <a:rPr lang="en-US" sz="1600" spc="95" dirty="0">
                <a:latin typeface="Times New Roman"/>
                <a:cs typeface="Times New Roman"/>
              </a:rPr>
              <a:t>the </a:t>
            </a:r>
            <a:r>
              <a:rPr lang="en-US" sz="1600" spc="105" dirty="0">
                <a:latin typeface="Times New Roman"/>
                <a:cs typeface="Times New Roman"/>
              </a:rPr>
              <a:t>dependencies </a:t>
            </a:r>
            <a:r>
              <a:rPr lang="en-US" sz="1600" spc="114" dirty="0">
                <a:latin typeface="Times New Roman"/>
                <a:cs typeface="Times New Roman"/>
              </a:rPr>
              <a:t>and  </a:t>
            </a:r>
            <a:r>
              <a:rPr lang="en-US" sz="1600" spc="95" dirty="0">
                <a:latin typeface="Times New Roman"/>
                <a:cs typeface="Times New Roman"/>
              </a:rPr>
              <a:t>inheritance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85" dirty="0">
                <a:latin typeface="Times New Roman"/>
                <a:cs typeface="Times New Roman"/>
              </a:rPr>
              <a:t>characteristics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that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10" dirty="0">
                <a:latin typeface="Times New Roman"/>
                <a:cs typeface="Times New Roman"/>
              </a:rPr>
              <a:t>have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spc="114" dirty="0">
                <a:latin typeface="Times New Roman"/>
                <a:cs typeface="Times New Roman"/>
              </a:rPr>
              <a:t>an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05" dirty="0">
                <a:latin typeface="Times New Roman"/>
                <a:cs typeface="Times New Roman"/>
              </a:rPr>
              <a:t>impact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20" dirty="0">
                <a:latin typeface="Times New Roman"/>
                <a:cs typeface="Times New Roman"/>
              </a:rPr>
              <a:t>on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the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resultant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design.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1600" spc="105" dirty="0">
                <a:latin typeface="Times New Roman"/>
                <a:cs typeface="Times New Roman"/>
              </a:rPr>
              <a:t>Suggests </a:t>
            </a:r>
            <a:r>
              <a:rPr lang="en-US" sz="1600" spc="95" dirty="0">
                <a:latin typeface="Times New Roman"/>
                <a:cs typeface="Times New Roman"/>
              </a:rPr>
              <a:t>the </a:t>
            </a:r>
            <a:r>
              <a:rPr lang="en-US" sz="1600" spc="100" dirty="0">
                <a:latin typeface="Times New Roman"/>
                <a:cs typeface="Times New Roman"/>
              </a:rPr>
              <a:t>following</a:t>
            </a:r>
            <a:r>
              <a:rPr lang="en-US" sz="1600" spc="-25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guidelines: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19"/>
              </a:spcBef>
            </a:pPr>
            <a:r>
              <a:rPr lang="en-US" sz="1600" b="1" u="heavy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</a:t>
            </a:r>
            <a:r>
              <a:rPr lang="en-US" sz="1600" b="1" spc="120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z="1600" spc="125" dirty="0">
                <a:latin typeface="Times New Roman"/>
                <a:cs typeface="Times New Roman"/>
              </a:rPr>
              <a:t>Naming </a:t>
            </a:r>
            <a:r>
              <a:rPr lang="en-US" sz="1600" spc="100" dirty="0">
                <a:latin typeface="Times New Roman"/>
                <a:cs typeface="Times New Roman"/>
              </a:rPr>
              <a:t>conventions </a:t>
            </a:r>
            <a:r>
              <a:rPr lang="en-US" sz="1600" spc="105" dirty="0">
                <a:latin typeface="Times New Roman"/>
                <a:cs typeface="Times New Roman"/>
              </a:rPr>
              <a:t>should </a:t>
            </a:r>
            <a:r>
              <a:rPr lang="en-US" sz="1600" spc="110" dirty="0">
                <a:latin typeface="Times New Roman"/>
                <a:cs typeface="Times New Roman"/>
              </a:rPr>
              <a:t>be </a:t>
            </a:r>
            <a:r>
              <a:rPr lang="en-US" sz="1600" spc="95" dirty="0">
                <a:latin typeface="Times New Roman"/>
                <a:cs typeface="Times New Roman"/>
              </a:rPr>
              <a:t>established </a:t>
            </a:r>
            <a:r>
              <a:rPr lang="en-US" sz="1600" spc="90" dirty="0">
                <a:latin typeface="Times New Roman"/>
                <a:cs typeface="Times New Roman"/>
              </a:rPr>
              <a:t>for </a:t>
            </a:r>
            <a:r>
              <a:rPr lang="en-US" sz="1600" spc="110" dirty="0">
                <a:latin typeface="Times New Roman"/>
                <a:cs typeface="Times New Roman"/>
              </a:rPr>
              <a:t>components </a:t>
            </a:r>
            <a:r>
              <a:rPr lang="en-US" sz="1600" spc="85" dirty="0">
                <a:latin typeface="Times New Roman"/>
                <a:cs typeface="Times New Roman"/>
              </a:rPr>
              <a:t>that  </a:t>
            </a:r>
            <a:r>
              <a:rPr lang="en-US" sz="1600" spc="95" dirty="0">
                <a:latin typeface="Times New Roman"/>
                <a:cs typeface="Times New Roman"/>
              </a:rPr>
              <a:t>are specified as </a:t>
            </a:r>
            <a:r>
              <a:rPr lang="en-US" sz="1600" spc="90" dirty="0">
                <a:latin typeface="Times New Roman"/>
                <a:cs typeface="Times New Roman"/>
              </a:rPr>
              <a:t>part </a:t>
            </a:r>
            <a:r>
              <a:rPr lang="en-US" sz="1600" spc="100" dirty="0">
                <a:latin typeface="Times New Roman"/>
                <a:cs typeface="Times New Roman"/>
              </a:rPr>
              <a:t>of </a:t>
            </a:r>
            <a:r>
              <a:rPr lang="en-US" sz="1600" spc="95" dirty="0">
                <a:latin typeface="Times New Roman"/>
                <a:cs typeface="Times New Roman"/>
              </a:rPr>
              <a:t>the </a:t>
            </a:r>
            <a:r>
              <a:rPr lang="en-US" sz="1600" spc="90" dirty="0">
                <a:latin typeface="Times New Roman"/>
                <a:cs typeface="Times New Roman"/>
              </a:rPr>
              <a:t>architectural </a:t>
            </a:r>
            <a:r>
              <a:rPr lang="en-US" sz="1600" spc="114" dirty="0">
                <a:latin typeface="Times New Roman"/>
                <a:cs typeface="Times New Roman"/>
              </a:rPr>
              <a:t>model and </a:t>
            </a:r>
            <a:r>
              <a:rPr lang="en-US" sz="1600" spc="100" dirty="0">
                <a:latin typeface="Times New Roman"/>
                <a:cs typeface="Times New Roman"/>
              </a:rPr>
              <a:t>then </a:t>
            </a:r>
            <a:r>
              <a:rPr lang="en-US" sz="1600" spc="95" dirty="0">
                <a:latin typeface="Times New Roman"/>
                <a:cs typeface="Times New Roman"/>
              </a:rPr>
              <a:t>refined </a:t>
            </a:r>
            <a:r>
              <a:rPr lang="en-US" sz="1600" spc="114" dirty="0">
                <a:latin typeface="Times New Roman"/>
                <a:cs typeface="Times New Roman"/>
              </a:rPr>
              <a:t>and </a:t>
            </a:r>
            <a:r>
              <a:rPr lang="en-US" sz="1600" spc="95" dirty="0">
                <a:latin typeface="Times New Roman"/>
                <a:cs typeface="Times New Roman"/>
              </a:rPr>
              <a:t>elaborated</a:t>
            </a:r>
            <a:r>
              <a:rPr lang="en-US" sz="1600" spc="-175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as  part </a:t>
            </a:r>
            <a:r>
              <a:rPr lang="en-US" sz="1600" spc="100" dirty="0">
                <a:latin typeface="Times New Roman"/>
                <a:cs typeface="Times New Roman"/>
              </a:rPr>
              <a:t>of </a:t>
            </a:r>
            <a:r>
              <a:rPr lang="en-US" sz="1600" spc="95" dirty="0">
                <a:latin typeface="Times New Roman"/>
                <a:cs typeface="Times New Roman"/>
              </a:rPr>
              <a:t>the </a:t>
            </a:r>
            <a:r>
              <a:rPr lang="en-US" sz="1600" spc="105" dirty="0">
                <a:latin typeface="Times New Roman"/>
                <a:cs typeface="Times New Roman"/>
              </a:rPr>
              <a:t>component-level model. </a:t>
            </a:r>
            <a:r>
              <a:rPr lang="en-US" sz="1600" spc="95" dirty="0">
                <a:latin typeface="Times New Roman"/>
                <a:cs typeface="Times New Roman"/>
              </a:rPr>
              <a:t>Architectural </a:t>
            </a:r>
            <a:r>
              <a:rPr lang="en-US" sz="1600" spc="114" dirty="0">
                <a:latin typeface="Times New Roman"/>
                <a:cs typeface="Times New Roman"/>
              </a:rPr>
              <a:t>component </a:t>
            </a:r>
            <a:r>
              <a:rPr lang="en-US" sz="1600" spc="120" dirty="0">
                <a:latin typeface="Times New Roman"/>
                <a:cs typeface="Times New Roman"/>
              </a:rPr>
              <a:t>names </a:t>
            </a:r>
            <a:r>
              <a:rPr lang="en-US" sz="1600" spc="105" dirty="0">
                <a:latin typeface="Times New Roman"/>
                <a:cs typeface="Times New Roman"/>
              </a:rPr>
              <a:t>should </a:t>
            </a:r>
            <a:r>
              <a:rPr lang="en-US" sz="1600" spc="110" dirty="0">
                <a:latin typeface="Times New Roman"/>
                <a:cs typeface="Times New Roman"/>
              </a:rPr>
              <a:t>be  </a:t>
            </a:r>
            <a:r>
              <a:rPr lang="en-US" sz="1600" spc="114" dirty="0">
                <a:latin typeface="Times New Roman"/>
                <a:cs typeface="Times New Roman"/>
              </a:rPr>
              <a:t>drawn from </a:t>
            </a:r>
            <a:r>
              <a:rPr lang="en-US" sz="1600" spc="95" dirty="0">
                <a:latin typeface="Times New Roman"/>
                <a:cs typeface="Times New Roman"/>
              </a:rPr>
              <a:t>the </a:t>
            </a:r>
            <a:r>
              <a:rPr lang="en-US" sz="1600" spc="114" dirty="0">
                <a:latin typeface="Times New Roman"/>
                <a:cs typeface="Times New Roman"/>
              </a:rPr>
              <a:t>problem domain and </a:t>
            </a:r>
            <a:r>
              <a:rPr lang="en-US" sz="1600" spc="105" dirty="0">
                <a:latin typeface="Times New Roman"/>
                <a:cs typeface="Times New Roman"/>
              </a:rPr>
              <a:t>should </a:t>
            </a:r>
            <a:r>
              <a:rPr lang="en-US" sz="1600" spc="110" dirty="0">
                <a:latin typeface="Times New Roman"/>
                <a:cs typeface="Times New Roman"/>
              </a:rPr>
              <a:t>have </a:t>
            </a:r>
            <a:r>
              <a:rPr lang="en-US" sz="1600" spc="114" dirty="0">
                <a:latin typeface="Times New Roman"/>
                <a:cs typeface="Times New Roman"/>
              </a:rPr>
              <a:t>meaning </a:t>
            </a:r>
            <a:r>
              <a:rPr lang="en-US" sz="1600" spc="90" dirty="0">
                <a:latin typeface="Times New Roman"/>
                <a:cs typeface="Times New Roman"/>
              </a:rPr>
              <a:t>to </a:t>
            </a:r>
            <a:r>
              <a:rPr lang="en-US" sz="1600" spc="75" dirty="0">
                <a:latin typeface="Times New Roman"/>
                <a:cs typeface="Times New Roman"/>
              </a:rPr>
              <a:t>all </a:t>
            </a:r>
            <a:r>
              <a:rPr lang="en-US" sz="1600" spc="95" dirty="0">
                <a:latin typeface="Times New Roman"/>
                <a:cs typeface="Times New Roman"/>
              </a:rPr>
              <a:t>stakeholders  </a:t>
            </a:r>
            <a:r>
              <a:rPr lang="en-US" sz="1600" spc="130" dirty="0">
                <a:latin typeface="Times New Roman"/>
                <a:cs typeface="Times New Roman"/>
              </a:rPr>
              <a:t>who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14" dirty="0">
                <a:latin typeface="Times New Roman"/>
                <a:cs typeface="Times New Roman"/>
              </a:rPr>
              <a:t>view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the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architectural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05" dirty="0">
                <a:latin typeface="Times New Roman"/>
                <a:cs typeface="Times New Roman"/>
              </a:rPr>
              <a:t>model.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10" dirty="0">
                <a:latin typeface="Times New Roman"/>
                <a:cs typeface="Times New Roman"/>
              </a:rPr>
              <a:t>For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05" dirty="0">
                <a:latin typeface="Times New Roman"/>
                <a:cs typeface="Times New Roman"/>
              </a:rPr>
              <a:t>example,</a:t>
            </a:r>
            <a:r>
              <a:rPr lang="en-US" sz="1600" spc="65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the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class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25"/>
              </a:spcBef>
            </a:pPr>
            <a:r>
              <a:rPr lang="en-US" sz="1600" spc="114" dirty="0">
                <a:latin typeface="Times New Roman"/>
                <a:cs typeface="Times New Roman"/>
              </a:rPr>
              <a:t>We </a:t>
            </a:r>
            <a:r>
              <a:rPr lang="en-US" sz="1600" spc="80" dirty="0">
                <a:latin typeface="Times New Roman"/>
                <a:cs typeface="Times New Roman"/>
              </a:rPr>
              <a:t>can </a:t>
            </a:r>
            <a:r>
              <a:rPr lang="en-US" sz="1600" spc="75" dirty="0">
                <a:latin typeface="Times New Roman"/>
                <a:cs typeface="Times New Roman"/>
              </a:rPr>
              <a:t>choose </a:t>
            </a:r>
            <a:r>
              <a:rPr lang="en-US" sz="1600" spc="70" dirty="0">
                <a:latin typeface="Times New Roman"/>
                <a:cs typeface="Times New Roman"/>
              </a:rPr>
              <a:t>to </a:t>
            </a:r>
            <a:r>
              <a:rPr lang="en-US" sz="1600" spc="75" dirty="0">
                <a:latin typeface="Times New Roman"/>
                <a:cs typeface="Times New Roman"/>
              </a:rPr>
              <a:t>use </a:t>
            </a:r>
            <a:r>
              <a:rPr lang="en-US" sz="1600" spc="70" dirty="0">
                <a:latin typeface="Times New Roman"/>
                <a:cs typeface="Times New Roman"/>
              </a:rPr>
              <a:t>stereotypes to </a:t>
            </a:r>
            <a:r>
              <a:rPr lang="en-US" sz="1600" spc="75" dirty="0">
                <a:latin typeface="Times New Roman"/>
                <a:cs typeface="Times New Roman"/>
              </a:rPr>
              <a:t>help </a:t>
            </a:r>
            <a:r>
              <a:rPr lang="en-US" sz="1600" spc="65" dirty="0">
                <a:latin typeface="Times New Roman"/>
                <a:cs typeface="Times New Roman"/>
              </a:rPr>
              <a:t>identify </a:t>
            </a:r>
            <a:r>
              <a:rPr lang="en-US" sz="1600" spc="70" dirty="0">
                <a:latin typeface="Times New Roman"/>
                <a:cs typeface="Times New Roman"/>
              </a:rPr>
              <a:t>the nature of </a:t>
            </a:r>
            <a:r>
              <a:rPr lang="en-US" sz="1600" spc="80" dirty="0">
                <a:latin typeface="Times New Roman"/>
                <a:cs typeface="Times New Roman"/>
              </a:rPr>
              <a:t>components </a:t>
            </a:r>
            <a:r>
              <a:rPr lang="en-US" sz="1600" spc="65" dirty="0">
                <a:latin typeface="Times New Roman"/>
                <a:cs typeface="Times New Roman"/>
              </a:rPr>
              <a:t>at </a:t>
            </a:r>
            <a:r>
              <a:rPr lang="en-US" sz="1600" spc="75" dirty="0">
                <a:latin typeface="Times New Roman"/>
                <a:cs typeface="Times New Roman"/>
              </a:rPr>
              <a:t>the  </a:t>
            </a:r>
            <a:r>
              <a:rPr lang="en-US" sz="1600" spc="70" dirty="0">
                <a:latin typeface="Times New Roman"/>
                <a:cs typeface="Times New Roman"/>
              </a:rPr>
              <a:t>detailed </a:t>
            </a:r>
            <a:r>
              <a:rPr lang="en-US" sz="1600" spc="75" dirty="0">
                <a:latin typeface="Times New Roman"/>
                <a:cs typeface="Times New Roman"/>
              </a:rPr>
              <a:t>design </a:t>
            </a:r>
            <a:r>
              <a:rPr lang="en-US" sz="1600" spc="65" dirty="0">
                <a:latin typeface="Times New Roman"/>
                <a:cs typeface="Times New Roman"/>
              </a:rPr>
              <a:t>level. </a:t>
            </a:r>
            <a:r>
              <a:rPr lang="en-US" sz="1600" spc="75" dirty="0">
                <a:latin typeface="Times New Roman"/>
                <a:cs typeface="Times New Roman"/>
              </a:rPr>
              <a:t>For example, </a:t>
            </a:r>
            <a:r>
              <a:rPr lang="en-US" sz="1600" b="1" spc="75" dirty="0">
                <a:latin typeface="Times New Roman"/>
                <a:cs typeface="Times New Roman"/>
              </a:rPr>
              <a:t>&lt;&lt;infrastructure&gt;&gt; </a:t>
            </a:r>
            <a:r>
              <a:rPr lang="en-US" sz="1600" spc="80" dirty="0">
                <a:latin typeface="Times New Roman"/>
                <a:cs typeface="Times New Roman"/>
              </a:rPr>
              <a:t>might be </a:t>
            </a:r>
            <a:r>
              <a:rPr lang="en-US" sz="1600" spc="75" dirty="0">
                <a:latin typeface="Times New Roman"/>
                <a:cs typeface="Times New Roman"/>
              </a:rPr>
              <a:t>used </a:t>
            </a:r>
            <a:r>
              <a:rPr lang="en-US" sz="1600" spc="70" dirty="0">
                <a:latin typeface="Times New Roman"/>
                <a:cs typeface="Times New Roman"/>
              </a:rPr>
              <a:t>to </a:t>
            </a:r>
            <a:r>
              <a:rPr lang="en-US" sz="1600" spc="65" dirty="0">
                <a:latin typeface="Times New Roman"/>
                <a:cs typeface="Times New Roman"/>
              </a:rPr>
              <a:t>identify </a:t>
            </a:r>
            <a:r>
              <a:rPr lang="en-US" sz="1600" spc="85" dirty="0">
                <a:latin typeface="Times New Roman"/>
                <a:cs typeface="Times New Roman"/>
              </a:rPr>
              <a:t>an  </a:t>
            </a:r>
            <a:r>
              <a:rPr lang="en-US" sz="1600" spc="65" dirty="0">
                <a:latin typeface="Times New Roman"/>
                <a:cs typeface="Times New Roman"/>
              </a:rPr>
              <a:t>infrastructure </a:t>
            </a:r>
            <a:r>
              <a:rPr lang="en-US" sz="1600" spc="80" dirty="0">
                <a:latin typeface="Times New Roman"/>
                <a:cs typeface="Times New Roman"/>
              </a:rPr>
              <a:t>component, </a:t>
            </a:r>
            <a:r>
              <a:rPr lang="en-US" sz="1600" b="1" spc="80" dirty="0">
                <a:latin typeface="Times New Roman"/>
                <a:cs typeface="Times New Roman"/>
              </a:rPr>
              <a:t>&lt;&lt;database&gt;&gt; </a:t>
            </a:r>
            <a:r>
              <a:rPr lang="en-US" sz="1600" spc="75" dirty="0">
                <a:latin typeface="Times New Roman"/>
                <a:cs typeface="Times New Roman"/>
              </a:rPr>
              <a:t>could be used </a:t>
            </a:r>
            <a:r>
              <a:rPr lang="en-US" sz="1600" spc="70" dirty="0">
                <a:latin typeface="Times New Roman"/>
                <a:cs typeface="Times New Roman"/>
              </a:rPr>
              <a:t>to </a:t>
            </a:r>
            <a:r>
              <a:rPr lang="en-US" sz="1600" spc="65" dirty="0">
                <a:latin typeface="Times New Roman"/>
                <a:cs typeface="Times New Roman"/>
              </a:rPr>
              <a:t>identify </a:t>
            </a:r>
            <a:r>
              <a:rPr lang="en-US" sz="1600" spc="75" dirty="0">
                <a:latin typeface="Times New Roman"/>
                <a:cs typeface="Times New Roman"/>
              </a:rPr>
              <a:t>a database </a:t>
            </a:r>
            <a:r>
              <a:rPr lang="en-US" sz="1600" spc="65" dirty="0">
                <a:latin typeface="Times New Roman"/>
                <a:cs typeface="Times New Roman"/>
              </a:rPr>
              <a:t>that  </a:t>
            </a:r>
            <a:r>
              <a:rPr lang="en-US" sz="1600" spc="70" dirty="0">
                <a:latin typeface="Times New Roman"/>
                <a:cs typeface="Times New Roman"/>
              </a:rPr>
              <a:t>services </a:t>
            </a:r>
            <a:r>
              <a:rPr lang="en-US" sz="1600" spc="80" dirty="0">
                <a:latin typeface="Times New Roman"/>
                <a:cs typeface="Times New Roman"/>
              </a:rPr>
              <a:t>one </a:t>
            </a:r>
            <a:r>
              <a:rPr lang="en-US" sz="1600" spc="75" dirty="0">
                <a:latin typeface="Times New Roman"/>
                <a:cs typeface="Times New Roman"/>
              </a:rPr>
              <a:t>or </a:t>
            </a:r>
            <a:r>
              <a:rPr lang="en-US" sz="1600" spc="90" dirty="0">
                <a:latin typeface="Times New Roman"/>
                <a:cs typeface="Times New Roman"/>
              </a:rPr>
              <a:t>more </a:t>
            </a:r>
            <a:r>
              <a:rPr lang="en-US" sz="1600" spc="75" dirty="0">
                <a:latin typeface="Times New Roman"/>
                <a:cs typeface="Times New Roman"/>
              </a:rPr>
              <a:t>design </a:t>
            </a:r>
            <a:r>
              <a:rPr lang="en-US" sz="1600" spc="70" dirty="0">
                <a:latin typeface="Times New Roman"/>
                <a:cs typeface="Times New Roman"/>
              </a:rPr>
              <a:t>classes or the entire </a:t>
            </a:r>
            <a:r>
              <a:rPr lang="en-US" sz="1600" spc="75" dirty="0">
                <a:latin typeface="Times New Roman"/>
                <a:cs typeface="Times New Roman"/>
              </a:rPr>
              <a:t>system; </a:t>
            </a:r>
            <a:r>
              <a:rPr lang="en-US" sz="1600" b="1" spc="80" dirty="0">
                <a:latin typeface="Times New Roman"/>
                <a:cs typeface="Times New Roman"/>
              </a:rPr>
              <a:t>&lt;&lt;table&gt;&gt; </a:t>
            </a:r>
            <a:r>
              <a:rPr lang="en-US" sz="1600" spc="80" dirty="0">
                <a:latin typeface="Times New Roman"/>
                <a:cs typeface="Times New Roman"/>
              </a:rPr>
              <a:t>can </a:t>
            </a:r>
            <a:r>
              <a:rPr lang="en-US" sz="1600" spc="75" dirty="0">
                <a:latin typeface="Times New Roman"/>
                <a:cs typeface="Times New Roman"/>
              </a:rPr>
              <a:t>be </a:t>
            </a:r>
            <a:r>
              <a:rPr lang="en-US" sz="1600" spc="80" dirty="0">
                <a:latin typeface="Times New Roman"/>
                <a:cs typeface="Times New Roman"/>
              </a:rPr>
              <a:t>used </a:t>
            </a:r>
            <a:r>
              <a:rPr lang="en-US" sz="1600" spc="70" dirty="0">
                <a:latin typeface="Times New Roman"/>
                <a:cs typeface="Times New Roman"/>
              </a:rPr>
              <a:t>to  </a:t>
            </a:r>
            <a:r>
              <a:rPr lang="en-US" sz="1600" spc="65" dirty="0">
                <a:latin typeface="Times New Roman"/>
                <a:cs typeface="Times New Roman"/>
              </a:rPr>
              <a:t>identify </a:t>
            </a:r>
            <a:r>
              <a:rPr lang="en-US" sz="1600" spc="75" dirty="0">
                <a:latin typeface="Times New Roman"/>
                <a:cs typeface="Times New Roman"/>
              </a:rPr>
              <a:t>a </a:t>
            </a:r>
            <a:r>
              <a:rPr lang="en-US" sz="1600" spc="65" dirty="0">
                <a:latin typeface="Times New Roman"/>
                <a:cs typeface="Times New Roman"/>
              </a:rPr>
              <a:t>table </a:t>
            </a:r>
            <a:r>
              <a:rPr lang="en-US" sz="1600" spc="75" dirty="0">
                <a:latin typeface="Times New Roman"/>
                <a:cs typeface="Times New Roman"/>
              </a:rPr>
              <a:t>within a </a:t>
            </a:r>
            <a:r>
              <a:rPr lang="en-US" sz="1600" spc="70" dirty="0">
                <a:latin typeface="Times New Roman"/>
                <a:cs typeface="Times New Roman"/>
              </a:rPr>
              <a:t>database.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2499"/>
              </a:lnSpc>
              <a:spcBef>
                <a:spcPts val="825"/>
              </a:spcBef>
            </a:pPr>
            <a:r>
              <a:rPr lang="en-US" sz="1600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lang="en-US" sz="1600" b="1" spc="95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z="1600" spc="90" dirty="0">
                <a:latin typeface="Times New Roman"/>
                <a:cs typeface="Times New Roman"/>
              </a:rPr>
              <a:t>Interfaces </a:t>
            </a:r>
            <a:r>
              <a:rPr lang="en-US" sz="1600" spc="100" dirty="0">
                <a:latin typeface="Times New Roman"/>
                <a:cs typeface="Times New Roman"/>
              </a:rPr>
              <a:t>provide important information </a:t>
            </a:r>
            <a:r>
              <a:rPr lang="en-US" sz="1600" spc="105" dirty="0">
                <a:latin typeface="Times New Roman"/>
                <a:cs typeface="Times New Roman"/>
              </a:rPr>
              <a:t>about </a:t>
            </a:r>
            <a:r>
              <a:rPr lang="en-US" sz="1600" spc="110" dirty="0">
                <a:latin typeface="Times New Roman"/>
                <a:cs typeface="Times New Roman"/>
              </a:rPr>
              <a:t>communication </a:t>
            </a:r>
            <a:r>
              <a:rPr lang="en-US" sz="1600" spc="114" dirty="0">
                <a:latin typeface="Times New Roman"/>
                <a:cs typeface="Times New Roman"/>
              </a:rPr>
              <a:t>and  </a:t>
            </a:r>
            <a:r>
              <a:rPr lang="en-US" sz="1600" spc="95" dirty="0">
                <a:latin typeface="Times New Roman"/>
                <a:cs typeface="Times New Roman"/>
              </a:rPr>
              <a:t>collaboration</a:t>
            </a:r>
            <a:r>
              <a:rPr lang="en-US" sz="1600" spc="55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(as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well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as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helping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05" dirty="0">
                <a:latin typeface="Times New Roman"/>
                <a:cs typeface="Times New Roman"/>
              </a:rPr>
              <a:t>us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to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achieve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the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14" dirty="0">
                <a:latin typeface="Times New Roman"/>
                <a:cs typeface="Times New Roman"/>
              </a:rPr>
              <a:t>OPC).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00"/>
              </a:lnSpc>
              <a:spcBef>
                <a:spcPts val="819"/>
              </a:spcBef>
            </a:pPr>
            <a:r>
              <a:rPr lang="en-US" sz="16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Dependencies </a:t>
            </a:r>
            <a:r>
              <a:rPr lang="en-US" sz="16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Inheritance</a:t>
            </a:r>
            <a:r>
              <a:rPr lang="en-US" sz="1600" b="1" spc="70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z="1600" spc="75" dirty="0">
                <a:latin typeface="Times New Roman"/>
                <a:cs typeface="Times New Roman"/>
              </a:rPr>
              <a:t>For improved </a:t>
            </a:r>
            <a:r>
              <a:rPr lang="en-US" sz="1600" spc="60" dirty="0">
                <a:latin typeface="Times New Roman"/>
                <a:cs typeface="Times New Roman"/>
              </a:rPr>
              <a:t>readability, </a:t>
            </a:r>
            <a:r>
              <a:rPr lang="en-US" sz="1600" spc="50" dirty="0">
                <a:latin typeface="Times New Roman"/>
                <a:cs typeface="Times New Roman"/>
              </a:rPr>
              <a:t>it is </a:t>
            </a:r>
            <a:r>
              <a:rPr lang="en-US" sz="1600" spc="75" dirty="0">
                <a:latin typeface="Times New Roman"/>
                <a:cs typeface="Times New Roman"/>
              </a:rPr>
              <a:t>a </a:t>
            </a:r>
            <a:r>
              <a:rPr lang="en-US" sz="1600" spc="80" dirty="0">
                <a:latin typeface="Times New Roman"/>
                <a:cs typeface="Times New Roman"/>
              </a:rPr>
              <a:t>good </a:t>
            </a:r>
            <a:r>
              <a:rPr lang="en-US" sz="1600" spc="70" dirty="0">
                <a:latin typeface="Times New Roman"/>
                <a:cs typeface="Times New Roman"/>
              </a:rPr>
              <a:t>idea to </a:t>
            </a:r>
            <a:r>
              <a:rPr lang="en-US" sz="1600" spc="80" dirty="0">
                <a:latin typeface="Times New Roman"/>
                <a:cs typeface="Times New Roman"/>
              </a:rPr>
              <a:t>model  </a:t>
            </a:r>
            <a:r>
              <a:rPr lang="en-US" sz="1600" spc="105" dirty="0">
                <a:latin typeface="Times New Roman"/>
                <a:cs typeface="Times New Roman"/>
              </a:rPr>
              <a:t>dependencies </a:t>
            </a:r>
            <a:r>
              <a:rPr lang="en-US" sz="1600" spc="114" dirty="0">
                <a:latin typeface="Times New Roman"/>
                <a:cs typeface="Times New Roman"/>
              </a:rPr>
              <a:t>from </a:t>
            </a:r>
            <a:r>
              <a:rPr lang="en-US" sz="1600" spc="80" dirty="0">
                <a:latin typeface="Times New Roman"/>
                <a:cs typeface="Times New Roman"/>
              </a:rPr>
              <a:t>left </a:t>
            </a:r>
            <a:r>
              <a:rPr lang="en-US" sz="1600" spc="90" dirty="0">
                <a:latin typeface="Times New Roman"/>
                <a:cs typeface="Times New Roman"/>
              </a:rPr>
              <a:t>to right </a:t>
            </a:r>
            <a:r>
              <a:rPr lang="en-US" sz="1600" spc="114" dirty="0">
                <a:latin typeface="Times New Roman"/>
                <a:cs typeface="Times New Roman"/>
              </a:rPr>
              <a:t>and </a:t>
            </a:r>
            <a:r>
              <a:rPr lang="en-US" sz="1600" spc="95" dirty="0">
                <a:latin typeface="Times New Roman"/>
                <a:cs typeface="Times New Roman"/>
              </a:rPr>
              <a:t>inheritance </a:t>
            </a:r>
            <a:r>
              <a:rPr lang="en-US" sz="1600" spc="114" dirty="0">
                <a:latin typeface="Times New Roman"/>
                <a:cs typeface="Times New Roman"/>
              </a:rPr>
              <a:t>from </a:t>
            </a:r>
            <a:r>
              <a:rPr lang="en-US" sz="1600" spc="110" dirty="0">
                <a:latin typeface="Times New Roman"/>
                <a:cs typeface="Times New Roman"/>
              </a:rPr>
              <a:t>bottom </a:t>
            </a:r>
            <a:r>
              <a:rPr lang="en-US" sz="1600" spc="95" dirty="0">
                <a:latin typeface="Times New Roman"/>
                <a:cs typeface="Times New Roman"/>
              </a:rPr>
              <a:t>(derived </a:t>
            </a:r>
            <a:r>
              <a:rPr lang="en-US" sz="1600" spc="90" dirty="0">
                <a:latin typeface="Times New Roman"/>
                <a:cs typeface="Times New Roman"/>
              </a:rPr>
              <a:t>classes) </a:t>
            </a:r>
            <a:r>
              <a:rPr lang="en-US" sz="1600" spc="85" dirty="0">
                <a:latin typeface="Times New Roman"/>
                <a:cs typeface="Times New Roman"/>
              </a:rPr>
              <a:t>to  </a:t>
            </a:r>
            <a:r>
              <a:rPr lang="en-US" sz="1600" spc="100" dirty="0">
                <a:latin typeface="Times New Roman"/>
                <a:cs typeface="Times New Roman"/>
              </a:rPr>
              <a:t>top (base</a:t>
            </a:r>
            <a:r>
              <a:rPr lang="en-US" sz="1600" spc="15" dirty="0">
                <a:latin typeface="Times New Roman"/>
                <a:cs typeface="Times New Roman"/>
              </a:rPr>
              <a:t> </a:t>
            </a:r>
            <a:r>
              <a:rPr lang="en-US" sz="1600" spc="85" dirty="0">
                <a:latin typeface="Times New Roman"/>
                <a:cs typeface="Times New Roman"/>
              </a:rPr>
              <a:t>classes).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Cohesion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10795" algn="just">
              <a:lnSpc>
                <a:spcPct val="102499"/>
              </a:lnSpc>
              <a:spcBef>
                <a:spcPts val="805"/>
              </a:spcBef>
            </a:pPr>
            <a:r>
              <a:rPr lang="en-US" sz="1600" spc="95" dirty="0">
                <a:latin typeface="Times New Roman"/>
                <a:cs typeface="Times New Roman"/>
              </a:rPr>
              <a:t>Implies </a:t>
            </a:r>
            <a:r>
              <a:rPr lang="en-US" sz="1600" spc="85" dirty="0">
                <a:latin typeface="Times New Roman"/>
                <a:cs typeface="Times New Roman"/>
              </a:rPr>
              <a:t>that </a:t>
            </a:r>
            <a:r>
              <a:rPr lang="en-US" sz="1600" spc="105" dirty="0">
                <a:latin typeface="Times New Roman"/>
                <a:cs typeface="Times New Roman"/>
              </a:rPr>
              <a:t>a </a:t>
            </a:r>
            <a:r>
              <a:rPr lang="en-US" sz="1600" spc="114" dirty="0">
                <a:latin typeface="Times New Roman"/>
                <a:cs typeface="Times New Roman"/>
              </a:rPr>
              <a:t>component </a:t>
            </a:r>
            <a:r>
              <a:rPr lang="en-US" sz="1600" spc="100" dirty="0">
                <a:latin typeface="Times New Roman"/>
                <a:cs typeface="Times New Roman"/>
              </a:rPr>
              <a:t>or </a:t>
            </a:r>
            <a:r>
              <a:rPr lang="en-US" sz="1600" spc="90" dirty="0">
                <a:latin typeface="Times New Roman"/>
                <a:cs typeface="Times New Roman"/>
              </a:rPr>
              <a:t>class </a:t>
            </a:r>
            <a:r>
              <a:rPr lang="en-US" sz="1600" spc="95" dirty="0">
                <a:latin typeface="Times New Roman"/>
                <a:cs typeface="Times New Roman"/>
              </a:rPr>
              <a:t>encapsulates </a:t>
            </a:r>
            <a:r>
              <a:rPr lang="en-US" sz="1600" spc="105" dirty="0">
                <a:latin typeface="Times New Roman"/>
                <a:cs typeface="Times New Roman"/>
              </a:rPr>
              <a:t>only </a:t>
            </a:r>
            <a:r>
              <a:rPr lang="en-US" sz="1600" spc="85" dirty="0">
                <a:latin typeface="Times New Roman"/>
                <a:cs typeface="Times New Roman"/>
              </a:rPr>
              <a:t>attributes </a:t>
            </a:r>
            <a:r>
              <a:rPr lang="en-US" sz="1600" spc="114" dirty="0">
                <a:latin typeface="Times New Roman"/>
                <a:cs typeface="Times New Roman"/>
              </a:rPr>
              <a:t>and </a:t>
            </a:r>
            <a:r>
              <a:rPr lang="en-US" sz="1600" spc="95" dirty="0">
                <a:latin typeface="Times New Roman"/>
                <a:cs typeface="Times New Roman"/>
              </a:rPr>
              <a:t>operations</a:t>
            </a:r>
            <a:r>
              <a:rPr lang="en-US" sz="1600" spc="-18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that  </a:t>
            </a:r>
            <a:r>
              <a:rPr lang="en-US" sz="1600" spc="95" dirty="0">
                <a:latin typeface="Times New Roman"/>
                <a:cs typeface="Times New Roman"/>
              </a:rPr>
              <a:t>are</a:t>
            </a:r>
            <a:r>
              <a:rPr lang="en-US" sz="1600" spc="5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closely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related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to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114" dirty="0">
                <a:latin typeface="Times New Roman"/>
                <a:cs typeface="Times New Roman"/>
              </a:rPr>
              <a:t>one</a:t>
            </a:r>
            <a:r>
              <a:rPr lang="en-US" sz="1600" spc="65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another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10" dirty="0">
                <a:latin typeface="Times New Roman"/>
                <a:cs typeface="Times New Roman"/>
              </a:rPr>
              <a:t>and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to</a:t>
            </a:r>
            <a:r>
              <a:rPr lang="en-US" sz="1600" spc="55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the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85" dirty="0">
                <a:latin typeface="Times New Roman"/>
                <a:cs typeface="Times New Roman"/>
              </a:rPr>
              <a:t>class</a:t>
            </a:r>
            <a:r>
              <a:rPr lang="en-US" sz="1600" spc="70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or</a:t>
            </a:r>
            <a:r>
              <a:rPr lang="en-US" sz="1600" spc="60" dirty="0">
                <a:latin typeface="Times New Roman"/>
                <a:cs typeface="Times New Roman"/>
              </a:rPr>
              <a:t> </a:t>
            </a:r>
            <a:r>
              <a:rPr lang="en-US" sz="1600" spc="114" dirty="0">
                <a:latin typeface="Times New Roman"/>
                <a:cs typeface="Times New Roman"/>
              </a:rPr>
              <a:t>component</a:t>
            </a:r>
            <a:r>
              <a:rPr lang="en-US" sz="1600" spc="65" dirty="0">
                <a:latin typeface="Times New Roman"/>
                <a:cs typeface="Times New Roman"/>
              </a:rPr>
              <a:t> </a:t>
            </a:r>
            <a:r>
              <a:rPr lang="en-US" sz="1600" spc="75" dirty="0">
                <a:latin typeface="Times New Roman"/>
                <a:cs typeface="Times New Roman"/>
              </a:rPr>
              <a:t>itself</a:t>
            </a:r>
            <a:r>
              <a:rPr lang="en-US" sz="1600" spc="75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59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7620" indent="40640" algn="just">
              <a:lnSpc>
                <a:spcPct val="102499"/>
              </a:lnSpc>
              <a:spcBef>
                <a:spcPts val="830"/>
              </a:spcBef>
            </a:pPr>
            <a:r>
              <a:rPr lang="en-US" sz="2100" b="1" spc="75" dirty="0" smtClean="0">
                <a:latin typeface="Times New Roman"/>
                <a:cs typeface="Times New Roman"/>
              </a:rPr>
              <a:t>Functional. </a:t>
            </a:r>
            <a:r>
              <a:rPr lang="en-US" sz="2100" spc="75" dirty="0" smtClean="0">
                <a:latin typeface="Times New Roman"/>
                <a:cs typeface="Times New Roman"/>
              </a:rPr>
              <a:t>Exhibited </a:t>
            </a:r>
            <a:r>
              <a:rPr lang="en-US" sz="2100" spc="70" dirty="0">
                <a:latin typeface="Times New Roman"/>
                <a:cs typeface="Times New Roman"/>
              </a:rPr>
              <a:t>primarily </a:t>
            </a:r>
            <a:r>
              <a:rPr lang="en-US" sz="2100" spc="90" dirty="0">
                <a:latin typeface="Times New Roman"/>
                <a:cs typeface="Times New Roman"/>
              </a:rPr>
              <a:t>by </a:t>
            </a:r>
            <a:r>
              <a:rPr lang="en-US" sz="2100" spc="70" dirty="0">
                <a:latin typeface="Times New Roman"/>
                <a:cs typeface="Times New Roman"/>
              </a:rPr>
              <a:t>operations, </a:t>
            </a:r>
            <a:r>
              <a:rPr lang="en-US" sz="2100" spc="65" dirty="0">
                <a:latin typeface="Times New Roman"/>
                <a:cs typeface="Times New Roman"/>
              </a:rPr>
              <a:t>this level </a:t>
            </a:r>
            <a:r>
              <a:rPr lang="en-US" sz="2100" spc="70" dirty="0">
                <a:latin typeface="Times New Roman"/>
                <a:cs typeface="Times New Roman"/>
              </a:rPr>
              <a:t>of </a:t>
            </a:r>
            <a:r>
              <a:rPr lang="en-US" sz="2100" spc="75" dirty="0">
                <a:latin typeface="Times New Roman"/>
                <a:cs typeface="Times New Roman"/>
              </a:rPr>
              <a:t>cohesion occurs </a:t>
            </a:r>
            <a:r>
              <a:rPr lang="en-US" sz="2100" spc="125" dirty="0">
                <a:latin typeface="Times New Roman"/>
                <a:cs typeface="Times New Roman"/>
              </a:rPr>
              <a:t>when</a:t>
            </a:r>
            <a:r>
              <a:rPr lang="en-US" sz="2100" spc="-140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a  </a:t>
            </a:r>
            <a:r>
              <a:rPr lang="en-US" sz="2100" spc="114" dirty="0">
                <a:latin typeface="Times New Roman"/>
                <a:cs typeface="Times New Roman"/>
              </a:rPr>
              <a:t>module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performs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14" dirty="0">
                <a:latin typeface="Times New Roman"/>
                <a:cs typeface="Times New Roman"/>
              </a:rPr>
              <a:t>one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10" dirty="0">
                <a:latin typeface="Times New Roman"/>
                <a:cs typeface="Times New Roman"/>
              </a:rPr>
              <a:t>and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only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14" dirty="0">
                <a:latin typeface="Times New Roman"/>
                <a:cs typeface="Times New Roman"/>
              </a:rPr>
              <a:t>one</a:t>
            </a:r>
            <a:r>
              <a:rPr lang="en-US" sz="2100" spc="50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computation</a:t>
            </a:r>
            <a:r>
              <a:rPr lang="en-US" sz="2100" spc="75" dirty="0">
                <a:latin typeface="Times New Roman"/>
                <a:cs typeface="Times New Roman"/>
              </a:rPr>
              <a:t> </a:t>
            </a:r>
            <a:r>
              <a:rPr lang="en-US" sz="2100" spc="114" dirty="0">
                <a:latin typeface="Times New Roman"/>
                <a:cs typeface="Times New Roman"/>
              </a:rPr>
              <a:t>and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00" dirty="0">
                <a:latin typeface="Times New Roman"/>
                <a:cs typeface="Times New Roman"/>
              </a:rPr>
              <a:t>then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95" dirty="0">
                <a:latin typeface="Times New Roman"/>
                <a:cs typeface="Times New Roman"/>
              </a:rPr>
              <a:t>returns</a:t>
            </a:r>
            <a:r>
              <a:rPr lang="en-US" sz="2100" spc="60" dirty="0">
                <a:latin typeface="Times New Roman"/>
                <a:cs typeface="Times New Roman"/>
              </a:rPr>
              <a:t> </a:t>
            </a:r>
            <a:r>
              <a:rPr lang="en-US" sz="2100" spc="105" dirty="0" err="1">
                <a:latin typeface="Times New Roman"/>
                <a:cs typeface="Times New Roman"/>
              </a:rPr>
              <a:t>aresult</a:t>
            </a:r>
            <a:r>
              <a:rPr lang="en-US" sz="2100" spc="105" dirty="0">
                <a:latin typeface="Times New Roman"/>
                <a:cs typeface="Times New Roman"/>
              </a:rPr>
              <a:t>.</a:t>
            </a:r>
            <a:endParaRPr lang="en-US" sz="21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2899"/>
              </a:lnSpc>
              <a:spcBef>
                <a:spcPts val="819"/>
              </a:spcBef>
            </a:pPr>
            <a:r>
              <a:rPr lang="en-US" sz="2100" b="1" spc="105" dirty="0">
                <a:latin typeface="Times New Roman"/>
                <a:cs typeface="Times New Roman"/>
              </a:rPr>
              <a:t>Layer. </a:t>
            </a:r>
            <a:r>
              <a:rPr lang="en-US" sz="2100" spc="100" dirty="0">
                <a:latin typeface="Times New Roman"/>
                <a:cs typeface="Times New Roman"/>
              </a:rPr>
              <a:t>Exhibited </a:t>
            </a:r>
            <a:r>
              <a:rPr lang="en-US" sz="2100" spc="120" dirty="0">
                <a:latin typeface="Times New Roman"/>
                <a:cs typeface="Times New Roman"/>
              </a:rPr>
              <a:t>by </a:t>
            </a:r>
            <a:r>
              <a:rPr lang="en-US" sz="2100" spc="100" dirty="0">
                <a:latin typeface="Times New Roman"/>
                <a:cs typeface="Times New Roman"/>
              </a:rPr>
              <a:t>packages, </a:t>
            </a:r>
            <a:r>
              <a:rPr lang="en-US" sz="2100" spc="110" dirty="0">
                <a:latin typeface="Times New Roman"/>
                <a:cs typeface="Times New Roman"/>
              </a:rPr>
              <a:t>components, </a:t>
            </a:r>
            <a:r>
              <a:rPr lang="en-US" sz="2100" spc="114" dirty="0">
                <a:latin typeface="Times New Roman"/>
                <a:cs typeface="Times New Roman"/>
              </a:rPr>
              <a:t>and </a:t>
            </a:r>
            <a:r>
              <a:rPr lang="en-US" sz="2100" spc="85" dirty="0">
                <a:latin typeface="Times New Roman"/>
                <a:cs typeface="Times New Roman"/>
              </a:rPr>
              <a:t>classes, this </a:t>
            </a:r>
            <a:r>
              <a:rPr lang="en-US" sz="2100" spc="100" dirty="0">
                <a:latin typeface="Times New Roman"/>
                <a:cs typeface="Times New Roman"/>
              </a:rPr>
              <a:t>type of </a:t>
            </a:r>
            <a:r>
              <a:rPr lang="en-US" sz="2100" spc="105" dirty="0">
                <a:latin typeface="Times New Roman"/>
                <a:cs typeface="Times New Roman"/>
              </a:rPr>
              <a:t>cohesion  </a:t>
            </a:r>
            <a:r>
              <a:rPr lang="en-US" sz="2100" spc="100" dirty="0">
                <a:latin typeface="Times New Roman"/>
                <a:cs typeface="Times New Roman"/>
              </a:rPr>
              <a:t>occurs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25" dirty="0">
                <a:latin typeface="Times New Roman"/>
                <a:cs typeface="Times New Roman"/>
              </a:rPr>
              <a:t>when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a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00" dirty="0">
                <a:latin typeface="Times New Roman"/>
                <a:cs typeface="Times New Roman"/>
              </a:rPr>
              <a:t>higher</a:t>
            </a:r>
            <a:r>
              <a:rPr lang="en-US" sz="2100" spc="40" dirty="0">
                <a:latin typeface="Times New Roman"/>
                <a:cs typeface="Times New Roman"/>
              </a:rPr>
              <a:t> </a:t>
            </a:r>
            <a:r>
              <a:rPr lang="en-US" sz="2100" spc="90" dirty="0">
                <a:latin typeface="Times New Roman"/>
                <a:cs typeface="Times New Roman"/>
              </a:rPr>
              <a:t>layer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00" dirty="0">
                <a:latin typeface="Times New Roman"/>
                <a:cs typeface="Times New Roman"/>
              </a:rPr>
              <a:t>accesses</a:t>
            </a:r>
            <a:r>
              <a:rPr lang="en-US" sz="2100" spc="40" dirty="0">
                <a:latin typeface="Times New Roman"/>
                <a:cs typeface="Times New Roman"/>
              </a:rPr>
              <a:t> </a:t>
            </a:r>
            <a:r>
              <a:rPr lang="en-US" sz="2100" spc="95" dirty="0">
                <a:latin typeface="Times New Roman"/>
                <a:cs typeface="Times New Roman"/>
              </a:rPr>
              <a:t>the</a:t>
            </a:r>
            <a:r>
              <a:rPr lang="en-US" sz="2100" spc="30" dirty="0">
                <a:latin typeface="Times New Roman"/>
                <a:cs typeface="Times New Roman"/>
              </a:rPr>
              <a:t> </a:t>
            </a:r>
            <a:r>
              <a:rPr lang="en-US" sz="2100" spc="95" dirty="0">
                <a:latin typeface="Times New Roman"/>
                <a:cs typeface="Times New Roman"/>
              </a:rPr>
              <a:t>services</a:t>
            </a:r>
            <a:r>
              <a:rPr lang="en-US" sz="2100" spc="40" dirty="0">
                <a:latin typeface="Times New Roman"/>
                <a:cs typeface="Times New Roman"/>
              </a:rPr>
              <a:t> </a:t>
            </a:r>
            <a:r>
              <a:rPr lang="en-US" sz="2100" spc="100" dirty="0">
                <a:latin typeface="Times New Roman"/>
                <a:cs typeface="Times New Roman"/>
              </a:rPr>
              <a:t>of</a:t>
            </a:r>
            <a:r>
              <a:rPr lang="en-US" sz="2100" spc="40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a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lower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85" dirty="0">
                <a:latin typeface="Times New Roman"/>
                <a:cs typeface="Times New Roman"/>
              </a:rPr>
              <a:t>layer,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00" dirty="0">
                <a:latin typeface="Times New Roman"/>
                <a:cs typeface="Times New Roman"/>
              </a:rPr>
              <a:t>but</a:t>
            </a:r>
            <a:r>
              <a:rPr lang="en-US" sz="2100" spc="35" dirty="0">
                <a:latin typeface="Times New Roman"/>
                <a:cs typeface="Times New Roman"/>
              </a:rPr>
              <a:t> </a:t>
            </a:r>
            <a:r>
              <a:rPr lang="en-US" sz="2100" spc="105" dirty="0">
                <a:latin typeface="Times New Roman"/>
                <a:cs typeface="Times New Roman"/>
              </a:rPr>
              <a:t>lower</a:t>
            </a:r>
            <a:r>
              <a:rPr lang="en-US" sz="2100" spc="55" dirty="0">
                <a:latin typeface="Times New Roman"/>
                <a:cs typeface="Times New Roman"/>
              </a:rPr>
              <a:t> </a:t>
            </a:r>
            <a:r>
              <a:rPr lang="en-US" sz="2100" spc="95" dirty="0">
                <a:latin typeface="Times New Roman"/>
                <a:cs typeface="Times New Roman"/>
              </a:rPr>
              <a:t>layers  </a:t>
            </a:r>
            <a:r>
              <a:rPr lang="en-US" sz="2100" spc="120" dirty="0">
                <a:latin typeface="Times New Roman"/>
                <a:cs typeface="Times New Roman"/>
              </a:rPr>
              <a:t>do </a:t>
            </a:r>
            <a:r>
              <a:rPr lang="en-US" sz="2100" spc="100" dirty="0">
                <a:latin typeface="Times New Roman"/>
                <a:cs typeface="Times New Roman"/>
              </a:rPr>
              <a:t>not </a:t>
            </a:r>
            <a:r>
              <a:rPr lang="en-US" sz="2100" spc="95" dirty="0">
                <a:latin typeface="Times New Roman"/>
                <a:cs typeface="Times New Roman"/>
              </a:rPr>
              <a:t>access </a:t>
            </a:r>
            <a:r>
              <a:rPr lang="en-US" sz="2100" spc="100" dirty="0">
                <a:latin typeface="Times New Roman"/>
                <a:cs typeface="Times New Roman"/>
              </a:rPr>
              <a:t>higher</a:t>
            </a:r>
            <a:r>
              <a:rPr lang="en-US" sz="2100" spc="20" dirty="0">
                <a:latin typeface="Times New Roman"/>
                <a:cs typeface="Times New Roman"/>
              </a:rPr>
              <a:t> </a:t>
            </a:r>
            <a:r>
              <a:rPr lang="en-US" sz="2100" spc="85" dirty="0">
                <a:latin typeface="Times New Roman"/>
                <a:cs typeface="Times New Roman"/>
              </a:rPr>
              <a:t>layers.</a:t>
            </a:r>
            <a:endParaRPr lang="en-US" sz="21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3299"/>
              </a:lnSpc>
              <a:spcBef>
                <a:spcPts val="810"/>
              </a:spcBef>
            </a:pPr>
            <a:r>
              <a:rPr lang="en-US" sz="2100" b="1" spc="110" dirty="0">
                <a:latin typeface="Times New Roman"/>
                <a:cs typeface="Times New Roman"/>
              </a:rPr>
              <a:t>Communicational. </a:t>
            </a:r>
            <a:r>
              <a:rPr lang="en-US" sz="2100" spc="95" dirty="0">
                <a:latin typeface="Times New Roman"/>
                <a:cs typeface="Times New Roman"/>
              </a:rPr>
              <a:t>All operations </a:t>
            </a:r>
            <a:r>
              <a:rPr lang="en-US" sz="2100" spc="90" dirty="0">
                <a:latin typeface="Times New Roman"/>
                <a:cs typeface="Times New Roman"/>
              </a:rPr>
              <a:t>that </a:t>
            </a:r>
            <a:r>
              <a:rPr lang="en-US" sz="2100" spc="100" dirty="0">
                <a:latin typeface="Times New Roman"/>
                <a:cs typeface="Times New Roman"/>
              </a:rPr>
              <a:t>access </a:t>
            </a:r>
            <a:r>
              <a:rPr lang="en-US" sz="2100" spc="95" dirty="0">
                <a:latin typeface="Times New Roman"/>
                <a:cs typeface="Times New Roman"/>
              </a:rPr>
              <a:t>the </a:t>
            </a:r>
            <a:r>
              <a:rPr lang="en-US" sz="2100" spc="120" dirty="0">
                <a:latin typeface="Times New Roman"/>
                <a:cs typeface="Times New Roman"/>
              </a:rPr>
              <a:t>same </a:t>
            </a:r>
            <a:r>
              <a:rPr lang="en-US" sz="2100" spc="95" dirty="0">
                <a:latin typeface="Times New Roman"/>
                <a:cs typeface="Times New Roman"/>
              </a:rPr>
              <a:t>data are </a:t>
            </a:r>
            <a:r>
              <a:rPr lang="en-US" sz="2100" spc="100" dirty="0">
                <a:latin typeface="Times New Roman"/>
                <a:cs typeface="Times New Roman"/>
              </a:rPr>
              <a:t>defined within  </a:t>
            </a:r>
            <a:r>
              <a:rPr lang="en-US" sz="2100" spc="114" dirty="0">
                <a:latin typeface="Times New Roman"/>
                <a:cs typeface="Times New Roman"/>
              </a:rPr>
              <a:t>one </a:t>
            </a:r>
            <a:r>
              <a:rPr lang="en-US" sz="2100" spc="85" dirty="0">
                <a:latin typeface="Times New Roman"/>
                <a:cs typeface="Times New Roman"/>
              </a:rPr>
              <a:t>class. </a:t>
            </a:r>
            <a:r>
              <a:rPr lang="en-US" sz="2100" spc="100" dirty="0">
                <a:latin typeface="Times New Roman"/>
                <a:cs typeface="Times New Roman"/>
              </a:rPr>
              <a:t>In </a:t>
            </a:r>
            <a:r>
              <a:rPr lang="en-US" sz="2100" spc="95" dirty="0">
                <a:latin typeface="Times New Roman"/>
                <a:cs typeface="Times New Roman"/>
              </a:rPr>
              <a:t>general, </a:t>
            </a:r>
            <a:r>
              <a:rPr lang="en-US" sz="2100" spc="105" dirty="0">
                <a:latin typeface="Times New Roman"/>
                <a:cs typeface="Times New Roman"/>
              </a:rPr>
              <a:t>such </a:t>
            </a:r>
            <a:r>
              <a:rPr lang="en-US" sz="2100" spc="90" dirty="0">
                <a:latin typeface="Times New Roman"/>
                <a:cs typeface="Times New Roman"/>
              </a:rPr>
              <a:t>classes </a:t>
            </a:r>
            <a:r>
              <a:rPr lang="en-US" sz="2100" spc="100" dirty="0">
                <a:latin typeface="Times New Roman"/>
                <a:cs typeface="Times New Roman"/>
              </a:rPr>
              <a:t>focus </a:t>
            </a:r>
            <a:r>
              <a:rPr lang="en-US" sz="2100" spc="90" dirty="0">
                <a:latin typeface="Times New Roman"/>
                <a:cs typeface="Times New Roman"/>
              </a:rPr>
              <a:t>solely </a:t>
            </a:r>
            <a:r>
              <a:rPr lang="en-US" sz="2100" spc="120" dirty="0">
                <a:latin typeface="Times New Roman"/>
                <a:cs typeface="Times New Roman"/>
              </a:rPr>
              <a:t>on </a:t>
            </a:r>
            <a:r>
              <a:rPr lang="en-US" sz="2100" spc="95" dirty="0">
                <a:latin typeface="Times New Roman"/>
                <a:cs typeface="Times New Roman"/>
              </a:rPr>
              <a:t>the </a:t>
            </a:r>
            <a:r>
              <a:rPr lang="en-US" sz="2100" spc="100" dirty="0">
                <a:latin typeface="Times New Roman"/>
                <a:cs typeface="Times New Roman"/>
              </a:rPr>
              <a:t>data </a:t>
            </a:r>
            <a:r>
              <a:rPr lang="en-US" sz="2100" spc="90" dirty="0">
                <a:latin typeface="Times New Roman"/>
                <a:cs typeface="Times New Roman"/>
              </a:rPr>
              <a:t>in </a:t>
            </a:r>
            <a:r>
              <a:rPr lang="en-US" sz="2100" spc="95" dirty="0">
                <a:latin typeface="Times New Roman"/>
                <a:cs typeface="Times New Roman"/>
              </a:rPr>
              <a:t>question, accessing  </a:t>
            </a:r>
            <a:r>
              <a:rPr lang="en-US" sz="2100" spc="114" dirty="0">
                <a:latin typeface="Times New Roman"/>
                <a:cs typeface="Times New Roman"/>
              </a:rPr>
              <a:t>and </a:t>
            </a:r>
            <a:r>
              <a:rPr lang="en-US" sz="2100" spc="90" dirty="0">
                <a:latin typeface="Times New Roman"/>
                <a:cs typeface="Times New Roman"/>
              </a:rPr>
              <a:t>storing</a:t>
            </a:r>
            <a:r>
              <a:rPr lang="en-US" sz="2100" spc="5" dirty="0">
                <a:latin typeface="Times New Roman"/>
                <a:cs typeface="Times New Roman"/>
              </a:rPr>
              <a:t> </a:t>
            </a:r>
            <a:r>
              <a:rPr lang="en-US" sz="2100" spc="65" dirty="0">
                <a:latin typeface="Times New Roman"/>
                <a:cs typeface="Times New Roman"/>
              </a:rPr>
              <a:t>it.</a:t>
            </a:r>
            <a:endParaRPr lang="en-US" sz="2100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713317"/>
            <a:ext cx="699516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bject 3"/>
          <p:cNvSpPr txBox="1">
            <a:spLocks noGrp="1"/>
          </p:cNvSpPr>
          <p:nvPr>
            <p:ph idx="1"/>
          </p:nvPr>
        </p:nvSpPr>
        <p:spPr>
          <a:xfrm>
            <a:off x="259080" y="1069975"/>
            <a:ext cx="6995160" cy="8605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255" algn="just">
              <a:lnSpc>
                <a:spcPct val="104299"/>
              </a:lnSpc>
            </a:pPr>
            <a:r>
              <a:rPr sz="14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 </a:t>
            </a:r>
            <a:r>
              <a:rPr sz="1400" spc="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components </a:t>
            </a:r>
            <a:r>
              <a:rPr sz="14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1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exhibit </a:t>
            </a:r>
            <a:r>
              <a:rPr sz="1400" b="1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functional, </a:t>
            </a:r>
            <a:r>
              <a:rPr sz="1400" b="1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layer, </a:t>
            </a:r>
            <a:r>
              <a:rPr sz="1400" b="1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400" b="1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communicational  </a:t>
            </a:r>
            <a:r>
              <a:rPr sz="1400" b="1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cohesion</a:t>
            </a:r>
            <a:r>
              <a:rPr sz="1400" b="1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14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sz="14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sz="14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4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implement,</a:t>
            </a:r>
            <a:r>
              <a:rPr sz="14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test,</a:t>
            </a:r>
            <a:r>
              <a:rPr sz="1400" b="1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b="1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maintain.</a:t>
            </a:r>
            <a:endParaRPr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>
              <a:lnSpc>
                <a:spcPct val="100000"/>
              </a:lnSpc>
              <a:spcBef>
                <a:spcPts val="855"/>
              </a:spcBef>
            </a:pPr>
            <a:r>
              <a:rPr sz="1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endParaRPr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81965" indent="-228600" algn="just">
              <a:lnSpc>
                <a:spcPct val="129400"/>
              </a:lnSpc>
              <a:spcBef>
                <a:spcPts val="500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400" spc="1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1400" spc="3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sz="1400" spc="3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spc="4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sz="1400" spc="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3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sz="1400" spc="5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sz="1400" spc="3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</a:t>
            </a:r>
            <a:r>
              <a:rPr sz="1400" spc="4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 the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“connectedness”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 increases),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increases. </a:t>
            </a:r>
            <a:r>
              <a:rPr sz="1400" spc="13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increases,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implementing,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testing,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maintaining  software</a:t>
            </a:r>
            <a:r>
              <a:rPr sz="1400" spc="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grows.</a:t>
            </a:r>
            <a:endParaRPr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80059" indent="-228600" algn="just">
              <a:lnSpc>
                <a:spcPct val="1295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400" b="1" i="1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</a:t>
            </a:r>
            <a:r>
              <a:rPr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400" b="1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 are 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sz="1400" b="1" spc="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400" b="1" spc="1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sz="1400" b="1" spc="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another.</a:t>
            </a:r>
            <a:r>
              <a:rPr sz="1400" spc="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1400" b="1" spc="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sz="1400" b="1" spc="3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</a:t>
            </a:r>
            <a:r>
              <a:rPr sz="1400" b="1" spc="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components)</a:t>
            </a:r>
            <a:r>
              <a:rPr sz="1400" b="1" spc="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sz="1400" b="1" spc="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interdependent,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increases. </a:t>
            </a:r>
            <a:r>
              <a:rPr sz="1400" spc="1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component-level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sz="1400" spc="7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13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400" spc="13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3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sz="1400" spc="-1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  <a:endParaRPr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81330" indent="-228600" algn="just">
              <a:lnSpc>
                <a:spcPct val="1296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400" b="1" i="1" u="heavy" spc="10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Content coupling</a:t>
            </a:r>
            <a:r>
              <a:rPr sz="1400" b="1" i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sz="1400" b="1" spc="1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1400" b="1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component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“surreptitiously 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modifies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sz="1400" b="1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1400" b="1" spc="8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to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sz="1400" b="1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component”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.This violates 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sz="1400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hiding—a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sz="1400" spc="-15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concept.</a:t>
            </a:r>
            <a:endParaRPr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80059" indent="-228600" algn="just">
              <a:lnSpc>
                <a:spcPct val="1294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400" b="1" i="1" u="heavy" spc="100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sz="1400" b="1" i="1" u="heavy" spc="10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sz="1400" b="1" i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sz="1400" b="1" spc="1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sz="1400" b="1" i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A()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invokes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</a:t>
            </a:r>
            <a:r>
              <a:rPr sz="1400" b="1" i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B()  </a:t>
            </a:r>
            <a:r>
              <a:rPr sz="1400" b="1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passes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 to </a:t>
            </a:r>
            <a:r>
              <a:rPr sz="1400" b="1" i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1400" i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-1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“directs” logical 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sz="1400" i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1400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coupling </a:t>
            </a:r>
            <a:r>
              <a:rPr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unrelated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i="1" spc="1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necessity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1400" i="1" spc="1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passes. </a:t>
            </a:r>
            <a:r>
              <a:rPr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overlooked,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sz="1400" spc="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8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result.</a:t>
            </a:r>
            <a:endParaRPr lang="en-US" sz="1400" spc="80" dirty="0" smtClean="0">
              <a:solidFill>
                <a:srgbClr val="22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80059" indent="-228600" algn="just">
              <a:lnSpc>
                <a:spcPct val="1294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546100" algn="l"/>
              </a:tabLst>
            </a:pP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b="1" i="1" u="heavy" spc="100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sz="1400" b="1" i="1" u="heavy" spc="10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coupling</a:t>
            </a:r>
            <a:r>
              <a:rPr sz="1400" b="1" i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sz="1400" b="1" spc="1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400" b="1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communicates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collaborates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r>
              <a:rPr sz="1400" b="1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sz="1400" b="1" spc="8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(e.g., </a:t>
            </a:r>
            <a:r>
              <a:rPr sz="1400" b="1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sz="1400" b="1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functions, </a:t>
            </a:r>
            <a:r>
              <a:rPr sz="1400" b="1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sz="1400" b="1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capability, </a:t>
            </a:r>
            <a:r>
              <a:rPr sz="1400" b="1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tele-communication </a:t>
            </a:r>
            <a:r>
              <a:rPr sz="1400" b="1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functions).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</a:t>
            </a:r>
            <a:r>
              <a:rPr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necessary, </a:t>
            </a:r>
            <a:r>
              <a:rPr sz="1400" spc="6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1400" spc="11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400" spc="-4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sz="1400" spc="5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sz="1400" spc="6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spc="6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sz="1400" spc="6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1400" spc="7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sz="1400" spc="7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sz="1400" spc="5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6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1400" spc="100" dirty="0" smtClean="0">
              <a:solidFill>
                <a:srgbClr val="22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79425" indent="-228600" algn="just">
              <a:lnSpc>
                <a:spcPct val="129400"/>
              </a:lnSpc>
              <a:spcBef>
                <a:spcPts val="105"/>
              </a:spcBef>
              <a:buFont typeface="Symbol"/>
              <a:buChar char=""/>
              <a:tabLst>
                <a:tab pos="591820" algn="l"/>
              </a:tabLst>
            </a:pPr>
            <a:r>
              <a:rPr lang="en-US"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communicate </a:t>
            </a:r>
            <a:r>
              <a:rPr lang="en-US"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internally </a:t>
            </a:r>
            <a:r>
              <a:rPr lang="en-US"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externally. </a:t>
            </a:r>
            <a:r>
              <a:rPr lang="en-US"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 </a:t>
            </a:r>
            <a:r>
              <a:rPr lang="en-US"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</a:t>
            </a:r>
            <a:r>
              <a:rPr lang="en-US" sz="1400" spc="7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spc="8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 </a:t>
            </a:r>
            <a:r>
              <a:rPr lang="en-US"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spc="7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life. </a:t>
            </a:r>
            <a:r>
              <a:rPr lang="en-US"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designer </a:t>
            </a:r>
            <a:r>
              <a:rPr lang="en-US" sz="1400" spc="10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1400" spc="12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1400" spc="9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400" spc="100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 coupling </a:t>
            </a:r>
            <a:r>
              <a:rPr lang="en-US" sz="1400" spc="114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</a:t>
            </a:r>
            <a:r>
              <a:rPr lang="en-US" sz="1400" spc="2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95" dirty="0" smtClean="0">
                <a:solidFill>
                  <a:srgbClr val="22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marR="479425" indent="-228600" algn="just">
              <a:lnSpc>
                <a:spcPct val="129400"/>
              </a:lnSpc>
              <a:spcBef>
                <a:spcPts val="105"/>
              </a:spcBef>
              <a:buFont typeface="Symbol"/>
              <a:buChar char=""/>
              <a:tabLst>
                <a:tab pos="591820" algn="l"/>
              </a:tabLst>
            </a:pPr>
            <a:endParaRPr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63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/>
            </a:r>
            <a:br>
              <a:rPr lang="en-US" sz="36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</a:br>
            <a:r>
              <a:rPr lang="en-US" sz="3600" b="1" u="heavy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CONDUCTING </a:t>
            </a:r>
            <a:r>
              <a:rPr lang="en-US" sz="3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LEVEL DESIGN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39951"/>
            <a:ext cx="7319010" cy="70613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5400" dirty="0">
              <a:latin typeface="Times New Roman"/>
              <a:cs typeface="Times New Roman"/>
            </a:endParaRPr>
          </a:p>
          <a:p>
            <a:pPr marL="88900" marR="5080" indent="43815" algn="just">
              <a:lnSpc>
                <a:spcPct val="102499"/>
              </a:lnSpc>
            </a:pPr>
            <a:r>
              <a:rPr lang="en-US" spc="85" dirty="0">
                <a:latin typeface="Times New Roman"/>
                <a:cs typeface="Times New Roman"/>
              </a:rPr>
              <a:t>The </a:t>
            </a:r>
            <a:r>
              <a:rPr lang="en-US" spc="75" dirty="0">
                <a:latin typeface="Times New Roman"/>
                <a:cs typeface="Times New Roman"/>
              </a:rPr>
              <a:t>following </a:t>
            </a:r>
            <a:r>
              <a:rPr lang="en-US" spc="70" dirty="0">
                <a:latin typeface="Times New Roman"/>
                <a:cs typeface="Times New Roman"/>
              </a:rPr>
              <a:t>steps represent </a:t>
            </a:r>
            <a:r>
              <a:rPr lang="en-US" spc="75" dirty="0">
                <a:latin typeface="Times New Roman"/>
                <a:cs typeface="Times New Roman"/>
              </a:rPr>
              <a:t>a </a:t>
            </a:r>
            <a:r>
              <a:rPr lang="en-US" spc="65" dirty="0">
                <a:latin typeface="Times New Roman"/>
                <a:cs typeface="Times New Roman"/>
              </a:rPr>
              <a:t>typical </a:t>
            </a:r>
            <a:r>
              <a:rPr lang="en-US" spc="95" dirty="0">
                <a:latin typeface="Times New Roman"/>
                <a:cs typeface="Times New Roman"/>
              </a:rPr>
              <a:t>task </a:t>
            </a:r>
            <a:r>
              <a:rPr lang="en-US" spc="85" dirty="0">
                <a:latin typeface="Times New Roman"/>
                <a:cs typeface="Times New Roman"/>
              </a:rPr>
              <a:t>set </a:t>
            </a:r>
            <a:r>
              <a:rPr lang="en-US" spc="90" dirty="0">
                <a:latin typeface="Times New Roman"/>
                <a:cs typeface="Times New Roman"/>
              </a:rPr>
              <a:t>for </a:t>
            </a:r>
            <a:r>
              <a:rPr lang="en-US" spc="105" dirty="0">
                <a:latin typeface="Times New Roman"/>
                <a:cs typeface="Times New Roman"/>
              </a:rPr>
              <a:t>component-level </a:t>
            </a:r>
            <a:r>
              <a:rPr lang="en-US" spc="95" dirty="0">
                <a:latin typeface="Times New Roman"/>
                <a:cs typeface="Times New Roman"/>
              </a:rPr>
              <a:t>design, </a:t>
            </a:r>
            <a:r>
              <a:rPr lang="en-US" spc="125" dirty="0">
                <a:latin typeface="Times New Roman"/>
                <a:cs typeface="Times New Roman"/>
              </a:rPr>
              <a:t>when  </a:t>
            </a:r>
            <a:r>
              <a:rPr lang="en-US" spc="65" dirty="0">
                <a:latin typeface="Times New Roman"/>
                <a:cs typeface="Times New Roman"/>
              </a:rPr>
              <a:t>it </a:t>
            </a:r>
            <a:r>
              <a:rPr lang="en-US" spc="75" dirty="0">
                <a:latin typeface="Times New Roman"/>
                <a:cs typeface="Times New Roman"/>
              </a:rPr>
              <a:t>is </a:t>
            </a:r>
            <a:r>
              <a:rPr lang="en-US" spc="100" dirty="0">
                <a:latin typeface="Times New Roman"/>
                <a:cs typeface="Times New Roman"/>
              </a:rPr>
              <a:t>applied </a:t>
            </a:r>
            <a:r>
              <a:rPr lang="en-US" spc="90" dirty="0">
                <a:latin typeface="Times New Roman"/>
                <a:cs typeface="Times New Roman"/>
              </a:rPr>
              <a:t>for </a:t>
            </a:r>
            <a:r>
              <a:rPr lang="en-US" spc="110" dirty="0">
                <a:latin typeface="Times New Roman"/>
                <a:cs typeface="Times New Roman"/>
              </a:rPr>
              <a:t>an </a:t>
            </a:r>
            <a:r>
              <a:rPr lang="en-US" spc="95" dirty="0">
                <a:latin typeface="Times New Roman"/>
                <a:cs typeface="Times New Roman"/>
              </a:rPr>
              <a:t>object-oriented</a:t>
            </a:r>
            <a:r>
              <a:rPr lang="en-US" spc="-90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system.</a:t>
            </a:r>
            <a:endParaRPr lang="en-US" dirty="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2899"/>
              </a:lnSpc>
              <a:spcBef>
                <a:spcPts val="819"/>
              </a:spcBef>
            </a:pP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</a:t>
            </a:r>
            <a:r>
              <a:rPr lang="en-US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lang="en-US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lang="en-US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correspond </a:t>
            </a:r>
            <a:r>
              <a:rPr lang="en-US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 </a:t>
            </a:r>
            <a:r>
              <a:rPr lang="en-US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domain.</a:t>
            </a:r>
            <a:r>
              <a:rPr lang="en-US" b="1" spc="85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Using  </a:t>
            </a:r>
            <a:r>
              <a:rPr lang="en-US" spc="70" dirty="0">
                <a:latin typeface="Times New Roman"/>
                <a:cs typeface="Times New Roman"/>
              </a:rPr>
              <a:t>the requirements </a:t>
            </a:r>
            <a:r>
              <a:rPr lang="en-US" spc="85" dirty="0">
                <a:latin typeface="Times New Roman"/>
                <a:cs typeface="Times New Roman"/>
              </a:rPr>
              <a:t>and </a:t>
            </a:r>
            <a:r>
              <a:rPr lang="en-US" spc="65" dirty="0">
                <a:latin typeface="Times New Roman"/>
                <a:cs typeface="Times New Roman"/>
              </a:rPr>
              <a:t>architectural </a:t>
            </a:r>
            <a:r>
              <a:rPr lang="en-US" spc="80" dirty="0">
                <a:latin typeface="Times New Roman"/>
                <a:cs typeface="Times New Roman"/>
              </a:rPr>
              <a:t>model, each </a:t>
            </a:r>
            <a:r>
              <a:rPr lang="en-US" spc="65" dirty="0">
                <a:latin typeface="Times New Roman"/>
                <a:cs typeface="Times New Roman"/>
              </a:rPr>
              <a:t>analysis class </a:t>
            </a:r>
            <a:r>
              <a:rPr lang="en-US" spc="80" dirty="0">
                <a:latin typeface="Times New Roman"/>
                <a:cs typeface="Times New Roman"/>
              </a:rPr>
              <a:t>and </a:t>
            </a:r>
            <a:r>
              <a:rPr lang="en-US" spc="65" dirty="0">
                <a:latin typeface="Times New Roman"/>
                <a:cs typeface="Times New Roman"/>
              </a:rPr>
              <a:t>architectural  </a:t>
            </a:r>
            <a:r>
              <a:rPr lang="en-US" spc="80" dirty="0">
                <a:latin typeface="Times New Roman"/>
                <a:cs typeface="Times New Roman"/>
              </a:rPr>
              <a:t>component </a:t>
            </a:r>
            <a:r>
              <a:rPr lang="en-US" spc="55" dirty="0">
                <a:latin typeface="Times New Roman"/>
                <a:cs typeface="Times New Roman"/>
              </a:rPr>
              <a:t>is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70" dirty="0">
                <a:latin typeface="Times New Roman"/>
                <a:cs typeface="Times New Roman"/>
              </a:rPr>
              <a:t>elaborated</a:t>
            </a:r>
            <a:endParaRPr lang="en-US" dirty="0">
              <a:latin typeface="Times New Roman"/>
              <a:cs typeface="Times New Roman"/>
            </a:endParaRPr>
          </a:p>
          <a:p>
            <a:pPr marL="88900" marR="5080" algn="just">
              <a:lnSpc>
                <a:spcPct val="103099"/>
              </a:lnSpc>
              <a:spcBef>
                <a:spcPts val="835"/>
              </a:spcBef>
            </a:pP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lang="en-US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lang="en-US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correspond </a:t>
            </a:r>
            <a:r>
              <a:rPr lang="en-US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infrastructure </a:t>
            </a:r>
            <a:r>
              <a:rPr lang="en-US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</a:t>
            </a:r>
            <a:r>
              <a:rPr lang="en-US" b="1" spc="85" dirty="0">
                <a:solidFill>
                  <a:srgbClr val="00ADEE"/>
                </a:solidFill>
                <a:latin typeface="Times New Roman"/>
                <a:cs typeface="Times New Roman"/>
              </a:rPr>
              <a:t>.  </a:t>
            </a:r>
            <a:r>
              <a:rPr lang="en-US" spc="110" dirty="0">
                <a:latin typeface="Times New Roman"/>
                <a:cs typeface="Times New Roman"/>
              </a:rPr>
              <a:t>These </a:t>
            </a:r>
            <a:r>
              <a:rPr lang="en-US" spc="90" dirty="0">
                <a:latin typeface="Times New Roman"/>
                <a:cs typeface="Times New Roman"/>
              </a:rPr>
              <a:t>classes </a:t>
            </a:r>
            <a:r>
              <a:rPr lang="en-US" spc="95" dirty="0">
                <a:latin typeface="Times New Roman"/>
                <a:cs typeface="Times New Roman"/>
              </a:rPr>
              <a:t>are </a:t>
            </a:r>
            <a:r>
              <a:rPr lang="en-US" spc="105" dirty="0">
                <a:latin typeface="Times New Roman"/>
                <a:cs typeface="Times New Roman"/>
              </a:rPr>
              <a:t>not </a:t>
            </a:r>
            <a:r>
              <a:rPr lang="en-US" spc="100" dirty="0">
                <a:latin typeface="Times New Roman"/>
                <a:cs typeface="Times New Roman"/>
              </a:rPr>
              <a:t>described </a:t>
            </a:r>
            <a:r>
              <a:rPr lang="en-US" spc="90" dirty="0">
                <a:latin typeface="Times New Roman"/>
                <a:cs typeface="Times New Roman"/>
              </a:rPr>
              <a:t>in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100" dirty="0">
                <a:latin typeface="Times New Roman"/>
                <a:cs typeface="Times New Roman"/>
              </a:rPr>
              <a:t>requirements </a:t>
            </a:r>
            <a:r>
              <a:rPr lang="en-US" spc="114" dirty="0">
                <a:latin typeface="Times New Roman"/>
                <a:cs typeface="Times New Roman"/>
              </a:rPr>
              <a:t>model and </a:t>
            </a:r>
            <a:r>
              <a:rPr lang="en-US" spc="95" dirty="0">
                <a:latin typeface="Times New Roman"/>
                <a:cs typeface="Times New Roman"/>
              </a:rPr>
              <a:t>are often </a:t>
            </a:r>
            <a:r>
              <a:rPr lang="en-US" spc="105" dirty="0">
                <a:latin typeface="Times New Roman"/>
                <a:cs typeface="Times New Roman"/>
              </a:rPr>
              <a:t>missing  </a:t>
            </a:r>
            <a:r>
              <a:rPr lang="en-US" spc="114" dirty="0">
                <a:latin typeface="Times New Roman"/>
                <a:cs typeface="Times New Roman"/>
              </a:rPr>
              <a:t>from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90" dirty="0">
                <a:latin typeface="Times New Roman"/>
                <a:cs typeface="Times New Roman"/>
              </a:rPr>
              <a:t>architecture </a:t>
            </a:r>
            <a:r>
              <a:rPr lang="en-US" spc="105" dirty="0">
                <a:latin typeface="Times New Roman"/>
                <a:cs typeface="Times New Roman"/>
              </a:rPr>
              <a:t>model, </a:t>
            </a:r>
            <a:r>
              <a:rPr lang="en-US" spc="100" dirty="0">
                <a:latin typeface="Times New Roman"/>
                <a:cs typeface="Times New Roman"/>
              </a:rPr>
              <a:t>but they </a:t>
            </a:r>
            <a:r>
              <a:rPr lang="en-US" spc="114" dirty="0">
                <a:latin typeface="Times New Roman"/>
                <a:cs typeface="Times New Roman"/>
              </a:rPr>
              <a:t>must </a:t>
            </a:r>
            <a:r>
              <a:rPr lang="en-US" spc="110" dirty="0">
                <a:latin typeface="Times New Roman"/>
                <a:cs typeface="Times New Roman"/>
              </a:rPr>
              <a:t>be </a:t>
            </a:r>
            <a:r>
              <a:rPr lang="en-US" spc="100" dirty="0">
                <a:latin typeface="Times New Roman"/>
                <a:cs typeface="Times New Roman"/>
              </a:rPr>
              <a:t>described </a:t>
            </a:r>
            <a:r>
              <a:rPr lang="en-US" spc="80" dirty="0">
                <a:latin typeface="Times New Roman"/>
                <a:cs typeface="Times New Roman"/>
              </a:rPr>
              <a:t>at </a:t>
            </a:r>
            <a:r>
              <a:rPr lang="en-US" spc="85" dirty="0">
                <a:latin typeface="Times New Roman"/>
                <a:cs typeface="Times New Roman"/>
              </a:rPr>
              <a:t>this </a:t>
            </a:r>
            <a:r>
              <a:rPr lang="en-US" spc="90" dirty="0">
                <a:latin typeface="Times New Roman"/>
                <a:cs typeface="Times New Roman"/>
              </a:rPr>
              <a:t>point. Classes</a:t>
            </a:r>
            <a:r>
              <a:rPr lang="en-US" spc="-165" dirty="0">
                <a:latin typeface="Times New Roman"/>
                <a:cs typeface="Times New Roman"/>
              </a:rPr>
              <a:t> </a:t>
            </a:r>
            <a:r>
              <a:rPr lang="en-US" spc="114" dirty="0">
                <a:latin typeface="Times New Roman"/>
                <a:cs typeface="Times New Roman"/>
              </a:rPr>
              <a:t>and  </a:t>
            </a:r>
            <a:r>
              <a:rPr lang="en-US" spc="110" dirty="0">
                <a:latin typeface="Times New Roman"/>
                <a:cs typeface="Times New Roman"/>
              </a:rPr>
              <a:t>components </a:t>
            </a:r>
            <a:r>
              <a:rPr lang="en-US" spc="90" dirty="0">
                <a:latin typeface="Times New Roman"/>
                <a:cs typeface="Times New Roman"/>
              </a:rPr>
              <a:t>in </a:t>
            </a:r>
            <a:r>
              <a:rPr lang="en-US" spc="85" dirty="0">
                <a:latin typeface="Times New Roman"/>
                <a:cs typeface="Times New Roman"/>
              </a:rPr>
              <a:t>this </a:t>
            </a:r>
            <a:r>
              <a:rPr lang="en-US" spc="100" dirty="0">
                <a:latin typeface="Times New Roman"/>
                <a:cs typeface="Times New Roman"/>
              </a:rPr>
              <a:t>category include </a:t>
            </a:r>
            <a:r>
              <a:rPr lang="en-US" spc="140" dirty="0">
                <a:latin typeface="Times New Roman"/>
                <a:cs typeface="Times New Roman"/>
              </a:rPr>
              <a:t>GUI </a:t>
            </a:r>
            <a:r>
              <a:rPr lang="en-US" spc="110" dirty="0">
                <a:latin typeface="Times New Roman"/>
                <a:cs typeface="Times New Roman"/>
              </a:rPr>
              <a:t>components </a:t>
            </a:r>
            <a:r>
              <a:rPr lang="en-US" spc="70" dirty="0">
                <a:latin typeface="Times New Roman"/>
                <a:cs typeface="Times New Roman"/>
              </a:rPr>
              <a:t>(often available as</a:t>
            </a:r>
            <a:r>
              <a:rPr lang="en-US" spc="245" dirty="0">
                <a:latin typeface="Times New Roman"/>
                <a:cs typeface="Times New Roman"/>
              </a:rPr>
              <a:t> </a:t>
            </a:r>
            <a:r>
              <a:rPr lang="en-US" spc="70" dirty="0">
                <a:latin typeface="Times New Roman"/>
                <a:cs typeface="Times New Roman"/>
              </a:rPr>
              <a:t>reusable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 marR="8890" algn="just">
              <a:lnSpc>
                <a:spcPct val="102499"/>
              </a:lnSpc>
              <a:spcBef>
                <a:spcPts val="855"/>
              </a:spcBef>
            </a:pP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sz="16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lang="en-US" sz="16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all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lang="en-US" sz="16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that </a:t>
            </a:r>
            <a:r>
              <a:rPr lang="en-US" sz="16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 acquired </a:t>
            </a:r>
            <a:r>
              <a:rPr lang="en-US" sz="16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 reusable </a:t>
            </a:r>
            <a:r>
              <a:rPr lang="en-US"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components. </a:t>
            </a:r>
            <a:r>
              <a:rPr lang="en-US" sz="1600" b="1" spc="55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Elaboration requires </a:t>
            </a:r>
            <a:r>
              <a:rPr lang="en-US" sz="1600" spc="65" dirty="0">
                <a:latin typeface="Times New Roman"/>
                <a:cs typeface="Times New Roman"/>
              </a:rPr>
              <a:t>that </a:t>
            </a:r>
            <a:r>
              <a:rPr lang="en-US" sz="1600" spc="55" dirty="0">
                <a:latin typeface="Times New Roman"/>
                <a:cs typeface="Times New Roman"/>
              </a:rPr>
              <a:t>all </a:t>
            </a:r>
            <a:r>
              <a:rPr lang="en-US" sz="1600" spc="65" dirty="0">
                <a:latin typeface="Times New Roman"/>
                <a:cs typeface="Times New Roman"/>
              </a:rPr>
              <a:t>interfaces, </a:t>
            </a:r>
            <a:r>
              <a:rPr lang="en-US" sz="1600" spc="60" dirty="0">
                <a:latin typeface="Times New Roman"/>
                <a:cs typeface="Times New Roman"/>
              </a:rPr>
              <a:t>attributes, </a:t>
            </a:r>
            <a:r>
              <a:rPr lang="en-US" sz="1600" spc="85" dirty="0">
                <a:latin typeface="Times New Roman"/>
                <a:cs typeface="Times New Roman"/>
              </a:rPr>
              <a:t>and </a:t>
            </a:r>
            <a:r>
              <a:rPr lang="en-US" sz="1600" spc="70" dirty="0">
                <a:latin typeface="Times New Roman"/>
                <a:cs typeface="Times New Roman"/>
              </a:rPr>
              <a:t>operations </a:t>
            </a:r>
            <a:r>
              <a:rPr lang="en-US" sz="1600" spc="75" dirty="0">
                <a:latin typeface="Times New Roman"/>
                <a:cs typeface="Times New Roman"/>
              </a:rPr>
              <a:t>necessary </a:t>
            </a:r>
            <a:r>
              <a:rPr lang="en-US" sz="1600" spc="70" dirty="0">
                <a:latin typeface="Times New Roman"/>
                <a:cs typeface="Times New Roman"/>
              </a:rPr>
              <a:t>to  </a:t>
            </a:r>
            <a:r>
              <a:rPr lang="en-US" sz="1600" spc="80" dirty="0">
                <a:latin typeface="Times New Roman"/>
                <a:cs typeface="Times New Roman"/>
              </a:rPr>
              <a:t>implement </a:t>
            </a:r>
            <a:r>
              <a:rPr lang="en-US" sz="1600" spc="70" dirty="0">
                <a:latin typeface="Times New Roman"/>
                <a:cs typeface="Times New Roman"/>
              </a:rPr>
              <a:t>the </a:t>
            </a:r>
            <a:r>
              <a:rPr lang="en-US" sz="1600" spc="65" dirty="0">
                <a:latin typeface="Times New Roman"/>
                <a:cs typeface="Times New Roman"/>
              </a:rPr>
              <a:t>class </a:t>
            </a:r>
            <a:r>
              <a:rPr lang="en-US" sz="1600" spc="75" dirty="0">
                <a:latin typeface="Times New Roman"/>
                <a:cs typeface="Times New Roman"/>
              </a:rPr>
              <a:t>be described in </a:t>
            </a:r>
            <a:r>
              <a:rPr lang="en-US" sz="1600" spc="60" dirty="0">
                <a:latin typeface="Times New Roman"/>
                <a:cs typeface="Times New Roman"/>
              </a:rPr>
              <a:t>detail. </a:t>
            </a:r>
            <a:r>
              <a:rPr lang="en-US" sz="1600" spc="80" dirty="0">
                <a:latin typeface="Times New Roman"/>
                <a:cs typeface="Times New Roman"/>
              </a:rPr>
              <a:t>Design </a:t>
            </a:r>
            <a:r>
              <a:rPr lang="en-US" sz="1600" spc="65" dirty="0">
                <a:latin typeface="Times New Roman"/>
                <a:cs typeface="Times New Roman"/>
              </a:rPr>
              <a:t>heuristics </a:t>
            </a:r>
            <a:r>
              <a:rPr lang="en-US" sz="1600" spc="60" dirty="0">
                <a:latin typeface="Times New Roman"/>
                <a:cs typeface="Times New Roman"/>
              </a:rPr>
              <a:t>(e.g., </a:t>
            </a:r>
            <a:r>
              <a:rPr lang="en-US" sz="1600" spc="85" dirty="0">
                <a:latin typeface="Times New Roman"/>
                <a:cs typeface="Times New Roman"/>
              </a:rPr>
              <a:t>component  </a:t>
            </a:r>
            <a:r>
              <a:rPr lang="en-US" sz="1600" spc="75" dirty="0">
                <a:latin typeface="Times New Roman"/>
                <a:cs typeface="Times New Roman"/>
              </a:rPr>
              <a:t>cohesion </a:t>
            </a:r>
            <a:r>
              <a:rPr lang="en-US" sz="1600" spc="80" dirty="0">
                <a:latin typeface="Times New Roman"/>
                <a:cs typeface="Times New Roman"/>
              </a:rPr>
              <a:t>and </a:t>
            </a:r>
            <a:r>
              <a:rPr lang="en-US" sz="1600" spc="70" dirty="0">
                <a:latin typeface="Times New Roman"/>
                <a:cs typeface="Times New Roman"/>
              </a:rPr>
              <a:t>coupling) </a:t>
            </a:r>
            <a:r>
              <a:rPr lang="en-US" sz="1600" spc="85" dirty="0">
                <a:latin typeface="Times New Roman"/>
                <a:cs typeface="Times New Roman"/>
              </a:rPr>
              <a:t>must </a:t>
            </a:r>
            <a:r>
              <a:rPr lang="en-US" sz="1600" spc="75" dirty="0">
                <a:latin typeface="Times New Roman"/>
                <a:cs typeface="Times New Roman"/>
              </a:rPr>
              <a:t>be considered </a:t>
            </a:r>
            <a:r>
              <a:rPr lang="en-US" sz="1600" spc="70" dirty="0">
                <a:latin typeface="Times New Roman"/>
                <a:cs typeface="Times New Roman"/>
              </a:rPr>
              <a:t>as </a:t>
            </a:r>
            <a:r>
              <a:rPr lang="en-US" sz="1600" spc="60" dirty="0">
                <a:latin typeface="Times New Roman"/>
                <a:cs typeface="Times New Roman"/>
              </a:rPr>
              <a:t>this </a:t>
            </a:r>
            <a:r>
              <a:rPr lang="en-US" sz="1600" spc="70" dirty="0">
                <a:latin typeface="Times New Roman"/>
                <a:cs typeface="Times New Roman"/>
              </a:rPr>
              <a:t>task </a:t>
            </a:r>
            <a:r>
              <a:rPr lang="en-US" sz="1600" spc="55" dirty="0">
                <a:latin typeface="Times New Roman"/>
                <a:cs typeface="Times New Roman"/>
              </a:rPr>
              <a:t>is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conducted.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099"/>
              </a:lnSpc>
              <a:spcBef>
                <a:spcPts val="820"/>
              </a:spcBef>
            </a:pP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sz="16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3a. Specify </a:t>
            </a:r>
            <a:r>
              <a:rPr lang="en-US"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message </a:t>
            </a:r>
            <a:r>
              <a:rPr lang="en-US" sz="16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details </a:t>
            </a:r>
            <a:r>
              <a:rPr lang="en-US"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when </a:t>
            </a:r>
            <a:r>
              <a:rPr lang="en-US" sz="16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lang="en-US"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components </a:t>
            </a:r>
            <a:r>
              <a:rPr lang="en-US" sz="16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collaborate.</a:t>
            </a:r>
            <a:r>
              <a:rPr lang="en-US" sz="1600" b="1" spc="45" dirty="0">
                <a:latin typeface="Times New Roman"/>
                <a:cs typeface="Times New Roman"/>
              </a:rPr>
              <a:t> </a:t>
            </a:r>
            <a:r>
              <a:rPr lang="en-US" sz="1600" spc="60" dirty="0">
                <a:latin typeface="Times New Roman"/>
                <a:cs typeface="Times New Roman"/>
              </a:rPr>
              <a:t>The  </a:t>
            </a:r>
            <a:r>
              <a:rPr lang="en-US" sz="1600" spc="65" dirty="0">
                <a:latin typeface="Times New Roman"/>
                <a:cs typeface="Times New Roman"/>
              </a:rPr>
              <a:t>requirements</a:t>
            </a:r>
            <a:r>
              <a:rPr lang="en-US" sz="1600" spc="-55" dirty="0">
                <a:latin typeface="Times New Roman"/>
                <a:cs typeface="Times New Roman"/>
              </a:rPr>
              <a:t> </a:t>
            </a:r>
            <a:r>
              <a:rPr lang="en-US" sz="1600" spc="80" dirty="0">
                <a:latin typeface="Times New Roman"/>
                <a:cs typeface="Times New Roman"/>
              </a:rPr>
              <a:t>model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spc="85" dirty="0">
                <a:latin typeface="Times New Roman"/>
                <a:cs typeface="Times New Roman"/>
              </a:rPr>
              <a:t>makes</a:t>
            </a:r>
            <a:r>
              <a:rPr lang="en-US" sz="1600" spc="-60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use</a:t>
            </a:r>
            <a:r>
              <a:rPr lang="en-US" sz="1600" spc="-50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of</a:t>
            </a:r>
            <a:r>
              <a:rPr lang="en-US" sz="1600" spc="-35" dirty="0">
                <a:latin typeface="Times New Roman"/>
                <a:cs typeface="Times New Roman"/>
              </a:rPr>
              <a:t> </a:t>
            </a:r>
            <a:r>
              <a:rPr lang="en-US" sz="1600" spc="75" dirty="0">
                <a:latin typeface="Times New Roman"/>
                <a:cs typeface="Times New Roman"/>
              </a:rPr>
              <a:t>a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spc="65" dirty="0">
                <a:latin typeface="Times New Roman"/>
                <a:cs typeface="Times New Roman"/>
              </a:rPr>
              <a:t>collaboration</a:t>
            </a:r>
            <a:r>
              <a:rPr lang="en-US" sz="1600" spc="-55" dirty="0">
                <a:latin typeface="Times New Roman"/>
                <a:cs typeface="Times New Roman"/>
              </a:rPr>
              <a:t> </a:t>
            </a:r>
            <a:r>
              <a:rPr lang="en-US" sz="1600" spc="80" dirty="0">
                <a:latin typeface="Times New Roman"/>
                <a:cs typeface="Times New Roman"/>
              </a:rPr>
              <a:t>diagram</a:t>
            </a:r>
            <a:r>
              <a:rPr lang="en-US" sz="1600" spc="-45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to</a:t>
            </a:r>
            <a:r>
              <a:rPr lang="en-US" sz="1600" spc="-75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show</a:t>
            </a:r>
            <a:r>
              <a:rPr lang="en-US" sz="1600" spc="-35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how</a:t>
            </a:r>
            <a:r>
              <a:rPr lang="en-US" sz="1600" spc="-40" dirty="0">
                <a:latin typeface="Times New Roman"/>
                <a:cs typeface="Times New Roman"/>
              </a:rPr>
              <a:t> </a:t>
            </a:r>
            <a:r>
              <a:rPr lang="en-US" sz="1600" spc="65" dirty="0">
                <a:latin typeface="Times New Roman"/>
                <a:cs typeface="Times New Roman"/>
              </a:rPr>
              <a:t>analysis</a:t>
            </a:r>
            <a:r>
              <a:rPr lang="en-US" sz="1600" spc="-35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classes  collaborate </a:t>
            </a:r>
            <a:r>
              <a:rPr lang="en-US" sz="1600" spc="75" dirty="0">
                <a:latin typeface="Times New Roman"/>
                <a:cs typeface="Times New Roman"/>
              </a:rPr>
              <a:t>with </a:t>
            </a:r>
            <a:r>
              <a:rPr lang="en-US" sz="1600" spc="80" dirty="0">
                <a:latin typeface="Times New Roman"/>
                <a:cs typeface="Times New Roman"/>
              </a:rPr>
              <a:t>one </a:t>
            </a:r>
            <a:r>
              <a:rPr lang="en-US" sz="1600" spc="70" dirty="0">
                <a:latin typeface="Times New Roman"/>
                <a:cs typeface="Times New Roman"/>
              </a:rPr>
              <a:t>another. </a:t>
            </a:r>
            <a:r>
              <a:rPr lang="en-US" sz="1600" spc="90" dirty="0">
                <a:latin typeface="Times New Roman"/>
                <a:cs typeface="Times New Roman"/>
              </a:rPr>
              <a:t>Messages </a:t>
            </a:r>
            <a:r>
              <a:rPr lang="en-US" sz="1600" spc="70" dirty="0">
                <a:latin typeface="Times New Roman"/>
                <a:cs typeface="Times New Roman"/>
              </a:rPr>
              <a:t>that </a:t>
            </a:r>
            <a:r>
              <a:rPr lang="en-US" sz="1600" spc="80" dirty="0">
                <a:latin typeface="Times New Roman"/>
                <a:cs typeface="Times New Roman"/>
              </a:rPr>
              <a:t>are </a:t>
            </a:r>
            <a:r>
              <a:rPr lang="en-US" sz="1600" spc="85" dirty="0">
                <a:latin typeface="Times New Roman"/>
                <a:cs typeface="Times New Roman"/>
              </a:rPr>
              <a:t>passed </a:t>
            </a:r>
            <a:r>
              <a:rPr lang="en-US" sz="1600" spc="100" dirty="0">
                <a:latin typeface="Times New Roman"/>
                <a:cs typeface="Times New Roman"/>
              </a:rPr>
              <a:t>between </a:t>
            </a:r>
            <a:r>
              <a:rPr lang="en-US" sz="1600" spc="80" dirty="0">
                <a:latin typeface="Times New Roman"/>
                <a:cs typeface="Times New Roman"/>
              </a:rPr>
              <a:t>objects </a:t>
            </a:r>
            <a:r>
              <a:rPr lang="en-US" sz="1600" spc="85" dirty="0">
                <a:latin typeface="Times New Roman"/>
                <a:cs typeface="Times New Roman"/>
              </a:rPr>
              <a:t>within </a:t>
            </a:r>
            <a:r>
              <a:rPr lang="en-US" sz="1600" spc="105" dirty="0">
                <a:latin typeface="Times New Roman"/>
                <a:cs typeface="Times New Roman"/>
              </a:rPr>
              <a:t>a  </a:t>
            </a:r>
            <a:r>
              <a:rPr lang="en-US" sz="1600" spc="90" dirty="0">
                <a:latin typeface="Times New Roman"/>
                <a:cs typeface="Times New Roman"/>
              </a:rPr>
              <a:t>system.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099"/>
              </a:lnSpc>
              <a:spcBef>
                <a:spcPts val="815"/>
              </a:spcBef>
            </a:pPr>
            <a:r>
              <a:rPr lang="en-US" sz="16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</a:t>
            </a:r>
            <a:r>
              <a:rPr lang="en-US"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3b.</a:t>
            </a:r>
            <a:r>
              <a:rPr lang="en-US" sz="16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</a:t>
            </a:r>
            <a:r>
              <a:rPr lang="en-US" sz="16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appropriate</a:t>
            </a:r>
            <a:r>
              <a:rPr lang="en-US" sz="16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interfaces</a:t>
            </a:r>
            <a:r>
              <a:rPr lang="en-US" sz="16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lang="en-US" sz="16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each</a:t>
            </a:r>
            <a:r>
              <a:rPr lang="en-US" sz="16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600" b="1" u="heavy" spc="80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lang="en-US" sz="1600" b="1" spc="80" dirty="0" err="1">
                <a:solidFill>
                  <a:srgbClr val="00ADEE"/>
                </a:solidFill>
                <a:latin typeface="Times New Roman"/>
                <a:cs typeface="Times New Roman"/>
              </a:rPr>
              <a:t>.</a:t>
            </a:r>
            <a:r>
              <a:rPr lang="en-US" sz="1600" spc="80" dirty="0" err="1">
                <a:latin typeface="Times New Roman"/>
                <a:cs typeface="Times New Roman"/>
              </a:rPr>
              <a:t>Within</a:t>
            </a:r>
            <a:r>
              <a:rPr lang="en-US" sz="1600" spc="-15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the</a:t>
            </a:r>
            <a:r>
              <a:rPr lang="en-US" sz="1600" spc="20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context</a:t>
            </a:r>
            <a:r>
              <a:rPr lang="en-US" sz="1600" spc="55" dirty="0">
                <a:latin typeface="Times New Roman"/>
                <a:cs typeface="Times New Roman"/>
              </a:rPr>
              <a:t> </a:t>
            </a:r>
            <a:r>
              <a:rPr lang="en-US" sz="1600" spc="100" dirty="0">
                <a:latin typeface="Times New Roman"/>
                <a:cs typeface="Times New Roman"/>
              </a:rPr>
              <a:t>of  </a:t>
            </a:r>
            <a:r>
              <a:rPr lang="en-US" sz="1600" spc="105" dirty="0">
                <a:latin typeface="Times New Roman"/>
                <a:cs typeface="Times New Roman"/>
              </a:rPr>
              <a:t>component-level </a:t>
            </a:r>
            <a:r>
              <a:rPr lang="en-US" sz="1600" spc="95" dirty="0">
                <a:latin typeface="Times New Roman"/>
                <a:cs typeface="Times New Roman"/>
              </a:rPr>
              <a:t>design, </a:t>
            </a:r>
            <a:r>
              <a:rPr lang="en-US" sz="1600" spc="105" dirty="0">
                <a:latin typeface="Times New Roman"/>
                <a:cs typeface="Times New Roman"/>
              </a:rPr>
              <a:t>a </a:t>
            </a:r>
            <a:r>
              <a:rPr lang="en-US" sz="1600" spc="170" dirty="0">
                <a:latin typeface="Times New Roman"/>
                <a:cs typeface="Times New Roman"/>
              </a:rPr>
              <a:t>UML </a:t>
            </a:r>
            <a:r>
              <a:rPr lang="en-US" sz="1600" spc="90" dirty="0">
                <a:latin typeface="Times New Roman"/>
                <a:cs typeface="Times New Roman"/>
              </a:rPr>
              <a:t>interface </a:t>
            </a:r>
            <a:r>
              <a:rPr lang="en-US" sz="1600" spc="80" dirty="0">
                <a:latin typeface="Times New Roman"/>
                <a:cs typeface="Times New Roman"/>
              </a:rPr>
              <a:t>is </a:t>
            </a:r>
            <a:r>
              <a:rPr lang="en-US" sz="1600" spc="105" dirty="0">
                <a:latin typeface="Times New Roman"/>
                <a:cs typeface="Times New Roman"/>
              </a:rPr>
              <a:t>“a </a:t>
            </a:r>
            <a:r>
              <a:rPr lang="en-US" sz="1600" spc="110" dirty="0">
                <a:latin typeface="Times New Roman"/>
                <a:cs typeface="Times New Roman"/>
              </a:rPr>
              <a:t>group </a:t>
            </a:r>
            <a:r>
              <a:rPr lang="en-US" sz="1600" spc="100" dirty="0">
                <a:latin typeface="Times New Roman"/>
                <a:cs typeface="Times New Roman"/>
              </a:rPr>
              <a:t>of </a:t>
            </a:r>
            <a:r>
              <a:rPr lang="en-US" sz="1600" spc="95" dirty="0">
                <a:latin typeface="Times New Roman"/>
                <a:cs typeface="Times New Roman"/>
              </a:rPr>
              <a:t>externally </a:t>
            </a:r>
            <a:r>
              <a:rPr lang="en-US" sz="1600" spc="90" dirty="0">
                <a:latin typeface="Times New Roman"/>
                <a:cs typeface="Times New Roman"/>
              </a:rPr>
              <a:t>visible </a:t>
            </a:r>
            <a:r>
              <a:rPr lang="en-US" sz="1600" spc="70" dirty="0">
                <a:latin typeface="Times New Roman"/>
                <a:cs typeface="Times New Roman"/>
              </a:rPr>
              <a:t>(i.e.,  public)</a:t>
            </a:r>
            <a:r>
              <a:rPr lang="en-US" sz="1600" spc="15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operations.</a:t>
            </a: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The</a:t>
            </a: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65" dirty="0">
                <a:latin typeface="Times New Roman"/>
                <a:cs typeface="Times New Roman"/>
              </a:rPr>
              <a:t>interface</a:t>
            </a:r>
            <a:r>
              <a:rPr lang="en-US" sz="1600" spc="20" dirty="0">
                <a:latin typeface="Times New Roman"/>
                <a:cs typeface="Times New Roman"/>
              </a:rPr>
              <a:t> </a:t>
            </a:r>
            <a:r>
              <a:rPr lang="en-US" sz="1600" spc="70" dirty="0">
                <a:latin typeface="Times New Roman"/>
                <a:cs typeface="Times New Roman"/>
              </a:rPr>
              <a:t>contains</a:t>
            </a: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90" dirty="0">
                <a:latin typeface="Times New Roman"/>
                <a:cs typeface="Times New Roman"/>
              </a:rPr>
              <a:t>no</a:t>
            </a:r>
            <a:r>
              <a:rPr lang="en-US" sz="1600" spc="15" dirty="0">
                <a:latin typeface="Times New Roman"/>
                <a:cs typeface="Times New Roman"/>
              </a:rPr>
              <a:t> </a:t>
            </a:r>
            <a:r>
              <a:rPr lang="en-US" sz="1600" spc="65" dirty="0">
                <a:latin typeface="Times New Roman"/>
                <a:cs typeface="Times New Roman"/>
              </a:rPr>
              <a:t>internal</a:t>
            </a:r>
            <a:r>
              <a:rPr lang="en-US" sz="1600" spc="20" dirty="0">
                <a:latin typeface="Times New Roman"/>
                <a:cs typeface="Times New Roman"/>
              </a:rPr>
              <a:t> </a:t>
            </a:r>
            <a:r>
              <a:rPr lang="en-US" sz="1600" spc="65" dirty="0">
                <a:latin typeface="Times New Roman"/>
                <a:cs typeface="Times New Roman"/>
              </a:rPr>
              <a:t>structure,</a:t>
            </a: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50" dirty="0">
                <a:latin typeface="Times New Roman"/>
                <a:cs typeface="Times New Roman"/>
              </a:rPr>
              <a:t>it</a:t>
            </a:r>
            <a:r>
              <a:rPr lang="en-US" sz="1600" spc="35" dirty="0">
                <a:latin typeface="Times New Roman"/>
                <a:cs typeface="Times New Roman"/>
              </a:rPr>
              <a:t> </a:t>
            </a:r>
            <a:r>
              <a:rPr lang="en-US" sz="1600" spc="75" dirty="0">
                <a:latin typeface="Times New Roman"/>
                <a:cs typeface="Times New Roman"/>
              </a:rPr>
              <a:t>has</a:t>
            </a: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85" dirty="0">
                <a:latin typeface="Times New Roman"/>
                <a:cs typeface="Times New Roman"/>
              </a:rPr>
              <a:t>no</a:t>
            </a:r>
            <a:r>
              <a:rPr lang="en-US" sz="1600" spc="25" dirty="0">
                <a:latin typeface="Times New Roman"/>
                <a:cs typeface="Times New Roman"/>
              </a:rPr>
              <a:t> </a:t>
            </a:r>
            <a:r>
              <a:rPr lang="en-US" sz="1600" spc="65" dirty="0">
                <a:latin typeface="Times New Roman"/>
                <a:cs typeface="Times New Roman"/>
              </a:rPr>
              <a:t>attributes,</a:t>
            </a:r>
            <a:r>
              <a:rPr lang="en-US" sz="1600" spc="-165" dirty="0">
                <a:latin typeface="Times New Roman"/>
                <a:cs typeface="Times New Roman"/>
              </a:rPr>
              <a:t> </a:t>
            </a:r>
            <a:r>
              <a:rPr lang="en-US" sz="1600" spc="120" dirty="0">
                <a:latin typeface="Times New Roman"/>
                <a:cs typeface="Times New Roman"/>
              </a:rPr>
              <a:t>no  </a:t>
            </a:r>
            <a:r>
              <a:rPr lang="en-US" sz="1600" spc="90" dirty="0">
                <a:latin typeface="Times New Roman"/>
                <a:cs typeface="Times New Roman"/>
              </a:rPr>
              <a:t>associations.</a:t>
            </a:r>
            <a:r>
              <a:rPr lang="en-US" sz="1600" spc="55" dirty="0">
                <a:latin typeface="Times New Roman"/>
                <a:cs typeface="Times New Roman"/>
              </a:rPr>
              <a:t> </a:t>
            </a:r>
            <a:r>
              <a:rPr lang="en-US" sz="1600" spc="80" dirty="0">
                <a:latin typeface="Times New Roman"/>
                <a:cs typeface="Times New Roman"/>
              </a:rPr>
              <a:t>“.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2499"/>
              </a:lnSpc>
              <a:spcBef>
                <a:spcPts val="855"/>
              </a:spcBef>
            </a:pP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sz="1600" b="1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3c.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lang="en-US" sz="16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attributes </a:t>
            </a:r>
            <a:r>
              <a:rPr lang="en-US"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sz="16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define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types </a:t>
            </a:r>
            <a:r>
              <a:rPr lang="en-US" sz="16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data </a:t>
            </a:r>
            <a:r>
              <a:rPr lang="en-US" sz="16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structures </a:t>
            </a:r>
            <a:r>
              <a:rPr lang="en-US" sz="1600" b="1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lang="en-US"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lang="en-US" sz="1600" b="1" spc="65" dirty="0">
                <a:latin typeface="Times New Roman"/>
                <a:cs typeface="Times New Roman"/>
              </a:rPr>
              <a:t> </a:t>
            </a:r>
            <a:r>
              <a:rPr lang="en-US" sz="16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 them</a:t>
            </a:r>
            <a:r>
              <a:rPr lang="en-US" sz="1600" b="1" spc="85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z="1600" spc="75" dirty="0">
                <a:latin typeface="Times New Roman"/>
                <a:cs typeface="Times New Roman"/>
              </a:rPr>
              <a:t>In </a:t>
            </a:r>
            <a:r>
              <a:rPr lang="en-US" sz="1600" spc="65" dirty="0">
                <a:latin typeface="Times New Roman"/>
                <a:cs typeface="Times New Roman"/>
              </a:rPr>
              <a:t>general, </a:t>
            </a:r>
            <a:r>
              <a:rPr lang="en-US" sz="1600" spc="70" dirty="0">
                <a:latin typeface="Times New Roman"/>
                <a:cs typeface="Times New Roman"/>
              </a:rPr>
              <a:t>data </a:t>
            </a:r>
            <a:r>
              <a:rPr lang="en-US" sz="1600" spc="65" dirty="0">
                <a:latin typeface="Times New Roman"/>
                <a:cs typeface="Times New Roman"/>
              </a:rPr>
              <a:t>structures </a:t>
            </a:r>
            <a:r>
              <a:rPr lang="en-US" sz="1600" spc="80" dirty="0">
                <a:latin typeface="Times New Roman"/>
                <a:cs typeface="Times New Roman"/>
              </a:rPr>
              <a:t>and </a:t>
            </a:r>
            <a:r>
              <a:rPr lang="en-US" sz="1600" spc="70" dirty="0">
                <a:latin typeface="Times New Roman"/>
                <a:cs typeface="Times New Roman"/>
              </a:rPr>
              <a:t>types </a:t>
            </a:r>
            <a:r>
              <a:rPr lang="en-US" sz="1600" spc="80" dirty="0">
                <a:latin typeface="Times New Roman"/>
                <a:cs typeface="Times New Roman"/>
              </a:rPr>
              <a:t>used </a:t>
            </a:r>
            <a:r>
              <a:rPr lang="en-US" sz="1600" spc="70" dirty="0">
                <a:latin typeface="Times New Roman"/>
                <a:cs typeface="Times New Roman"/>
              </a:rPr>
              <a:t>to define </a:t>
            </a:r>
            <a:r>
              <a:rPr lang="en-US" sz="1600" spc="65" dirty="0">
                <a:latin typeface="Times New Roman"/>
                <a:cs typeface="Times New Roman"/>
              </a:rPr>
              <a:t>attributes </a:t>
            </a:r>
            <a:r>
              <a:rPr lang="en-US" sz="1600" spc="70" dirty="0">
                <a:latin typeface="Times New Roman"/>
                <a:cs typeface="Times New Roman"/>
              </a:rPr>
              <a:t>are  defined </a:t>
            </a:r>
            <a:r>
              <a:rPr lang="en-US" sz="1600" spc="75" dirty="0">
                <a:latin typeface="Times New Roman"/>
                <a:cs typeface="Times New Roman"/>
              </a:rPr>
              <a:t>within </a:t>
            </a:r>
            <a:r>
              <a:rPr lang="en-US" sz="1600" spc="70" dirty="0">
                <a:latin typeface="Times New Roman"/>
                <a:cs typeface="Times New Roman"/>
              </a:rPr>
              <a:t>the context of the </a:t>
            </a:r>
            <a:r>
              <a:rPr lang="en-US" sz="1600" spc="85" dirty="0">
                <a:latin typeface="Times New Roman"/>
                <a:cs typeface="Times New Roman"/>
              </a:rPr>
              <a:t>programming </a:t>
            </a:r>
            <a:r>
              <a:rPr lang="en-US" sz="1600" spc="75" dirty="0">
                <a:latin typeface="Times New Roman"/>
                <a:cs typeface="Times New Roman"/>
              </a:rPr>
              <a:t>language </a:t>
            </a:r>
            <a:r>
              <a:rPr lang="en-US" sz="1600" spc="65" dirty="0">
                <a:latin typeface="Times New Roman"/>
                <a:cs typeface="Times New Roman"/>
              </a:rPr>
              <a:t>that </a:t>
            </a:r>
            <a:r>
              <a:rPr lang="en-US" sz="1600" spc="55" dirty="0">
                <a:latin typeface="Times New Roman"/>
                <a:cs typeface="Times New Roman"/>
              </a:rPr>
              <a:t>is </a:t>
            </a:r>
            <a:r>
              <a:rPr lang="en-US" sz="1600" spc="70" dirty="0">
                <a:latin typeface="Times New Roman"/>
                <a:cs typeface="Times New Roman"/>
              </a:rPr>
              <a:t>to </a:t>
            </a:r>
            <a:r>
              <a:rPr lang="en-US" sz="1600" spc="75" dirty="0">
                <a:latin typeface="Times New Roman"/>
                <a:cs typeface="Times New Roman"/>
              </a:rPr>
              <a:t>be used </a:t>
            </a:r>
            <a:r>
              <a:rPr lang="en-US" sz="1600" spc="70" dirty="0">
                <a:latin typeface="Times New Roman"/>
                <a:cs typeface="Times New Roman"/>
              </a:rPr>
              <a:t>for  </a:t>
            </a:r>
            <a:r>
              <a:rPr lang="en-US" sz="1600" spc="75" dirty="0">
                <a:latin typeface="Times New Roman"/>
                <a:cs typeface="Times New Roman"/>
              </a:rPr>
              <a:t>implementation.</a:t>
            </a:r>
            <a:endParaRPr lang="en-US" sz="16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3099"/>
              </a:lnSpc>
              <a:spcBef>
                <a:spcPts val="819"/>
              </a:spcBef>
            </a:pPr>
            <a:r>
              <a:rPr lang="en-US" sz="16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sz="1600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3d. </a:t>
            </a:r>
            <a:r>
              <a:rPr lang="en-US" sz="16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Describe processing flow </a:t>
            </a:r>
            <a:r>
              <a:rPr lang="en-US" sz="1600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within each </a:t>
            </a:r>
            <a:r>
              <a:rPr lang="en-US" sz="16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 </a:t>
            </a:r>
            <a:r>
              <a:rPr lang="en-US" sz="1600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lang="en-US" sz="1600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detail.</a:t>
            </a:r>
            <a:r>
              <a:rPr lang="en-US" sz="1600" b="1" spc="60" dirty="0">
                <a:latin typeface="Times New Roman"/>
                <a:cs typeface="Times New Roman"/>
              </a:rPr>
              <a:t> </a:t>
            </a:r>
            <a:r>
              <a:rPr lang="en-US" sz="1600" spc="75" dirty="0">
                <a:latin typeface="Times New Roman"/>
                <a:cs typeface="Times New Roman"/>
              </a:rPr>
              <a:t>This </a:t>
            </a:r>
            <a:r>
              <a:rPr lang="en-US" sz="1600" spc="100" dirty="0">
                <a:latin typeface="Times New Roman"/>
                <a:cs typeface="Times New Roman"/>
              </a:rPr>
              <a:t>may </a:t>
            </a:r>
            <a:r>
              <a:rPr lang="en-US" sz="1600" spc="75" dirty="0">
                <a:latin typeface="Times New Roman"/>
                <a:cs typeface="Times New Roman"/>
              </a:rPr>
              <a:t>be  </a:t>
            </a:r>
            <a:r>
              <a:rPr lang="en-US" sz="1600" spc="105" dirty="0">
                <a:latin typeface="Times New Roman"/>
                <a:cs typeface="Times New Roman"/>
              </a:rPr>
              <a:t>accomplished </a:t>
            </a:r>
            <a:r>
              <a:rPr lang="en-US" sz="1600" spc="100" dirty="0">
                <a:latin typeface="Times New Roman"/>
                <a:cs typeface="Times New Roman"/>
              </a:rPr>
              <a:t>using </a:t>
            </a:r>
            <a:r>
              <a:rPr lang="en-US" sz="1600" spc="105" dirty="0">
                <a:latin typeface="Times New Roman"/>
                <a:cs typeface="Times New Roman"/>
              </a:rPr>
              <a:t>a </a:t>
            </a:r>
            <a:r>
              <a:rPr lang="en-US" sz="1600" spc="114" dirty="0">
                <a:latin typeface="Times New Roman"/>
                <a:cs typeface="Times New Roman"/>
              </a:rPr>
              <a:t>programming </a:t>
            </a:r>
            <a:r>
              <a:rPr lang="en-US" sz="1600" spc="105" dirty="0">
                <a:latin typeface="Times New Roman"/>
                <a:cs typeface="Times New Roman"/>
              </a:rPr>
              <a:t>language-based </a:t>
            </a:r>
            <a:r>
              <a:rPr lang="en-US" sz="1600" spc="110" dirty="0">
                <a:latin typeface="Times New Roman"/>
                <a:cs typeface="Times New Roman"/>
              </a:rPr>
              <a:t>pseudo code </a:t>
            </a:r>
            <a:r>
              <a:rPr lang="en-US" sz="1600" spc="100" dirty="0">
                <a:latin typeface="Times New Roman"/>
                <a:cs typeface="Times New Roman"/>
              </a:rPr>
              <a:t>or </a:t>
            </a:r>
            <a:r>
              <a:rPr lang="en-US" sz="1600" spc="105" dirty="0">
                <a:latin typeface="Times New Roman"/>
                <a:cs typeface="Times New Roman"/>
              </a:rPr>
              <a:t>with a </a:t>
            </a:r>
            <a:r>
              <a:rPr lang="en-US" sz="1600" spc="170" dirty="0">
                <a:latin typeface="Times New Roman"/>
                <a:cs typeface="Times New Roman"/>
              </a:rPr>
              <a:t>UML  </a:t>
            </a:r>
            <a:r>
              <a:rPr lang="en-US" sz="1600" spc="85" dirty="0">
                <a:latin typeface="Times New Roman"/>
                <a:cs typeface="Times New Roman"/>
              </a:rPr>
              <a:t>activity </a:t>
            </a:r>
            <a:r>
              <a:rPr lang="en-US" sz="1600" spc="100" dirty="0">
                <a:latin typeface="Times New Roman"/>
                <a:cs typeface="Times New Roman"/>
              </a:rPr>
              <a:t>diagram. </a:t>
            </a:r>
            <a:r>
              <a:rPr lang="en-US" sz="1600" spc="114" dirty="0">
                <a:latin typeface="Times New Roman"/>
                <a:cs typeface="Times New Roman"/>
              </a:rPr>
              <a:t>Each </a:t>
            </a:r>
            <a:r>
              <a:rPr lang="en-US" sz="1600" spc="100" dirty="0">
                <a:latin typeface="Times New Roman"/>
                <a:cs typeface="Times New Roman"/>
              </a:rPr>
              <a:t>software </a:t>
            </a:r>
            <a:r>
              <a:rPr lang="en-US" sz="1600" spc="114" dirty="0">
                <a:latin typeface="Times New Roman"/>
                <a:cs typeface="Times New Roman"/>
              </a:rPr>
              <a:t>component </a:t>
            </a:r>
            <a:r>
              <a:rPr lang="en-US" sz="1600" spc="75" dirty="0">
                <a:latin typeface="Times New Roman"/>
                <a:cs typeface="Times New Roman"/>
              </a:rPr>
              <a:t>is </a:t>
            </a:r>
            <a:r>
              <a:rPr lang="en-US" sz="1600" spc="95" dirty="0">
                <a:latin typeface="Times New Roman"/>
                <a:cs typeface="Times New Roman"/>
              </a:rPr>
              <a:t>elaborated </a:t>
            </a:r>
            <a:r>
              <a:rPr lang="en-US" sz="1600" spc="105" dirty="0">
                <a:latin typeface="Times New Roman"/>
                <a:cs typeface="Times New Roman"/>
              </a:rPr>
              <a:t>through a </a:t>
            </a:r>
            <a:r>
              <a:rPr lang="en-US" sz="1600" spc="120" dirty="0">
                <a:latin typeface="Times New Roman"/>
                <a:cs typeface="Times New Roman"/>
              </a:rPr>
              <a:t>number </a:t>
            </a:r>
            <a:r>
              <a:rPr lang="en-US" sz="1600" spc="100" dirty="0">
                <a:latin typeface="Times New Roman"/>
                <a:cs typeface="Times New Roman"/>
              </a:rPr>
              <a:t>of  </a:t>
            </a:r>
            <a:r>
              <a:rPr lang="en-US" sz="1600" spc="85" dirty="0">
                <a:latin typeface="Times New Roman"/>
                <a:cs typeface="Times New Roman"/>
              </a:rPr>
              <a:t>iterations </a:t>
            </a:r>
            <a:r>
              <a:rPr lang="en-US" sz="1600" spc="90" dirty="0">
                <a:latin typeface="Times New Roman"/>
                <a:cs typeface="Times New Roman"/>
              </a:rPr>
              <a:t>that </a:t>
            </a:r>
            <a:r>
              <a:rPr lang="en-US" sz="1600" spc="105" dirty="0">
                <a:latin typeface="Times New Roman"/>
                <a:cs typeface="Times New Roman"/>
              </a:rPr>
              <a:t>apply </a:t>
            </a:r>
            <a:r>
              <a:rPr lang="en-US" sz="1600" spc="95" dirty="0">
                <a:latin typeface="Times New Roman"/>
                <a:cs typeface="Times New Roman"/>
              </a:rPr>
              <a:t>the </a:t>
            </a:r>
            <a:r>
              <a:rPr lang="en-US" sz="1600" spc="100" dirty="0">
                <a:latin typeface="Times New Roman"/>
                <a:cs typeface="Times New Roman"/>
              </a:rPr>
              <a:t>stepwise refinement</a:t>
            </a:r>
            <a:r>
              <a:rPr lang="en-US" sz="1600" spc="-150" dirty="0">
                <a:latin typeface="Times New Roman"/>
                <a:cs typeface="Times New Roman"/>
              </a:rPr>
              <a:t> </a:t>
            </a:r>
            <a:r>
              <a:rPr lang="en-US" sz="1600" spc="95" dirty="0">
                <a:latin typeface="Times New Roman"/>
                <a:cs typeface="Times New Roman"/>
              </a:rPr>
              <a:t>concept</a:t>
            </a:r>
            <a:r>
              <a:rPr lang="en-US" sz="1600" spc="95" dirty="0" smtClean="0">
                <a:latin typeface="Times New Roman"/>
                <a:cs typeface="Times New Roman"/>
              </a:rPr>
              <a:t>.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8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2700" marR="8890" algn="just">
              <a:lnSpc>
                <a:spcPct val="103099"/>
              </a:lnSpc>
              <a:spcBef>
                <a:spcPts val="820"/>
              </a:spcBef>
            </a:pPr>
            <a:r>
              <a:rPr lang="en-US" spc="120" dirty="0">
                <a:latin typeface="Times New Roman"/>
                <a:cs typeface="Times New Roman"/>
              </a:rPr>
              <a:t>The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75" dirty="0">
                <a:latin typeface="Times New Roman"/>
                <a:cs typeface="Times New Roman"/>
              </a:rPr>
              <a:t>first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iteration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defines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each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operation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as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part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design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class.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In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every</a:t>
            </a:r>
            <a:r>
              <a:rPr lang="en-US" spc="6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case, 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6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operation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should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be</a:t>
            </a:r>
            <a:r>
              <a:rPr lang="en-US" spc="7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characterized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in</a:t>
            </a:r>
            <a:r>
              <a:rPr lang="en-US" spc="80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a</a:t>
            </a:r>
            <a:r>
              <a:rPr lang="en-US" spc="80" dirty="0">
                <a:latin typeface="Times New Roman"/>
                <a:cs typeface="Times New Roman"/>
              </a:rPr>
              <a:t> </a:t>
            </a:r>
            <a:r>
              <a:rPr lang="en-US" spc="125" dirty="0">
                <a:latin typeface="Times New Roman"/>
                <a:cs typeface="Times New Roman"/>
              </a:rPr>
              <a:t>way</a:t>
            </a:r>
            <a:r>
              <a:rPr lang="en-US" spc="8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that</a:t>
            </a:r>
            <a:r>
              <a:rPr lang="en-US" spc="6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ensures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high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cohesion;</a:t>
            </a:r>
            <a:r>
              <a:rPr lang="en-US" spc="-9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that</a:t>
            </a:r>
            <a:r>
              <a:rPr lang="en-US" spc="70" dirty="0">
                <a:latin typeface="Times New Roman"/>
                <a:cs typeface="Times New Roman"/>
              </a:rPr>
              <a:t> is,  </a:t>
            </a:r>
            <a:r>
              <a:rPr lang="en-US" spc="95" dirty="0">
                <a:latin typeface="Times New Roman"/>
                <a:cs typeface="Times New Roman"/>
              </a:rPr>
              <a:t>the operation </a:t>
            </a:r>
            <a:r>
              <a:rPr lang="en-US" spc="105" dirty="0">
                <a:latin typeface="Times New Roman"/>
                <a:cs typeface="Times New Roman"/>
              </a:rPr>
              <a:t>should </a:t>
            </a:r>
            <a:r>
              <a:rPr lang="en-US" spc="110" dirty="0">
                <a:latin typeface="Times New Roman"/>
                <a:cs typeface="Times New Roman"/>
              </a:rPr>
              <a:t>perform </a:t>
            </a:r>
            <a:r>
              <a:rPr lang="en-US" spc="105" dirty="0">
                <a:latin typeface="Times New Roman"/>
                <a:cs typeface="Times New Roman"/>
              </a:rPr>
              <a:t>a </a:t>
            </a:r>
            <a:r>
              <a:rPr lang="en-US" spc="90" dirty="0">
                <a:latin typeface="Times New Roman"/>
                <a:cs typeface="Times New Roman"/>
              </a:rPr>
              <a:t>single </a:t>
            </a:r>
            <a:r>
              <a:rPr lang="en-US" spc="95" dirty="0">
                <a:latin typeface="Times New Roman"/>
                <a:cs typeface="Times New Roman"/>
              </a:rPr>
              <a:t>targeted function </a:t>
            </a:r>
            <a:r>
              <a:rPr lang="en-US" spc="100" dirty="0">
                <a:latin typeface="Times New Roman"/>
                <a:cs typeface="Times New Roman"/>
              </a:rPr>
              <a:t>or </a:t>
            </a:r>
            <a:r>
              <a:rPr lang="en-US" spc="110" dirty="0">
                <a:latin typeface="Times New Roman"/>
                <a:cs typeface="Times New Roman"/>
              </a:rPr>
              <a:t>sub </a:t>
            </a:r>
            <a:r>
              <a:rPr lang="en-US" spc="90" dirty="0">
                <a:latin typeface="Times New Roman"/>
                <a:cs typeface="Times New Roman"/>
              </a:rPr>
              <a:t>function. </a:t>
            </a:r>
            <a:r>
              <a:rPr lang="en-US" spc="120" dirty="0">
                <a:latin typeface="Times New Roman"/>
                <a:cs typeface="Times New Roman"/>
              </a:rPr>
              <a:t>The </a:t>
            </a:r>
            <a:r>
              <a:rPr lang="en-US" spc="105" dirty="0">
                <a:latin typeface="Times New Roman"/>
                <a:cs typeface="Times New Roman"/>
              </a:rPr>
              <a:t>next  </a:t>
            </a:r>
            <a:r>
              <a:rPr lang="en-US" spc="85" dirty="0">
                <a:latin typeface="Times New Roman"/>
                <a:cs typeface="Times New Roman"/>
              </a:rPr>
              <a:t>iteration </a:t>
            </a:r>
            <a:r>
              <a:rPr lang="en-US" spc="105" dirty="0">
                <a:latin typeface="Times New Roman"/>
                <a:cs typeface="Times New Roman"/>
              </a:rPr>
              <a:t>does </a:t>
            </a:r>
            <a:r>
              <a:rPr lang="en-US" spc="70" dirty="0">
                <a:latin typeface="Times New Roman"/>
                <a:cs typeface="Times New Roman"/>
              </a:rPr>
              <a:t>little </a:t>
            </a:r>
            <a:r>
              <a:rPr lang="en-US" spc="120" dirty="0">
                <a:latin typeface="Times New Roman"/>
                <a:cs typeface="Times New Roman"/>
              </a:rPr>
              <a:t>more </a:t>
            </a:r>
            <a:r>
              <a:rPr lang="en-US" spc="100" dirty="0">
                <a:latin typeface="Times New Roman"/>
                <a:cs typeface="Times New Roman"/>
              </a:rPr>
              <a:t>than </a:t>
            </a:r>
            <a:r>
              <a:rPr lang="en-US" spc="110" dirty="0">
                <a:latin typeface="Times New Roman"/>
                <a:cs typeface="Times New Roman"/>
              </a:rPr>
              <a:t>expand</a:t>
            </a:r>
            <a:r>
              <a:rPr lang="en-US" spc="-18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 operation </a:t>
            </a:r>
            <a:r>
              <a:rPr lang="en-US" spc="114" dirty="0">
                <a:latin typeface="Times New Roman"/>
                <a:cs typeface="Times New Roman"/>
              </a:rPr>
              <a:t>name.</a:t>
            </a:r>
            <a:endParaRPr lang="en-US" dirty="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3000"/>
              </a:lnSpc>
              <a:spcBef>
                <a:spcPts val="845"/>
              </a:spcBef>
            </a:pP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4.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Describe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persistent </a:t>
            </a: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data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sources (databases </a:t>
            </a:r>
            <a:r>
              <a:rPr lang="en-US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files) </a:t>
            </a:r>
            <a:r>
              <a:rPr lang="en-US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identify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lang="en-US" b="1" spc="75" dirty="0">
                <a:latin typeface="Times New Roman"/>
                <a:cs typeface="Times New Roman"/>
              </a:rPr>
              <a:t> </a:t>
            </a:r>
            <a:r>
              <a:rPr lang="en-US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classes </a:t>
            </a:r>
            <a:r>
              <a:rPr lang="en-US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required </a:t>
            </a:r>
            <a:r>
              <a:rPr lang="en-US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lang="en-US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 </a:t>
            </a:r>
            <a:r>
              <a:rPr lang="en-US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them</a:t>
            </a:r>
            <a:r>
              <a:rPr lang="en-US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pc="105" dirty="0">
                <a:latin typeface="Times New Roman"/>
                <a:cs typeface="Times New Roman"/>
              </a:rPr>
              <a:t>Databases </a:t>
            </a:r>
            <a:r>
              <a:rPr lang="en-US" spc="114" dirty="0">
                <a:latin typeface="Times New Roman"/>
                <a:cs typeface="Times New Roman"/>
              </a:rPr>
              <a:t>and </a:t>
            </a:r>
            <a:r>
              <a:rPr lang="en-US" spc="80" dirty="0">
                <a:latin typeface="Times New Roman"/>
                <a:cs typeface="Times New Roman"/>
              </a:rPr>
              <a:t>files </a:t>
            </a:r>
            <a:r>
              <a:rPr lang="en-US" spc="105" dirty="0">
                <a:latin typeface="Times New Roman"/>
                <a:cs typeface="Times New Roman"/>
              </a:rPr>
              <a:t>normally </a:t>
            </a:r>
            <a:r>
              <a:rPr lang="en-US" spc="100" dirty="0">
                <a:latin typeface="Times New Roman"/>
                <a:cs typeface="Times New Roman"/>
              </a:rPr>
              <a:t>transcend the  design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description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individual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component.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In</a:t>
            </a:r>
            <a:r>
              <a:rPr lang="en-US" spc="15" dirty="0">
                <a:latin typeface="Times New Roman"/>
                <a:cs typeface="Times New Roman"/>
              </a:rPr>
              <a:t> </a:t>
            </a:r>
            <a:r>
              <a:rPr lang="en-US" spc="114" dirty="0">
                <a:latin typeface="Times New Roman"/>
                <a:cs typeface="Times New Roman"/>
              </a:rPr>
              <a:t>most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cases,</a:t>
            </a:r>
            <a:r>
              <a:rPr lang="en-US" spc="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persistent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data  </a:t>
            </a:r>
            <a:r>
              <a:rPr lang="en-US" spc="90" dirty="0">
                <a:latin typeface="Times New Roman"/>
                <a:cs typeface="Times New Roman"/>
              </a:rPr>
              <a:t>stores </a:t>
            </a:r>
            <a:r>
              <a:rPr lang="en-US" spc="95" dirty="0">
                <a:latin typeface="Times New Roman"/>
                <a:cs typeface="Times New Roman"/>
              </a:rPr>
              <a:t>are </a:t>
            </a:r>
            <a:r>
              <a:rPr lang="en-US" spc="80" dirty="0">
                <a:latin typeface="Times New Roman"/>
                <a:cs typeface="Times New Roman"/>
              </a:rPr>
              <a:t>initially </a:t>
            </a:r>
            <a:r>
              <a:rPr lang="en-US" spc="95" dirty="0">
                <a:latin typeface="Times New Roman"/>
                <a:cs typeface="Times New Roman"/>
              </a:rPr>
              <a:t>specified as part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90" dirty="0">
                <a:latin typeface="Times New Roman"/>
                <a:cs typeface="Times New Roman"/>
              </a:rPr>
              <a:t>architectural </a:t>
            </a:r>
            <a:r>
              <a:rPr lang="en-US" spc="95" dirty="0">
                <a:latin typeface="Times New Roman"/>
                <a:cs typeface="Times New Roman"/>
              </a:rPr>
              <a:t>design. </a:t>
            </a:r>
            <a:r>
              <a:rPr lang="en-US" spc="114" dirty="0">
                <a:latin typeface="Times New Roman"/>
                <a:cs typeface="Times New Roman"/>
              </a:rPr>
              <a:t>However, </a:t>
            </a:r>
            <a:r>
              <a:rPr lang="en-US" spc="95" dirty="0">
                <a:latin typeface="Times New Roman"/>
                <a:cs typeface="Times New Roman"/>
              </a:rPr>
              <a:t>as </a:t>
            </a:r>
            <a:r>
              <a:rPr lang="en-US" spc="100" dirty="0">
                <a:latin typeface="Times New Roman"/>
                <a:cs typeface="Times New Roman"/>
              </a:rPr>
              <a:t>design  </a:t>
            </a:r>
            <a:r>
              <a:rPr lang="en-US" spc="95" dirty="0">
                <a:latin typeface="Times New Roman"/>
                <a:cs typeface="Times New Roman"/>
              </a:rPr>
              <a:t>elaboration </a:t>
            </a:r>
            <a:r>
              <a:rPr lang="en-US" spc="100" dirty="0">
                <a:latin typeface="Times New Roman"/>
                <a:cs typeface="Times New Roman"/>
              </a:rPr>
              <a:t>proceeds, </a:t>
            </a:r>
            <a:r>
              <a:rPr lang="en-US" spc="65" dirty="0">
                <a:latin typeface="Times New Roman"/>
                <a:cs typeface="Times New Roman"/>
              </a:rPr>
              <a:t>it </a:t>
            </a:r>
            <a:r>
              <a:rPr lang="en-US" spc="75" dirty="0">
                <a:latin typeface="Times New Roman"/>
                <a:cs typeface="Times New Roman"/>
              </a:rPr>
              <a:t>is </a:t>
            </a:r>
            <a:r>
              <a:rPr lang="en-US" spc="95" dirty="0">
                <a:latin typeface="Times New Roman"/>
                <a:cs typeface="Times New Roman"/>
              </a:rPr>
              <a:t>often useful </a:t>
            </a:r>
            <a:r>
              <a:rPr lang="en-US" spc="90" dirty="0">
                <a:latin typeface="Times New Roman"/>
                <a:cs typeface="Times New Roman"/>
              </a:rPr>
              <a:t>to </a:t>
            </a:r>
            <a:r>
              <a:rPr lang="en-US" spc="100" dirty="0">
                <a:latin typeface="Times New Roman"/>
                <a:cs typeface="Times New Roman"/>
              </a:rPr>
              <a:t>provide </a:t>
            </a:r>
            <a:r>
              <a:rPr lang="en-US" spc="95" dirty="0">
                <a:latin typeface="Times New Roman"/>
                <a:cs typeface="Times New Roman"/>
              </a:rPr>
              <a:t>additional </a:t>
            </a:r>
            <a:r>
              <a:rPr lang="en-US" spc="85" dirty="0">
                <a:latin typeface="Times New Roman"/>
                <a:cs typeface="Times New Roman"/>
              </a:rPr>
              <a:t>detail </a:t>
            </a:r>
            <a:r>
              <a:rPr lang="en-US" spc="105" dirty="0">
                <a:latin typeface="Times New Roman"/>
                <a:cs typeface="Times New Roman"/>
              </a:rPr>
              <a:t>about </a:t>
            </a:r>
            <a:r>
              <a:rPr lang="en-US" spc="95" dirty="0">
                <a:latin typeface="Times New Roman"/>
                <a:cs typeface="Times New Roman"/>
              </a:rPr>
              <a:t>the  </a:t>
            </a:r>
            <a:r>
              <a:rPr lang="en-US" spc="90" dirty="0">
                <a:latin typeface="Times New Roman"/>
                <a:cs typeface="Times New Roman"/>
              </a:rPr>
              <a:t>structure </a:t>
            </a:r>
            <a:r>
              <a:rPr lang="en-US" spc="114" dirty="0">
                <a:latin typeface="Times New Roman"/>
                <a:cs typeface="Times New Roman"/>
              </a:rPr>
              <a:t>and </a:t>
            </a:r>
            <a:r>
              <a:rPr lang="en-US" spc="95" dirty="0">
                <a:latin typeface="Times New Roman"/>
                <a:cs typeface="Times New Roman"/>
              </a:rPr>
              <a:t>organization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95" dirty="0">
                <a:latin typeface="Times New Roman"/>
                <a:cs typeface="Times New Roman"/>
              </a:rPr>
              <a:t>these </a:t>
            </a:r>
            <a:r>
              <a:rPr lang="en-US" spc="90" dirty="0">
                <a:latin typeface="Times New Roman"/>
                <a:cs typeface="Times New Roman"/>
              </a:rPr>
              <a:t>persistent </a:t>
            </a:r>
            <a:r>
              <a:rPr lang="en-US" spc="100" dirty="0">
                <a:latin typeface="Times New Roman"/>
                <a:cs typeface="Times New Roman"/>
              </a:rPr>
              <a:t>data</a:t>
            </a:r>
            <a:r>
              <a:rPr lang="en-US" spc="-114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sources.</a:t>
            </a:r>
            <a:endParaRPr lang="en-US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02899"/>
              </a:lnSpc>
              <a:spcBef>
                <a:spcPts val="835"/>
              </a:spcBef>
            </a:pPr>
            <a:r>
              <a:rPr lang="en-US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5. </a:t>
            </a:r>
            <a:r>
              <a:rPr lang="en-US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 </a:t>
            </a:r>
            <a:r>
              <a:rPr lang="en-US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lang="en-US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lang="en-US" b="1" u="heavy" spc="105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behavioural</a:t>
            </a:r>
            <a:r>
              <a:rPr lang="en-US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representations </a:t>
            </a:r>
            <a:r>
              <a:rPr lang="en-US" b="1" u="heavy" spc="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lang="en-US" b="1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lang="en-US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 </a:t>
            </a:r>
            <a:r>
              <a:rPr lang="en-US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lang="en-US" b="1" spc="105" dirty="0">
                <a:latin typeface="Times New Roman"/>
                <a:cs typeface="Times New Roman"/>
              </a:rPr>
              <a:t> </a:t>
            </a:r>
            <a:r>
              <a:rPr lang="en-US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lang="en-US" b="1" spc="114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pc="175" dirty="0">
                <a:latin typeface="Times New Roman"/>
                <a:cs typeface="Times New Roman"/>
              </a:rPr>
              <a:t>UML </a:t>
            </a:r>
            <a:r>
              <a:rPr lang="en-US" spc="85" dirty="0">
                <a:latin typeface="Times New Roman"/>
                <a:cs typeface="Times New Roman"/>
              </a:rPr>
              <a:t>state </a:t>
            </a:r>
            <a:r>
              <a:rPr lang="en-US" spc="105" dirty="0">
                <a:latin typeface="Times New Roman"/>
                <a:cs typeface="Times New Roman"/>
              </a:rPr>
              <a:t>diagrams </a:t>
            </a:r>
            <a:r>
              <a:rPr lang="en-US" spc="114" dirty="0">
                <a:latin typeface="Times New Roman"/>
                <a:cs typeface="Times New Roman"/>
              </a:rPr>
              <a:t>were </a:t>
            </a:r>
            <a:r>
              <a:rPr lang="en-US" spc="105" dirty="0">
                <a:latin typeface="Times New Roman"/>
                <a:cs typeface="Times New Roman"/>
              </a:rPr>
              <a:t>used </a:t>
            </a:r>
            <a:r>
              <a:rPr lang="en-US" spc="95" dirty="0">
                <a:latin typeface="Times New Roman"/>
                <a:cs typeface="Times New Roman"/>
              </a:rPr>
              <a:t>as </a:t>
            </a:r>
            <a:r>
              <a:rPr lang="en-US" spc="90" dirty="0">
                <a:latin typeface="Times New Roman"/>
                <a:cs typeface="Times New Roman"/>
              </a:rPr>
              <a:t>part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100" dirty="0">
                <a:latin typeface="Times New Roman"/>
                <a:cs typeface="Times New Roman"/>
              </a:rPr>
              <a:t>requirements </a:t>
            </a:r>
            <a:r>
              <a:rPr lang="en-US" spc="114" dirty="0">
                <a:latin typeface="Times New Roman"/>
                <a:cs typeface="Times New Roman"/>
              </a:rPr>
              <a:t>model</a:t>
            </a:r>
            <a:r>
              <a:rPr lang="en-US" spc="-10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to  represent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externally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observable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105" dirty="0" err="1">
                <a:latin typeface="Times New Roman"/>
                <a:cs typeface="Times New Roman"/>
              </a:rPr>
              <a:t>behaviour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system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114" dirty="0">
                <a:latin typeface="Times New Roman"/>
                <a:cs typeface="Times New Roman"/>
              </a:rPr>
              <a:t>and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120" dirty="0">
                <a:latin typeface="Times New Roman"/>
                <a:cs typeface="Times New Roman"/>
              </a:rPr>
              <a:t>more</a:t>
            </a:r>
            <a:r>
              <a:rPr lang="en-US" spc="-1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localized  </a:t>
            </a:r>
            <a:r>
              <a:rPr lang="en-US" spc="105" dirty="0" err="1">
                <a:latin typeface="Times New Roman"/>
                <a:cs typeface="Times New Roman"/>
              </a:rPr>
              <a:t>behaviour</a:t>
            </a:r>
            <a:r>
              <a:rPr lang="en-US" spc="10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95" dirty="0">
                <a:latin typeface="Times New Roman"/>
                <a:cs typeface="Times New Roman"/>
              </a:rPr>
              <a:t>individual analysis </a:t>
            </a:r>
            <a:r>
              <a:rPr lang="en-US" spc="90" dirty="0">
                <a:latin typeface="Times New Roman"/>
                <a:cs typeface="Times New Roman"/>
              </a:rPr>
              <a:t>classes. </a:t>
            </a:r>
            <a:r>
              <a:rPr lang="en-US" spc="110" dirty="0">
                <a:latin typeface="Times New Roman"/>
                <a:cs typeface="Times New Roman"/>
              </a:rPr>
              <a:t>During </a:t>
            </a:r>
            <a:r>
              <a:rPr lang="en-US" spc="105" dirty="0">
                <a:latin typeface="Times New Roman"/>
                <a:cs typeface="Times New Roman"/>
              </a:rPr>
              <a:t>component-level </a:t>
            </a:r>
            <a:r>
              <a:rPr lang="en-US" spc="95" dirty="0">
                <a:latin typeface="Times New Roman"/>
                <a:cs typeface="Times New Roman"/>
              </a:rPr>
              <a:t>design, </a:t>
            </a:r>
            <a:r>
              <a:rPr lang="en-US" spc="60" dirty="0">
                <a:latin typeface="Times New Roman"/>
                <a:cs typeface="Times New Roman"/>
              </a:rPr>
              <a:t>it </a:t>
            </a:r>
            <a:r>
              <a:rPr lang="en-US" spc="70" dirty="0">
                <a:latin typeface="Times New Roman"/>
                <a:cs typeface="Times New Roman"/>
              </a:rPr>
              <a:t>is  </a:t>
            </a:r>
            <a:r>
              <a:rPr lang="en-US" spc="110" dirty="0">
                <a:latin typeface="Times New Roman"/>
                <a:cs typeface="Times New Roman"/>
              </a:rPr>
              <a:t>sometimes</a:t>
            </a:r>
            <a:r>
              <a:rPr lang="en-US" spc="6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necessary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to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114" dirty="0">
                <a:latin typeface="Times New Roman"/>
                <a:cs typeface="Times New Roman"/>
              </a:rPr>
              <a:t>model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105" dirty="0" err="1">
                <a:latin typeface="Times New Roman"/>
                <a:cs typeface="Times New Roman"/>
              </a:rPr>
              <a:t>behaviour</a:t>
            </a:r>
            <a:r>
              <a:rPr lang="en-US" spc="8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a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design</a:t>
            </a:r>
            <a:r>
              <a:rPr lang="en-US" spc="70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class.</a:t>
            </a:r>
            <a:endParaRPr lang="en-US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3099"/>
              </a:lnSpc>
              <a:spcBef>
                <a:spcPts val="819"/>
              </a:spcBef>
            </a:pPr>
            <a:r>
              <a:rPr lang="en-US" spc="120" dirty="0">
                <a:latin typeface="Times New Roman"/>
                <a:cs typeface="Times New Roman"/>
              </a:rPr>
              <a:t>The </a:t>
            </a:r>
            <a:r>
              <a:rPr lang="en-US" spc="114" dirty="0">
                <a:latin typeface="Times New Roman"/>
                <a:cs typeface="Times New Roman"/>
              </a:rPr>
              <a:t>dynamic </a:t>
            </a:r>
            <a:r>
              <a:rPr lang="en-US" spc="100" dirty="0">
                <a:latin typeface="Times New Roman"/>
                <a:cs typeface="Times New Roman"/>
              </a:rPr>
              <a:t>behavior of </a:t>
            </a:r>
            <a:r>
              <a:rPr lang="en-US" spc="110" dirty="0">
                <a:latin typeface="Times New Roman"/>
                <a:cs typeface="Times New Roman"/>
              </a:rPr>
              <a:t>an </a:t>
            </a:r>
            <a:r>
              <a:rPr lang="en-US" spc="95" dirty="0">
                <a:latin typeface="Times New Roman"/>
                <a:cs typeface="Times New Roman"/>
              </a:rPr>
              <a:t>object </a:t>
            </a:r>
            <a:r>
              <a:rPr lang="en-US" spc="100" dirty="0">
                <a:latin typeface="Times New Roman"/>
                <a:cs typeface="Times New Roman"/>
              </a:rPr>
              <a:t>(an </a:t>
            </a:r>
            <a:r>
              <a:rPr lang="en-US" spc="90" dirty="0">
                <a:latin typeface="Times New Roman"/>
                <a:cs typeface="Times New Roman"/>
              </a:rPr>
              <a:t>instantiation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105" dirty="0">
                <a:latin typeface="Times New Roman"/>
                <a:cs typeface="Times New Roman"/>
              </a:rPr>
              <a:t>a design </a:t>
            </a:r>
            <a:r>
              <a:rPr lang="en-US" spc="90" dirty="0">
                <a:latin typeface="Times New Roman"/>
                <a:cs typeface="Times New Roman"/>
              </a:rPr>
              <a:t>class </a:t>
            </a:r>
            <a:r>
              <a:rPr lang="en-US" spc="95" dirty="0">
                <a:latin typeface="Times New Roman"/>
                <a:cs typeface="Times New Roman"/>
              </a:rPr>
              <a:t>as the  </a:t>
            </a:r>
            <a:r>
              <a:rPr lang="en-US" spc="114" dirty="0">
                <a:latin typeface="Times New Roman"/>
                <a:cs typeface="Times New Roman"/>
              </a:rPr>
              <a:t>program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executes)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75" dirty="0">
                <a:latin typeface="Times New Roman"/>
                <a:cs typeface="Times New Roman"/>
              </a:rPr>
              <a:t>is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affected</a:t>
            </a:r>
            <a:r>
              <a:rPr lang="en-US" spc="65" dirty="0">
                <a:latin typeface="Times New Roman"/>
                <a:cs typeface="Times New Roman"/>
              </a:rPr>
              <a:t> </a:t>
            </a:r>
            <a:r>
              <a:rPr lang="en-US" spc="120" dirty="0">
                <a:latin typeface="Times New Roman"/>
                <a:cs typeface="Times New Roman"/>
              </a:rPr>
              <a:t>by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events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that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are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external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to</a:t>
            </a:r>
            <a:r>
              <a:rPr lang="en-US" spc="60" dirty="0">
                <a:latin typeface="Times New Roman"/>
                <a:cs typeface="Times New Roman"/>
              </a:rPr>
              <a:t> it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114" dirty="0">
                <a:latin typeface="Times New Roman"/>
                <a:cs typeface="Times New Roman"/>
              </a:rPr>
              <a:t>and</a:t>
            </a:r>
            <a:r>
              <a:rPr lang="en-US" spc="5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4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current</a:t>
            </a:r>
            <a:r>
              <a:rPr lang="en-US" spc="65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state  </a:t>
            </a:r>
            <a:r>
              <a:rPr lang="en-US" spc="120" dirty="0">
                <a:latin typeface="Times New Roman"/>
                <a:cs typeface="Times New Roman"/>
              </a:rPr>
              <a:t>(mode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behavior)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of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object.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130" dirty="0">
                <a:latin typeface="Times New Roman"/>
                <a:cs typeface="Times New Roman"/>
              </a:rPr>
              <a:t>To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understand</a:t>
            </a:r>
            <a:r>
              <a:rPr lang="en-US" spc="-2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114" dirty="0">
                <a:latin typeface="Times New Roman"/>
                <a:cs typeface="Times New Roman"/>
              </a:rPr>
              <a:t>dynamic</a:t>
            </a:r>
            <a:r>
              <a:rPr lang="en-US" spc="-3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behavior</a:t>
            </a:r>
            <a:r>
              <a:rPr lang="en-US" spc="-20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of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an</a:t>
            </a:r>
            <a:r>
              <a:rPr lang="en-US" spc="-3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object,  </a:t>
            </a:r>
            <a:r>
              <a:rPr lang="en-US" spc="120" dirty="0">
                <a:latin typeface="Times New Roman"/>
                <a:cs typeface="Times New Roman"/>
              </a:rPr>
              <a:t>you </a:t>
            </a:r>
            <a:r>
              <a:rPr lang="en-US" spc="105" dirty="0">
                <a:latin typeface="Times New Roman"/>
                <a:cs typeface="Times New Roman"/>
              </a:rPr>
              <a:t>should </a:t>
            </a:r>
            <a:r>
              <a:rPr lang="en-US" spc="110" dirty="0">
                <a:latin typeface="Times New Roman"/>
                <a:cs typeface="Times New Roman"/>
              </a:rPr>
              <a:t>examine </a:t>
            </a:r>
            <a:r>
              <a:rPr lang="en-US" spc="75" dirty="0">
                <a:latin typeface="Times New Roman"/>
                <a:cs typeface="Times New Roman"/>
              </a:rPr>
              <a:t>all </a:t>
            </a:r>
            <a:r>
              <a:rPr lang="en-US" spc="105" dirty="0">
                <a:latin typeface="Times New Roman"/>
                <a:cs typeface="Times New Roman"/>
              </a:rPr>
              <a:t>use </a:t>
            </a:r>
            <a:r>
              <a:rPr lang="en-US" spc="95" dirty="0">
                <a:latin typeface="Times New Roman"/>
                <a:cs typeface="Times New Roman"/>
              </a:rPr>
              <a:t>cases </a:t>
            </a:r>
            <a:r>
              <a:rPr lang="en-US" spc="90" dirty="0">
                <a:latin typeface="Times New Roman"/>
                <a:cs typeface="Times New Roman"/>
              </a:rPr>
              <a:t>that </a:t>
            </a:r>
            <a:r>
              <a:rPr lang="en-US" spc="95" dirty="0">
                <a:latin typeface="Times New Roman"/>
                <a:cs typeface="Times New Roman"/>
              </a:rPr>
              <a:t>are relevant to the </a:t>
            </a:r>
            <a:r>
              <a:rPr lang="en-US" spc="105" dirty="0">
                <a:latin typeface="Times New Roman"/>
                <a:cs typeface="Times New Roman"/>
              </a:rPr>
              <a:t>design </a:t>
            </a:r>
            <a:r>
              <a:rPr lang="en-US" spc="90" dirty="0">
                <a:latin typeface="Times New Roman"/>
                <a:cs typeface="Times New Roman"/>
              </a:rPr>
              <a:t>class </a:t>
            </a:r>
            <a:r>
              <a:rPr lang="en-US" spc="100" dirty="0">
                <a:latin typeface="Times New Roman"/>
                <a:cs typeface="Times New Roman"/>
              </a:rPr>
              <a:t>throughout  </a:t>
            </a:r>
            <a:r>
              <a:rPr lang="en-US" spc="70" dirty="0">
                <a:latin typeface="Times New Roman"/>
                <a:cs typeface="Times New Roman"/>
              </a:rPr>
              <a:t>its</a:t>
            </a:r>
            <a:r>
              <a:rPr lang="en-US" spc="55" dirty="0">
                <a:latin typeface="Times New Roman"/>
                <a:cs typeface="Times New Roman"/>
              </a:rPr>
              <a:t> </a:t>
            </a:r>
            <a:r>
              <a:rPr lang="en-US" spc="75" dirty="0">
                <a:latin typeface="Times New Roman"/>
                <a:cs typeface="Times New Roman"/>
              </a:rPr>
              <a:t>life.</a:t>
            </a:r>
            <a:endParaRPr lang="en-US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2499"/>
              </a:lnSpc>
              <a:spcBef>
                <a:spcPts val="855"/>
              </a:spcBef>
            </a:pP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lang="en-US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6. </a:t>
            </a:r>
            <a:r>
              <a:rPr lang="en-US" b="1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Elaborate </a:t>
            </a:r>
            <a:r>
              <a:rPr lang="en-US" b="1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deployment diagrams </a:t>
            </a:r>
            <a:r>
              <a:rPr lang="en-US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provide </a:t>
            </a:r>
            <a:r>
              <a:rPr lang="en-US" b="1" u="heavy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additional </a:t>
            </a:r>
            <a:r>
              <a:rPr lang="en-US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implementation </a:t>
            </a:r>
            <a:r>
              <a:rPr lang="en-US" b="1" spc="75" dirty="0">
                <a:latin typeface="Times New Roman"/>
                <a:cs typeface="Times New Roman"/>
              </a:rPr>
              <a:t> </a:t>
            </a:r>
            <a:r>
              <a:rPr lang="en-US" b="1" u="heavy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detail.</a:t>
            </a:r>
            <a:r>
              <a:rPr lang="en-US" b="1" spc="60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Deployment </a:t>
            </a:r>
            <a:r>
              <a:rPr lang="en-US" spc="75" dirty="0">
                <a:latin typeface="Times New Roman"/>
                <a:cs typeface="Times New Roman"/>
              </a:rPr>
              <a:t>diagrams </a:t>
            </a:r>
            <a:r>
              <a:rPr lang="en-US" spc="70" dirty="0">
                <a:latin typeface="Times New Roman"/>
                <a:cs typeface="Times New Roman"/>
              </a:rPr>
              <a:t>are </a:t>
            </a:r>
            <a:r>
              <a:rPr lang="en-US" spc="80" dirty="0">
                <a:latin typeface="Times New Roman"/>
                <a:cs typeface="Times New Roman"/>
              </a:rPr>
              <a:t>used </a:t>
            </a:r>
            <a:r>
              <a:rPr lang="en-US" spc="70" dirty="0">
                <a:latin typeface="Times New Roman"/>
                <a:cs typeface="Times New Roman"/>
              </a:rPr>
              <a:t>as </a:t>
            </a:r>
            <a:r>
              <a:rPr lang="en-US" spc="65" dirty="0">
                <a:latin typeface="Times New Roman"/>
                <a:cs typeface="Times New Roman"/>
              </a:rPr>
              <a:t>part </a:t>
            </a:r>
            <a:r>
              <a:rPr lang="en-US" spc="75" dirty="0">
                <a:latin typeface="Times New Roman"/>
                <a:cs typeface="Times New Roman"/>
              </a:rPr>
              <a:t>of </a:t>
            </a:r>
            <a:r>
              <a:rPr lang="en-US" spc="65" dirty="0">
                <a:latin typeface="Times New Roman"/>
                <a:cs typeface="Times New Roman"/>
              </a:rPr>
              <a:t>architectural </a:t>
            </a:r>
            <a:r>
              <a:rPr lang="en-US" spc="75" dirty="0">
                <a:latin typeface="Times New Roman"/>
                <a:cs typeface="Times New Roman"/>
              </a:rPr>
              <a:t>design </a:t>
            </a:r>
            <a:r>
              <a:rPr lang="en-US" spc="85" dirty="0">
                <a:latin typeface="Times New Roman"/>
                <a:cs typeface="Times New Roman"/>
              </a:rPr>
              <a:t>and </a:t>
            </a:r>
            <a:r>
              <a:rPr lang="en-US" spc="70" dirty="0">
                <a:latin typeface="Times New Roman"/>
                <a:cs typeface="Times New Roman"/>
              </a:rPr>
              <a:t>are  represented in </a:t>
            </a:r>
            <a:r>
              <a:rPr lang="en-US" spc="65" dirty="0">
                <a:latin typeface="Times New Roman"/>
                <a:cs typeface="Times New Roman"/>
              </a:rPr>
              <a:t>descriptor </a:t>
            </a:r>
            <a:r>
              <a:rPr lang="en-US" spc="75" dirty="0">
                <a:latin typeface="Times New Roman"/>
                <a:cs typeface="Times New Roman"/>
              </a:rPr>
              <a:t>form. In </a:t>
            </a:r>
            <a:r>
              <a:rPr lang="en-US" spc="60" dirty="0">
                <a:latin typeface="Times New Roman"/>
                <a:cs typeface="Times New Roman"/>
              </a:rPr>
              <a:t>this </a:t>
            </a:r>
            <a:r>
              <a:rPr lang="en-US" spc="75" dirty="0">
                <a:latin typeface="Times New Roman"/>
                <a:cs typeface="Times New Roman"/>
              </a:rPr>
              <a:t>form, </a:t>
            </a:r>
            <a:r>
              <a:rPr lang="en-US" spc="80" dirty="0">
                <a:latin typeface="Times New Roman"/>
                <a:cs typeface="Times New Roman"/>
              </a:rPr>
              <a:t>major  system  </a:t>
            </a:r>
            <a:r>
              <a:rPr lang="en-US" spc="70" dirty="0">
                <a:latin typeface="Times New Roman"/>
                <a:cs typeface="Times New Roman"/>
              </a:rPr>
              <a:t>functions</a:t>
            </a:r>
            <a:r>
              <a:rPr lang="en-US" spc="160" dirty="0">
                <a:latin typeface="Times New Roman"/>
                <a:cs typeface="Times New Roman"/>
              </a:rPr>
              <a:t> </a:t>
            </a:r>
            <a:r>
              <a:rPr lang="en-US" spc="70" dirty="0">
                <a:latin typeface="Times New Roman"/>
                <a:cs typeface="Times New Roman"/>
              </a:rPr>
              <a:t>(often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2700" marR="6350" algn="just">
              <a:lnSpc>
                <a:spcPct val="102600"/>
              </a:lnSpc>
            </a:pPr>
            <a:r>
              <a:rPr lang="en-US" spc="70" dirty="0">
                <a:latin typeface="Times New Roman"/>
                <a:cs typeface="Times New Roman"/>
              </a:rPr>
              <a:t>represented as </a:t>
            </a:r>
            <a:r>
              <a:rPr lang="en-US" spc="75" dirty="0">
                <a:latin typeface="Times New Roman"/>
                <a:cs typeface="Times New Roman"/>
              </a:rPr>
              <a:t>subsystems) </a:t>
            </a:r>
            <a:r>
              <a:rPr lang="en-US" spc="70" dirty="0">
                <a:latin typeface="Times New Roman"/>
                <a:cs typeface="Times New Roman"/>
              </a:rPr>
              <a:t>are represented </a:t>
            </a:r>
            <a:r>
              <a:rPr lang="en-US" spc="75" dirty="0">
                <a:latin typeface="Times New Roman"/>
                <a:cs typeface="Times New Roman"/>
              </a:rPr>
              <a:t>within </a:t>
            </a:r>
            <a:r>
              <a:rPr lang="en-US" spc="70" dirty="0">
                <a:latin typeface="Times New Roman"/>
                <a:cs typeface="Times New Roman"/>
              </a:rPr>
              <a:t>the context of the </a:t>
            </a:r>
            <a:r>
              <a:rPr lang="en-US" spc="80" dirty="0">
                <a:latin typeface="Times New Roman"/>
                <a:cs typeface="Times New Roman"/>
              </a:rPr>
              <a:t>computing  </a:t>
            </a:r>
            <a:r>
              <a:rPr lang="en-US" spc="75" dirty="0">
                <a:latin typeface="Times New Roman"/>
                <a:cs typeface="Times New Roman"/>
              </a:rPr>
              <a:t>environment </a:t>
            </a:r>
            <a:r>
              <a:rPr lang="en-US" spc="65" dirty="0">
                <a:latin typeface="Times New Roman"/>
                <a:cs typeface="Times New Roman"/>
              </a:rPr>
              <a:t>that will </a:t>
            </a:r>
            <a:r>
              <a:rPr lang="en-US" spc="75" dirty="0">
                <a:latin typeface="Times New Roman"/>
                <a:cs typeface="Times New Roman"/>
              </a:rPr>
              <a:t>house</a:t>
            </a:r>
            <a:r>
              <a:rPr lang="en-US" spc="90" dirty="0">
                <a:latin typeface="Times New Roman"/>
                <a:cs typeface="Times New Roman"/>
              </a:rPr>
              <a:t> </a:t>
            </a:r>
            <a:r>
              <a:rPr lang="en-US" spc="75" dirty="0">
                <a:latin typeface="Times New Roman"/>
                <a:cs typeface="Times New Roman"/>
              </a:rPr>
              <a:t>them.</a:t>
            </a:r>
            <a:endParaRPr lang="en-US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200"/>
              </a:lnSpc>
              <a:spcBef>
                <a:spcPts val="819"/>
              </a:spcBef>
            </a:pPr>
            <a:r>
              <a:rPr lang="en-US" spc="110" dirty="0">
                <a:latin typeface="Times New Roman"/>
                <a:cs typeface="Times New Roman"/>
              </a:rPr>
              <a:t>During </a:t>
            </a:r>
            <a:r>
              <a:rPr lang="en-US" spc="105" dirty="0">
                <a:latin typeface="Times New Roman"/>
                <a:cs typeface="Times New Roman"/>
              </a:rPr>
              <a:t>component-level </a:t>
            </a:r>
            <a:r>
              <a:rPr lang="en-US" spc="95" dirty="0">
                <a:latin typeface="Times New Roman"/>
                <a:cs typeface="Times New Roman"/>
              </a:rPr>
              <a:t>design, </a:t>
            </a:r>
            <a:r>
              <a:rPr lang="en-US" spc="110" dirty="0">
                <a:latin typeface="Times New Roman"/>
                <a:cs typeface="Times New Roman"/>
              </a:rPr>
              <a:t>deployment </a:t>
            </a:r>
            <a:r>
              <a:rPr lang="en-US" spc="105" dirty="0">
                <a:latin typeface="Times New Roman"/>
                <a:cs typeface="Times New Roman"/>
              </a:rPr>
              <a:t>diagrams can </a:t>
            </a:r>
            <a:r>
              <a:rPr lang="en-US" spc="110" dirty="0">
                <a:latin typeface="Times New Roman"/>
                <a:cs typeface="Times New Roman"/>
              </a:rPr>
              <a:t>be </a:t>
            </a:r>
            <a:r>
              <a:rPr lang="en-US" spc="95" dirty="0">
                <a:latin typeface="Times New Roman"/>
                <a:cs typeface="Times New Roman"/>
              </a:rPr>
              <a:t>elaborated </a:t>
            </a:r>
            <a:r>
              <a:rPr lang="en-US" spc="90" dirty="0">
                <a:latin typeface="Times New Roman"/>
                <a:cs typeface="Times New Roman"/>
              </a:rPr>
              <a:t>to  </a:t>
            </a:r>
            <a:r>
              <a:rPr lang="en-US" spc="70" dirty="0">
                <a:latin typeface="Times New Roman"/>
                <a:cs typeface="Times New Roman"/>
              </a:rPr>
              <a:t>represent the location of </a:t>
            </a:r>
            <a:r>
              <a:rPr lang="en-US" spc="80" dirty="0">
                <a:latin typeface="Times New Roman"/>
                <a:cs typeface="Times New Roman"/>
              </a:rPr>
              <a:t>key </a:t>
            </a:r>
            <a:r>
              <a:rPr lang="en-US" spc="75" dirty="0">
                <a:latin typeface="Times New Roman"/>
                <a:cs typeface="Times New Roman"/>
              </a:rPr>
              <a:t>packages </a:t>
            </a:r>
            <a:r>
              <a:rPr lang="en-US" spc="70" dirty="0">
                <a:latin typeface="Times New Roman"/>
                <a:cs typeface="Times New Roman"/>
              </a:rPr>
              <a:t>of </a:t>
            </a:r>
            <a:r>
              <a:rPr lang="en-US" spc="80" dirty="0">
                <a:latin typeface="Times New Roman"/>
                <a:cs typeface="Times New Roman"/>
              </a:rPr>
              <a:t>components. </a:t>
            </a:r>
            <a:r>
              <a:rPr lang="en-US" spc="85" dirty="0">
                <a:latin typeface="Times New Roman"/>
                <a:cs typeface="Times New Roman"/>
              </a:rPr>
              <a:t>However, </a:t>
            </a:r>
            <a:r>
              <a:rPr lang="en-US" spc="80" dirty="0">
                <a:latin typeface="Times New Roman"/>
                <a:cs typeface="Times New Roman"/>
              </a:rPr>
              <a:t>components  </a:t>
            </a:r>
            <a:r>
              <a:rPr lang="en-US" spc="85" dirty="0">
                <a:latin typeface="Times New Roman"/>
                <a:cs typeface="Times New Roman"/>
              </a:rPr>
              <a:t>generally </a:t>
            </a:r>
            <a:r>
              <a:rPr lang="en-US" spc="95" dirty="0">
                <a:latin typeface="Times New Roman"/>
                <a:cs typeface="Times New Roman"/>
              </a:rPr>
              <a:t>are </a:t>
            </a:r>
            <a:r>
              <a:rPr lang="en-US" spc="105" dirty="0">
                <a:latin typeface="Times New Roman"/>
                <a:cs typeface="Times New Roman"/>
              </a:rPr>
              <a:t>not </a:t>
            </a:r>
            <a:r>
              <a:rPr lang="en-US" spc="95" dirty="0">
                <a:latin typeface="Times New Roman"/>
                <a:cs typeface="Times New Roman"/>
              </a:rPr>
              <a:t>represented individually within </a:t>
            </a:r>
            <a:r>
              <a:rPr lang="en-US" spc="105" dirty="0">
                <a:latin typeface="Times New Roman"/>
                <a:cs typeface="Times New Roman"/>
              </a:rPr>
              <a:t>a </a:t>
            </a:r>
            <a:r>
              <a:rPr lang="en-US" spc="114" dirty="0">
                <a:latin typeface="Times New Roman"/>
                <a:cs typeface="Times New Roman"/>
              </a:rPr>
              <a:t>component </a:t>
            </a:r>
            <a:r>
              <a:rPr lang="en-US" spc="100" dirty="0">
                <a:latin typeface="Times New Roman"/>
                <a:cs typeface="Times New Roman"/>
              </a:rPr>
              <a:t>diagram. </a:t>
            </a:r>
            <a:r>
              <a:rPr lang="en-US" spc="75" dirty="0">
                <a:latin typeface="Times New Roman"/>
                <a:cs typeface="Times New Roman"/>
              </a:rPr>
              <a:t>In </a:t>
            </a:r>
            <a:r>
              <a:rPr lang="en-US" spc="90" dirty="0">
                <a:latin typeface="Times New Roman"/>
                <a:cs typeface="Times New Roman"/>
              </a:rPr>
              <a:t>some  </a:t>
            </a:r>
            <a:r>
              <a:rPr lang="en-US" spc="70" dirty="0">
                <a:latin typeface="Times New Roman"/>
                <a:cs typeface="Times New Roman"/>
              </a:rPr>
              <a:t>cases, </a:t>
            </a:r>
            <a:r>
              <a:rPr lang="en-US" spc="80" dirty="0">
                <a:latin typeface="Times New Roman"/>
                <a:cs typeface="Times New Roman"/>
              </a:rPr>
              <a:t>deployment </a:t>
            </a:r>
            <a:r>
              <a:rPr lang="en-US" spc="75" dirty="0">
                <a:latin typeface="Times New Roman"/>
                <a:cs typeface="Times New Roman"/>
              </a:rPr>
              <a:t>diagrams </a:t>
            </a:r>
            <a:r>
              <a:rPr lang="en-US" spc="95" dirty="0">
                <a:latin typeface="Times New Roman"/>
                <a:cs typeface="Times New Roman"/>
              </a:rPr>
              <a:t>are elaborated </a:t>
            </a:r>
            <a:r>
              <a:rPr lang="en-US" spc="90" dirty="0">
                <a:latin typeface="Times New Roman"/>
                <a:cs typeface="Times New Roman"/>
              </a:rPr>
              <a:t>into </a:t>
            </a:r>
            <a:r>
              <a:rPr lang="en-US" spc="95" dirty="0">
                <a:latin typeface="Times New Roman"/>
                <a:cs typeface="Times New Roman"/>
              </a:rPr>
              <a:t>instance </a:t>
            </a:r>
            <a:r>
              <a:rPr lang="en-US" spc="114" dirty="0">
                <a:latin typeface="Times New Roman"/>
                <a:cs typeface="Times New Roman"/>
              </a:rPr>
              <a:t>form </a:t>
            </a:r>
            <a:r>
              <a:rPr lang="en-US" spc="85" dirty="0">
                <a:latin typeface="Times New Roman"/>
                <a:cs typeface="Times New Roman"/>
              </a:rPr>
              <a:t>at this </a:t>
            </a:r>
            <a:r>
              <a:rPr lang="en-US" spc="95" dirty="0">
                <a:latin typeface="Times New Roman"/>
                <a:cs typeface="Times New Roman"/>
              </a:rPr>
              <a:t>time. </a:t>
            </a:r>
            <a:r>
              <a:rPr lang="en-US" spc="100" dirty="0">
                <a:latin typeface="Times New Roman"/>
                <a:cs typeface="Times New Roman"/>
              </a:rPr>
              <a:t>This  </a:t>
            </a:r>
            <a:r>
              <a:rPr lang="en-US" spc="114" dirty="0">
                <a:latin typeface="Times New Roman"/>
                <a:cs typeface="Times New Roman"/>
              </a:rPr>
              <a:t>means</a:t>
            </a:r>
            <a:r>
              <a:rPr lang="en-US" spc="8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that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specific</a:t>
            </a:r>
            <a:r>
              <a:rPr lang="en-US" spc="7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hard-</a:t>
            </a:r>
            <a:r>
              <a:rPr lang="en-US" spc="-140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ware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and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70" dirty="0">
                <a:latin typeface="Times New Roman"/>
                <a:cs typeface="Times New Roman"/>
              </a:rPr>
              <a:t>operating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80" dirty="0">
                <a:latin typeface="Times New Roman"/>
                <a:cs typeface="Times New Roman"/>
              </a:rPr>
              <a:t>system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75" dirty="0">
                <a:latin typeface="Times New Roman"/>
                <a:cs typeface="Times New Roman"/>
              </a:rPr>
              <a:t>environment(s)</a:t>
            </a:r>
            <a:r>
              <a:rPr lang="en-US" spc="60" dirty="0">
                <a:latin typeface="Times New Roman"/>
                <a:cs typeface="Times New Roman"/>
              </a:rPr>
              <a:t> </a:t>
            </a:r>
            <a:r>
              <a:rPr lang="en-US" spc="65" dirty="0">
                <a:latin typeface="Times New Roman"/>
                <a:cs typeface="Times New Roman"/>
              </a:rPr>
              <a:t>that</a:t>
            </a:r>
            <a:r>
              <a:rPr lang="en-US" spc="70" dirty="0">
                <a:latin typeface="Times New Roman"/>
                <a:cs typeface="Times New Roman"/>
              </a:rPr>
              <a:t> </a:t>
            </a:r>
            <a:r>
              <a:rPr lang="en-US" spc="65" dirty="0">
                <a:latin typeface="Times New Roman"/>
                <a:cs typeface="Times New Roman"/>
              </a:rPr>
              <a:t>will </a:t>
            </a:r>
            <a:r>
              <a:rPr lang="en-US" spc="75" dirty="0">
                <a:latin typeface="Times New Roman"/>
                <a:cs typeface="Times New Roman"/>
              </a:rPr>
              <a:t>be  used </a:t>
            </a:r>
            <a:r>
              <a:rPr lang="en-US" spc="55" dirty="0">
                <a:latin typeface="Times New Roman"/>
                <a:cs typeface="Times New Roman"/>
              </a:rPr>
              <a:t>is</a:t>
            </a:r>
            <a:r>
              <a:rPr lang="en-US" spc="409" dirty="0">
                <a:latin typeface="Times New Roman"/>
                <a:cs typeface="Times New Roman"/>
              </a:rPr>
              <a:t> </a:t>
            </a:r>
            <a:r>
              <a:rPr lang="en-US" spc="65" dirty="0">
                <a:latin typeface="Times New Roman"/>
                <a:cs typeface="Times New Roman"/>
              </a:rPr>
              <a:t>(are) </a:t>
            </a:r>
            <a:r>
              <a:rPr lang="en-US" spc="70" dirty="0">
                <a:latin typeface="Times New Roman"/>
                <a:cs typeface="Times New Roman"/>
              </a:rPr>
              <a:t>specified </a:t>
            </a:r>
            <a:r>
              <a:rPr lang="en-US" spc="85" dirty="0">
                <a:latin typeface="Times New Roman"/>
                <a:cs typeface="Times New Roman"/>
              </a:rPr>
              <a:t>and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90" dirty="0">
                <a:latin typeface="Times New Roman"/>
                <a:cs typeface="Times New Roman"/>
              </a:rPr>
              <a:t>location </a:t>
            </a:r>
            <a:r>
              <a:rPr lang="en-US" spc="100" dirty="0">
                <a:latin typeface="Times New Roman"/>
                <a:cs typeface="Times New Roman"/>
              </a:rPr>
              <a:t>of </a:t>
            </a:r>
            <a:r>
              <a:rPr lang="en-US" spc="114" dirty="0">
                <a:latin typeface="Times New Roman"/>
                <a:cs typeface="Times New Roman"/>
              </a:rPr>
              <a:t>component </a:t>
            </a:r>
            <a:r>
              <a:rPr lang="en-US" spc="105" dirty="0">
                <a:latin typeface="Times New Roman"/>
                <a:cs typeface="Times New Roman"/>
              </a:rPr>
              <a:t>packages </a:t>
            </a:r>
            <a:r>
              <a:rPr lang="en-US" spc="100" dirty="0">
                <a:latin typeface="Times New Roman"/>
                <a:cs typeface="Times New Roman"/>
              </a:rPr>
              <a:t>within </a:t>
            </a:r>
            <a:r>
              <a:rPr lang="en-US" spc="85" dirty="0">
                <a:latin typeface="Times New Roman"/>
                <a:cs typeface="Times New Roman"/>
              </a:rPr>
              <a:t>this  </a:t>
            </a:r>
            <a:r>
              <a:rPr lang="en-US" spc="105" dirty="0">
                <a:latin typeface="Times New Roman"/>
                <a:cs typeface="Times New Roman"/>
              </a:rPr>
              <a:t>environment </a:t>
            </a:r>
            <a:r>
              <a:rPr lang="en-US" spc="75" dirty="0">
                <a:latin typeface="Times New Roman"/>
                <a:cs typeface="Times New Roman"/>
              </a:rPr>
              <a:t>is</a:t>
            </a:r>
            <a:r>
              <a:rPr lang="en-US" spc="-6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indicated.</a:t>
            </a:r>
            <a:endParaRPr lang="en-US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2800"/>
              </a:lnSpc>
              <a:spcBef>
                <a:spcPts val="844"/>
              </a:spcBef>
            </a:pPr>
            <a:r>
              <a:rPr lang="en-US" b="1" spc="50" dirty="0">
                <a:latin typeface="Times New Roman"/>
                <a:cs typeface="Times New Roman"/>
              </a:rPr>
              <a:t>Step</a:t>
            </a:r>
            <a:r>
              <a:rPr lang="en-US" b="1" spc="15" dirty="0">
                <a:latin typeface="Times New Roman"/>
                <a:cs typeface="Times New Roman"/>
              </a:rPr>
              <a:t> </a:t>
            </a:r>
            <a:r>
              <a:rPr lang="en-US" b="1" spc="40" dirty="0">
                <a:latin typeface="Times New Roman"/>
                <a:cs typeface="Times New Roman"/>
              </a:rPr>
              <a:t>7.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spc="50" dirty="0">
                <a:latin typeface="Times New Roman"/>
                <a:cs typeface="Times New Roman"/>
              </a:rPr>
              <a:t>Refactor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50" dirty="0">
                <a:latin typeface="Times New Roman"/>
                <a:cs typeface="Times New Roman"/>
              </a:rPr>
              <a:t>every</a:t>
            </a:r>
            <a:r>
              <a:rPr lang="en-US" b="1" spc="20" dirty="0">
                <a:latin typeface="Times New Roman"/>
                <a:cs typeface="Times New Roman"/>
              </a:rPr>
              <a:t> </a:t>
            </a:r>
            <a:r>
              <a:rPr lang="en-US" b="1" spc="55" dirty="0">
                <a:latin typeface="Times New Roman"/>
                <a:cs typeface="Times New Roman"/>
              </a:rPr>
              <a:t>component-level</a:t>
            </a:r>
            <a:r>
              <a:rPr lang="en-US" b="1" spc="10" dirty="0">
                <a:latin typeface="Times New Roman"/>
                <a:cs typeface="Times New Roman"/>
              </a:rPr>
              <a:t> </a:t>
            </a:r>
            <a:r>
              <a:rPr lang="en-US" b="1" spc="50" dirty="0">
                <a:latin typeface="Times New Roman"/>
                <a:cs typeface="Times New Roman"/>
              </a:rPr>
              <a:t>design</a:t>
            </a:r>
            <a:r>
              <a:rPr lang="en-US" b="1" spc="15" dirty="0">
                <a:latin typeface="Times New Roman"/>
                <a:cs typeface="Times New Roman"/>
              </a:rPr>
              <a:t> </a:t>
            </a:r>
            <a:r>
              <a:rPr lang="en-US" b="1" spc="45" dirty="0">
                <a:latin typeface="Times New Roman"/>
                <a:cs typeface="Times New Roman"/>
              </a:rPr>
              <a:t>representation</a:t>
            </a:r>
            <a:r>
              <a:rPr lang="en-US" b="1" spc="5" dirty="0">
                <a:latin typeface="Times New Roman"/>
                <a:cs typeface="Times New Roman"/>
              </a:rPr>
              <a:t> </a:t>
            </a:r>
            <a:r>
              <a:rPr lang="en-US" b="1" spc="55" dirty="0">
                <a:latin typeface="Times New Roman"/>
                <a:cs typeface="Times New Roman"/>
              </a:rPr>
              <a:t>and</a:t>
            </a:r>
            <a:r>
              <a:rPr lang="en-US" b="1" spc="25" dirty="0">
                <a:latin typeface="Times New Roman"/>
                <a:cs typeface="Times New Roman"/>
              </a:rPr>
              <a:t> </a:t>
            </a:r>
            <a:r>
              <a:rPr lang="en-US" b="1" spc="50" dirty="0">
                <a:latin typeface="Times New Roman"/>
                <a:cs typeface="Times New Roman"/>
              </a:rPr>
              <a:t>always</a:t>
            </a:r>
            <a:r>
              <a:rPr lang="en-US" b="1" spc="20" dirty="0">
                <a:latin typeface="Times New Roman"/>
                <a:cs typeface="Times New Roman"/>
              </a:rPr>
              <a:t> </a:t>
            </a:r>
            <a:r>
              <a:rPr lang="en-US" b="1" spc="55" dirty="0">
                <a:latin typeface="Times New Roman"/>
                <a:cs typeface="Times New Roman"/>
              </a:rPr>
              <a:t>con-</a:t>
            </a:r>
            <a:r>
              <a:rPr lang="en-US" b="1" spc="20" dirty="0">
                <a:latin typeface="Times New Roman"/>
                <a:cs typeface="Times New Roman"/>
              </a:rPr>
              <a:t> </a:t>
            </a:r>
            <a:r>
              <a:rPr lang="en-US" b="1" spc="95" dirty="0">
                <a:latin typeface="Times New Roman"/>
                <a:cs typeface="Times New Roman"/>
              </a:rPr>
              <a:t>sider  </a:t>
            </a:r>
            <a:r>
              <a:rPr lang="en-US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alternatives</a:t>
            </a:r>
            <a:r>
              <a:rPr lang="en-US" b="1" spc="90" dirty="0">
                <a:solidFill>
                  <a:srgbClr val="00ADEE"/>
                </a:solidFill>
                <a:latin typeface="Times New Roman"/>
                <a:cs typeface="Times New Roman"/>
              </a:rPr>
              <a:t>. </a:t>
            </a:r>
            <a:r>
              <a:rPr lang="en-US" spc="110" dirty="0">
                <a:latin typeface="Times New Roman"/>
                <a:cs typeface="Times New Roman"/>
              </a:rPr>
              <a:t>Design </a:t>
            </a:r>
            <a:r>
              <a:rPr lang="en-US" spc="75" dirty="0">
                <a:latin typeface="Times New Roman"/>
                <a:cs typeface="Times New Roman"/>
              </a:rPr>
              <a:t>is </a:t>
            </a:r>
            <a:r>
              <a:rPr lang="en-US" spc="110" dirty="0">
                <a:latin typeface="Times New Roman"/>
                <a:cs typeface="Times New Roman"/>
              </a:rPr>
              <a:t>an </a:t>
            </a:r>
            <a:r>
              <a:rPr lang="en-US" spc="85" dirty="0">
                <a:latin typeface="Times New Roman"/>
                <a:cs typeface="Times New Roman"/>
              </a:rPr>
              <a:t>iterative </a:t>
            </a:r>
            <a:r>
              <a:rPr lang="en-US" spc="95" dirty="0">
                <a:latin typeface="Times New Roman"/>
                <a:cs typeface="Times New Roman"/>
              </a:rPr>
              <a:t>process. </a:t>
            </a:r>
            <a:r>
              <a:rPr lang="en-US" spc="120" dirty="0">
                <a:latin typeface="Times New Roman"/>
                <a:cs typeface="Times New Roman"/>
              </a:rPr>
              <a:t>The </a:t>
            </a:r>
            <a:r>
              <a:rPr lang="en-US" spc="75" dirty="0">
                <a:latin typeface="Times New Roman"/>
                <a:cs typeface="Times New Roman"/>
              </a:rPr>
              <a:t>first </a:t>
            </a:r>
            <a:r>
              <a:rPr lang="en-US" spc="105" dirty="0">
                <a:latin typeface="Times New Roman"/>
                <a:cs typeface="Times New Roman"/>
              </a:rPr>
              <a:t>component-level </a:t>
            </a:r>
            <a:r>
              <a:rPr lang="en-US" spc="120" dirty="0">
                <a:latin typeface="Times New Roman"/>
                <a:cs typeface="Times New Roman"/>
              </a:rPr>
              <a:t>model </a:t>
            </a:r>
            <a:r>
              <a:rPr lang="en-US" spc="90" dirty="0">
                <a:latin typeface="Times New Roman"/>
                <a:cs typeface="Times New Roman"/>
              </a:rPr>
              <a:t>we  create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will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not</a:t>
            </a:r>
            <a:r>
              <a:rPr lang="en-US" spc="-15" dirty="0">
                <a:latin typeface="Times New Roman"/>
                <a:cs typeface="Times New Roman"/>
              </a:rPr>
              <a:t> </a:t>
            </a:r>
            <a:r>
              <a:rPr lang="en-US" spc="110" dirty="0">
                <a:latin typeface="Times New Roman"/>
                <a:cs typeface="Times New Roman"/>
              </a:rPr>
              <a:t>be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as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complete,</a:t>
            </a:r>
            <a:r>
              <a:rPr lang="en-US" spc="-160" dirty="0">
                <a:latin typeface="Times New Roman"/>
                <a:cs typeface="Times New Roman"/>
              </a:rPr>
              <a:t> </a:t>
            </a:r>
            <a:r>
              <a:rPr lang="en-US" spc="90" dirty="0">
                <a:latin typeface="Times New Roman"/>
                <a:cs typeface="Times New Roman"/>
              </a:rPr>
              <a:t>consistent,</a:t>
            </a:r>
            <a:r>
              <a:rPr lang="en-US" spc="35" dirty="0">
                <a:latin typeface="Times New Roman"/>
                <a:cs typeface="Times New Roman"/>
              </a:rPr>
              <a:t> </a:t>
            </a:r>
            <a:r>
              <a:rPr lang="en-US" spc="100" dirty="0">
                <a:latin typeface="Times New Roman"/>
                <a:cs typeface="Times New Roman"/>
              </a:rPr>
              <a:t>or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accurate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as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95" dirty="0">
                <a:latin typeface="Times New Roman"/>
                <a:cs typeface="Times New Roman"/>
              </a:rPr>
              <a:t>the</a:t>
            </a:r>
            <a:r>
              <a:rPr lang="en-US" spc="30" dirty="0">
                <a:latin typeface="Times New Roman"/>
                <a:cs typeface="Times New Roman"/>
              </a:rPr>
              <a:t> </a:t>
            </a:r>
            <a:r>
              <a:rPr lang="en-US" i="1" spc="100" dirty="0">
                <a:latin typeface="Times New Roman"/>
                <a:cs typeface="Times New Roman"/>
              </a:rPr>
              <a:t>n</a:t>
            </a:r>
            <a:r>
              <a:rPr lang="en-US" spc="100" dirty="0">
                <a:latin typeface="Times New Roman"/>
                <a:cs typeface="Times New Roman"/>
              </a:rPr>
              <a:t>th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85" dirty="0">
                <a:latin typeface="Times New Roman"/>
                <a:cs typeface="Times New Roman"/>
              </a:rPr>
              <a:t>iteration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120" dirty="0">
                <a:latin typeface="Times New Roman"/>
                <a:cs typeface="Times New Roman"/>
              </a:rPr>
              <a:t>you</a:t>
            </a:r>
            <a:r>
              <a:rPr lang="en-US" spc="25" dirty="0">
                <a:latin typeface="Times New Roman"/>
                <a:cs typeface="Times New Roman"/>
              </a:rPr>
              <a:t> </a:t>
            </a:r>
            <a:r>
              <a:rPr lang="en-US" spc="105" dirty="0">
                <a:latin typeface="Times New Roman"/>
                <a:cs typeface="Times New Roman"/>
              </a:rPr>
              <a:t>apply  </a:t>
            </a:r>
            <a:r>
              <a:rPr lang="en-US" spc="90" dirty="0">
                <a:latin typeface="Times New Roman"/>
                <a:cs typeface="Times New Roman"/>
              </a:rPr>
              <a:t>to </a:t>
            </a:r>
            <a:r>
              <a:rPr lang="en-US" spc="95" dirty="0">
                <a:latin typeface="Times New Roman"/>
                <a:cs typeface="Times New Roman"/>
              </a:rPr>
              <a:t>the </a:t>
            </a:r>
            <a:r>
              <a:rPr lang="en-US" spc="105" dirty="0">
                <a:latin typeface="Times New Roman"/>
                <a:cs typeface="Times New Roman"/>
              </a:rPr>
              <a:t>model. </a:t>
            </a:r>
            <a:r>
              <a:rPr lang="en-US" spc="70" dirty="0">
                <a:latin typeface="Times New Roman"/>
                <a:cs typeface="Times New Roman"/>
              </a:rPr>
              <a:t>It </a:t>
            </a:r>
            <a:r>
              <a:rPr lang="en-US" spc="75" dirty="0">
                <a:latin typeface="Times New Roman"/>
                <a:cs typeface="Times New Roman"/>
              </a:rPr>
              <a:t>is </a:t>
            </a:r>
            <a:r>
              <a:rPr lang="en-US" spc="90" dirty="0">
                <a:latin typeface="Times New Roman"/>
                <a:cs typeface="Times New Roman"/>
              </a:rPr>
              <a:t>essential to refactor </a:t>
            </a:r>
            <a:r>
              <a:rPr lang="en-US" spc="95" dirty="0">
                <a:latin typeface="Times New Roman"/>
                <a:cs typeface="Times New Roman"/>
              </a:rPr>
              <a:t>as </a:t>
            </a:r>
            <a:r>
              <a:rPr lang="en-US" spc="105" dirty="0">
                <a:latin typeface="Times New Roman"/>
                <a:cs typeface="Times New Roman"/>
              </a:rPr>
              <a:t>design </a:t>
            </a:r>
            <a:r>
              <a:rPr lang="en-US" spc="120" dirty="0">
                <a:latin typeface="Times New Roman"/>
                <a:cs typeface="Times New Roman"/>
              </a:rPr>
              <a:t>work</a:t>
            </a:r>
            <a:r>
              <a:rPr lang="en-US" spc="-180" dirty="0">
                <a:latin typeface="Times New Roman"/>
                <a:cs typeface="Times New Roman"/>
              </a:rPr>
              <a:t> </a:t>
            </a:r>
            <a:r>
              <a:rPr lang="en-US" spc="75" dirty="0">
                <a:latin typeface="Times New Roman"/>
                <a:cs typeface="Times New Roman"/>
              </a:rPr>
              <a:t>is </a:t>
            </a:r>
            <a:r>
              <a:rPr lang="en-US" spc="100" dirty="0">
                <a:latin typeface="Times New Roman"/>
                <a:cs typeface="Times New Roman"/>
              </a:rPr>
              <a:t>conducted.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116" y="528827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18288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9144"/>
                </a:lnTo>
                <a:lnTo>
                  <a:pt x="6001258" y="9144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704" y="281431"/>
            <a:ext cx="5972175" cy="487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4693285" algn="l"/>
                <a:tab pos="5280025" algn="l"/>
              </a:tabLst>
            </a:pPr>
            <a:r>
              <a:rPr sz="1400" spc="-5" dirty="0">
                <a:latin typeface="Times New Roman"/>
                <a:cs typeface="Times New Roman"/>
              </a:rPr>
              <a:t>MANAGEMENT 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SOFTWARE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SYSTEMS	</a:t>
            </a:r>
            <a:r>
              <a:rPr sz="1400" dirty="0">
                <a:latin typeface="Times New Roman"/>
                <a:cs typeface="Times New Roman"/>
              </a:rPr>
              <a:t>CST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309	</a:t>
            </a:r>
            <a:r>
              <a:rPr sz="1400" spc="-5" dirty="0">
                <a:latin typeface="Times New Roman"/>
                <a:cs typeface="Times New Roman"/>
              </a:rPr>
              <a:t>KTU	</a:t>
            </a:r>
            <a:r>
              <a:rPr sz="1400" dirty="0">
                <a:latin typeface="Times New Roman"/>
                <a:cs typeface="Times New Roman"/>
              </a:rPr>
              <a:t>(S5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CSE)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697865" marR="163195" indent="-228600">
              <a:lnSpc>
                <a:spcPts val="1370"/>
              </a:lnSpc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Realism. Can the requirements be implemented </a:t>
            </a:r>
            <a:r>
              <a:rPr sz="1200" b="1" dirty="0">
                <a:latin typeface="Times New Roman"/>
                <a:cs typeface="Times New Roman"/>
              </a:rPr>
              <a:t>given </a:t>
            </a:r>
            <a:r>
              <a:rPr sz="1200" b="1" spc="-5" dirty="0">
                <a:latin typeface="Times New Roman"/>
                <a:cs typeface="Times New Roman"/>
              </a:rPr>
              <a:t>available budget and  technology</a:t>
            </a:r>
            <a:endParaRPr sz="1200">
              <a:latin typeface="Times New Roman"/>
              <a:cs typeface="Times New Roman"/>
            </a:endParaRPr>
          </a:p>
          <a:p>
            <a:pPr marL="697865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Verifiability. Can the requirements be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checked?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Requirements </a:t>
            </a:r>
            <a:r>
              <a:rPr sz="1200" b="1" dirty="0">
                <a:latin typeface="Times New Roman"/>
                <a:cs typeface="Times New Roman"/>
              </a:rPr>
              <a:t>validation </a:t>
            </a:r>
            <a:r>
              <a:rPr sz="1200" b="1" spc="-5" dirty="0">
                <a:latin typeface="Times New Roman"/>
                <a:cs typeface="Times New Roman"/>
              </a:rPr>
              <a:t>techniques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13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390"/>
              </a:lnSpc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reviews</a:t>
            </a:r>
            <a:endParaRPr sz="1200">
              <a:latin typeface="Times New Roman"/>
              <a:cs typeface="Times New Roman"/>
            </a:endParaRPr>
          </a:p>
          <a:p>
            <a:pPr marL="697865" marR="164465">
              <a:lnSpc>
                <a:spcPts val="1380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Systematic manual analysis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requirements:requirements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analysed  systematically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team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reviewers who check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errors and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inconsistencies.</a:t>
            </a:r>
            <a:endParaRPr sz="12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400"/>
              </a:lnSpc>
              <a:spcBef>
                <a:spcPts val="81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Prototyping</a:t>
            </a:r>
            <a:endParaRPr sz="1200">
              <a:latin typeface="Times New Roman"/>
              <a:cs typeface="Times New Roman"/>
            </a:endParaRPr>
          </a:p>
          <a:p>
            <a:pPr marL="697865">
              <a:lnSpc>
                <a:spcPts val="1400"/>
              </a:lnSpc>
            </a:pPr>
            <a:r>
              <a:rPr sz="1200" spc="-5" dirty="0">
                <a:latin typeface="Times New Roman"/>
                <a:cs typeface="Times New Roman"/>
              </a:rPr>
              <a:t>Using an executable </a:t>
            </a:r>
            <a:r>
              <a:rPr sz="1200" dirty="0">
                <a:latin typeface="Times New Roman"/>
                <a:cs typeface="Times New Roman"/>
              </a:rPr>
              <a:t>model of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check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697865" lvl="1" indent="-228600">
              <a:lnSpc>
                <a:spcPts val="1395"/>
              </a:lnSpc>
              <a:spcBef>
                <a:spcPts val="8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Test-case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generation</a:t>
            </a:r>
            <a:endParaRPr sz="1200">
              <a:latin typeface="Times New Roman"/>
              <a:cs typeface="Times New Roman"/>
            </a:endParaRPr>
          </a:p>
          <a:p>
            <a:pPr marL="697865">
              <a:lnSpc>
                <a:spcPts val="1395"/>
              </a:lnSpc>
            </a:pPr>
            <a:r>
              <a:rPr sz="1200" spc="-5" dirty="0">
                <a:latin typeface="Times New Roman"/>
                <a:cs typeface="Times New Roman"/>
              </a:rPr>
              <a:t>Developing tests </a:t>
            </a:r>
            <a:r>
              <a:rPr sz="1200" dirty="0">
                <a:latin typeface="Times New Roman"/>
                <a:cs typeface="Times New Roman"/>
              </a:rPr>
              <a:t>for requirements to </a:t>
            </a:r>
            <a:r>
              <a:rPr sz="1200" spc="-5" dirty="0">
                <a:latin typeface="Times New Roman"/>
                <a:cs typeface="Times New Roman"/>
              </a:rPr>
              <a:t>check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testability.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Requirements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Document</a:t>
            </a:r>
            <a:endParaRPr sz="1200">
              <a:latin typeface="Times New Roman"/>
              <a:cs typeface="Times New Roman"/>
            </a:endParaRPr>
          </a:p>
          <a:p>
            <a:pPr marL="697865" marR="163830" lvl="1" indent="-228600">
              <a:lnSpc>
                <a:spcPts val="1370"/>
              </a:lnSpc>
              <a:spcBef>
                <a:spcPts val="114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requirements document 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official statement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what is required </a:t>
            </a:r>
            <a:r>
              <a:rPr sz="1200" dirty="0">
                <a:latin typeface="Times New Roman"/>
                <a:cs typeface="Times New Roman"/>
              </a:rPr>
              <a:t>of  the </a:t>
            </a:r>
            <a:r>
              <a:rPr sz="1200" spc="-5" dirty="0">
                <a:latin typeface="Times New Roman"/>
                <a:cs typeface="Times New Roman"/>
              </a:rPr>
              <a:t>system developers.</a:t>
            </a:r>
            <a:endParaRPr sz="1200">
              <a:latin typeface="Times New Roman"/>
              <a:cs typeface="Times New Roman"/>
            </a:endParaRPr>
          </a:p>
          <a:p>
            <a:pPr marL="697865" marR="161290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Should include both a definition of </a:t>
            </a:r>
            <a:r>
              <a:rPr sz="1200" spc="-5" dirty="0">
                <a:latin typeface="Times New Roman"/>
                <a:cs typeface="Times New Roman"/>
              </a:rPr>
              <a:t>user </a:t>
            </a:r>
            <a:r>
              <a:rPr sz="1200" dirty="0">
                <a:latin typeface="Times New Roman"/>
                <a:cs typeface="Times New Roman"/>
              </a:rPr>
              <a:t>requirements </a:t>
            </a:r>
            <a:r>
              <a:rPr sz="1200" spc="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system requirements.</a:t>
            </a:r>
            <a:endParaRPr sz="1200">
              <a:latin typeface="Times New Roman"/>
              <a:cs typeface="Times New Roman"/>
            </a:endParaRPr>
          </a:p>
          <a:p>
            <a:pPr marL="697865" marR="163830" lvl="1" indent="-228600">
              <a:lnSpc>
                <a:spcPts val="1370"/>
              </a:lnSpc>
              <a:spcBef>
                <a:spcPts val="1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NOT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document. </a:t>
            </a:r>
            <a:r>
              <a:rPr sz="1200" spc="-5" dirty="0">
                <a:latin typeface="Times New Roman"/>
                <a:cs typeface="Times New Roman"/>
              </a:rPr>
              <a:t>As far as </a:t>
            </a:r>
            <a:r>
              <a:rPr sz="1200" dirty="0">
                <a:latin typeface="Times New Roman"/>
                <a:cs typeface="Times New Roman"/>
              </a:rPr>
              <a:t>possible, it should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 </a:t>
            </a:r>
            <a:r>
              <a:rPr sz="1200" dirty="0">
                <a:latin typeface="Times New Roman"/>
                <a:cs typeface="Times New Roman"/>
              </a:rPr>
              <a:t>should do </a:t>
            </a:r>
            <a:r>
              <a:rPr sz="1200" spc="-5" dirty="0">
                <a:latin typeface="Times New Roman"/>
                <a:cs typeface="Times New Roman"/>
              </a:rPr>
              <a:t>rather </a:t>
            </a:r>
            <a:r>
              <a:rPr sz="1200" dirty="0">
                <a:latin typeface="Times New Roman"/>
                <a:cs typeface="Times New Roman"/>
              </a:rPr>
              <a:t>than HOW it should do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The structure </a:t>
            </a:r>
            <a:r>
              <a:rPr sz="1200" b="1" dirty="0">
                <a:latin typeface="Times New Roman"/>
                <a:cs typeface="Times New Roman"/>
              </a:rPr>
              <a:t>of a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document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116" y="10283951"/>
            <a:ext cx="6001385" cy="56515"/>
          </a:xfrm>
          <a:custGeom>
            <a:avLst/>
            <a:gdLst/>
            <a:ahLst/>
            <a:cxnLst/>
            <a:rect l="l" t="t" r="r" b="b"/>
            <a:pathLst>
              <a:path w="6001384" h="56515">
                <a:moveTo>
                  <a:pt x="6001258" y="47244"/>
                </a:moveTo>
                <a:lnTo>
                  <a:pt x="0" y="47244"/>
                </a:lnTo>
                <a:lnTo>
                  <a:pt x="0" y="56388"/>
                </a:lnTo>
                <a:lnTo>
                  <a:pt x="6001258" y="56388"/>
                </a:lnTo>
                <a:lnTo>
                  <a:pt x="6001258" y="47244"/>
                </a:lnTo>
                <a:close/>
              </a:path>
              <a:path w="6001384" h="56515">
                <a:moveTo>
                  <a:pt x="6001258" y="0"/>
                </a:moveTo>
                <a:lnTo>
                  <a:pt x="0" y="0"/>
                </a:lnTo>
                <a:lnTo>
                  <a:pt x="0" y="38100"/>
                </a:lnTo>
                <a:lnTo>
                  <a:pt x="6001258" y="38100"/>
                </a:lnTo>
                <a:lnTo>
                  <a:pt x="6001258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5262371"/>
            <a:ext cx="5955792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704" y="10367264"/>
            <a:ext cx="18237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 </a:t>
            </a:r>
            <a:r>
              <a:rPr sz="1100" spc="-80" dirty="0">
                <a:latin typeface="Trebuchet MS"/>
                <a:cs typeface="Trebuchet MS"/>
              </a:rPr>
              <a:t>K </a:t>
            </a:r>
            <a:r>
              <a:rPr sz="1100" spc="-55" dirty="0">
                <a:latin typeface="Trebuchet MS"/>
                <a:cs typeface="Trebuchet MS"/>
              </a:rPr>
              <a:t>ASST</a:t>
            </a:r>
            <a:r>
              <a:rPr sz="1100" spc="-22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PROFESSOR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60" dirty="0"/>
              <a:t>DEPT </a:t>
            </a:r>
            <a:r>
              <a:rPr spc="-50" dirty="0"/>
              <a:t>OF</a:t>
            </a:r>
            <a:r>
              <a:rPr spc="-170" dirty="0"/>
              <a:t> </a:t>
            </a:r>
            <a:r>
              <a:rPr spc="-55" dirty="0"/>
              <a:t>CSE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BMCE</a:t>
            </a:r>
            <a:r>
              <a:rPr spc="-140" dirty="0"/>
              <a:t> </a:t>
            </a:r>
            <a:r>
              <a:rPr spc="-35" dirty="0"/>
              <a:t>SASTHAMCOTA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35" dirty="0"/>
              <a:t> </a:t>
            </a:r>
            <a:fld id="{81D60167-4931-47E6-BA6A-407CBD079E47}" type="slidenum">
              <a:rPr spc="-20" dirty="0"/>
              <a:t>9</a:t>
            </a:fld>
            <a:endParaRPr spc="-2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37772"/>
            <a:ext cx="6995160" cy="10461978"/>
          </a:xfrm>
        </p:spPr>
        <p:txBody>
          <a:bodyPr>
            <a:noAutofit/>
          </a:bodyPr>
          <a:lstStyle/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lang="en-US"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LEVEL </a:t>
            </a:r>
            <a:r>
              <a:rPr lang="en-US"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</a:t>
            </a:r>
            <a:r>
              <a:rPr lang="en-US"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 </a:t>
            </a:r>
            <a:r>
              <a:rPr lang="en-US"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WEB</a:t>
            </a:r>
            <a:r>
              <a:rPr lang="en-US" sz="1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APPLICATIONS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830"/>
              </a:spcBef>
            </a:pP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140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component </a:t>
            </a:r>
            <a:r>
              <a:rPr lang="en-US" sz="1400" spc="75" dirty="0">
                <a:latin typeface="Times New Roman"/>
                <a:cs typeface="Times New Roman"/>
              </a:rPr>
              <a:t>is </a:t>
            </a:r>
            <a:r>
              <a:rPr lang="en-US" sz="1400" spc="90" dirty="0">
                <a:latin typeface="Times New Roman"/>
                <a:cs typeface="Times New Roman"/>
              </a:rPr>
              <a:t>(1) </a:t>
            </a:r>
            <a:r>
              <a:rPr lang="en-US" sz="1400" spc="105" dirty="0">
                <a:latin typeface="Times New Roman"/>
                <a:cs typeface="Times New Roman"/>
              </a:rPr>
              <a:t>a </a:t>
            </a:r>
            <a:r>
              <a:rPr lang="en-US" sz="1400" spc="100" dirty="0">
                <a:latin typeface="Times New Roman"/>
                <a:cs typeface="Times New Roman"/>
              </a:rPr>
              <a:t>well-defined </a:t>
            </a:r>
            <a:r>
              <a:rPr lang="en-US" sz="1400" spc="105" dirty="0">
                <a:latin typeface="Times New Roman"/>
                <a:cs typeface="Times New Roman"/>
              </a:rPr>
              <a:t>cohesive </a:t>
            </a:r>
            <a:r>
              <a:rPr lang="en-US" sz="1400" spc="95" dirty="0">
                <a:latin typeface="Times New Roman"/>
                <a:cs typeface="Times New Roman"/>
              </a:rPr>
              <a:t>function </a:t>
            </a:r>
            <a:r>
              <a:rPr lang="en-US" sz="1400" spc="85" dirty="0">
                <a:latin typeface="Times New Roman"/>
                <a:cs typeface="Times New Roman"/>
              </a:rPr>
              <a:t>that </a:t>
            </a:r>
            <a:r>
              <a:rPr lang="en-US" sz="1400" spc="100" dirty="0">
                <a:latin typeface="Times New Roman"/>
                <a:cs typeface="Times New Roman"/>
              </a:rPr>
              <a:t>manipulates  </a:t>
            </a:r>
            <a:r>
              <a:rPr lang="en-US" sz="1400" spc="95" dirty="0">
                <a:latin typeface="Times New Roman"/>
                <a:cs typeface="Times New Roman"/>
              </a:rPr>
              <a:t>content </a:t>
            </a:r>
            <a:r>
              <a:rPr lang="en-US" sz="1400" spc="100" dirty="0">
                <a:latin typeface="Times New Roman"/>
                <a:cs typeface="Times New Roman"/>
              </a:rPr>
              <a:t>or provides computational or data processing </a:t>
            </a:r>
            <a:r>
              <a:rPr lang="en-US" sz="1400" spc="90" dirty="0">
                <a:latin typeface="Times New Roman"/>
                <a:cs typeface="Times New Roman"/>
              </a:rPr>
              <a:t>for </a:t>
            </a:r>
            <a:r>
              <a:rPr lang="en-US" sz="1400" spc="110" dirty="0">
                <a:latin typeface="Times New Roman"/>
                <a:cs typeface="Times New Roman"/>
              </a:rPr>
              <a:t>an </a:t>
            </a:r>
            <a:r>
              <a:rPr lang="en-US" sz="1400" spc="114" dirty="0">
                <a:latin typeface="Times New Roman"/>
                <a:cs typeface="Times New Roman"/>
              </a:rPr>
              <a:t>end </a:t>
            </a:r>
            <a:r>
              <a:rPr lang="en-US" sz="1400" spc="95" dirty="0">
                <a:latin typeface="Times New Roman"/>
                <a:cs typeface="Times New Roman"/>
              </a:rPr>
              <a:t>user </a:t>
            </a:r>
            <a:r>
              <a:rPr lang="en-US" sz="1400" spc="100" dirty="0">
                <a:latin typeface="Times New Roman"/>
                <a:cs typeface="Times New Roman"/>
              </a:rPr>
              <a:t>or </a:t>
            </a:r>
            <a:r>
              <a:rPr lang="en-US" sz="1400" spc="90" dirty="0">
                <a:latin typeface="Times New Roman"/>
                <a:cs typeface="Times New Roman"/>
              </a:rPr>
              <a:t>(2) </a:t>
            </a:r>
            <a:r>
              <a:rPr lang="en-US" sz="1400" spc="105" dirty="0">
                <a:latin typeface="Times New Roman"/>
                <a:cs typeface="Times New Roman"/>
              </a:rPr>
              <a:t>a  </a:t>
            </a:r>
            <a:r>
              <a:rPr lang="en-US" sz="1400" spc="100" dirty="0">
                <a:latin typeface="Times New Roman"/>
                <a:cs typeface="Times New Roman"/>
              </a:rPr>
              <a:t>cohesive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package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of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content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and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functionality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that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provides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end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user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with</a:t>
            </a:r>
            <a:r>
              <a:rPr lang="en-US" sz="1400" spc="-20" dirty="0">
                <a:latin typeface="Times New Roman"/>
                <a:cs typeface="Times New Roman"/>
              </a:rPr>
              <a:t> </a:t>
            </a:r>
            <a:r>
              <a:rPr lang="en-US" sz="1400" spc="125" dirty="0">
                <a:latin typeface="Times New Roman"/>
                <a:cs typeface="Times New Roman"/>
              </a:rPr>
              <a:t>some  </a:t>
            </a:r>
            <a:r>
              <a:rPr lang="en-US" sz="1400" spc="95" dirty="0">
                <a:latin typeface="Times New Roman"/>
                <a:cs typeface="Times New Roman"/>
              </a:rPr>
              <a:t>required </a:t>
            </a:r>
            <a:r>
              <a:rPr lang="en-US" sz="1400" spc="90" dirty="0">
                <a:latin typeface="Times New Roman"/>
                <a:cs typeface="Times New Roman"/>
              </a:rPr>
              <a:t>capability. </a:t>
            </a:r>
            <a:r>
              <a:rPr lang="en-US" sz="1400" spc="95" dirty="0">
                <a:latin typeface="Times New Roman"/>
                <a:cs typeface="Times New Roman"/>
              </a:rPr>
              <a:t>Therefore, </a:t>
            </a:r>
            <a:r>
              <a:rPr lang="en-US" sz="1400" spc="105" dirty="0">
                <a:latin typeface="Times New Roman"/>
                <a:cs typeface="Times New Roman"/>
              </a:rPr>
              <a:t>component-level design </a:t>
            </a:r>
            <a:r>
              <a:rPr lang="en-US" sz="1400" spc="95" dirty="0">
                <a:latin typeface="Times New Roman"/>
                <a:cs typeface="Times New Roman"/>
              </a:rPr>
              <a:t>for </a:t>
            </a:r>
            <a:r>
              <a:rPr lang="en-US" sz="1400" spc="135" dirty="0" err="1">
                <a:latin typeface="Times New Roman"/>
                <a:cs typeface="Times New Roman"/>
              </a:rPr>
              <a:t>WebApps</a:t>
            </a:r>
            <a:r>
              <a:rPr lang="en-US" sz="1400" spc="13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often  incorporates </a:t>
            </a:r>
            <a:r>
              <a:rPr lang="en-US" sz="1400" spc="105" dirty="0">
                <a:latin typeface="Times New Roman"/>
                <a:cs typeface="Times New Roman"/>
              </a:rPr>
              <a:t>elements </a:t>
            </a:r>
            <a:r>
              <a:rPr lang="en-US" sz="1400" spc="100" dirty="0">
                <a:latin typeface="Times New Roman"/>
                <a:cs typeface="Times New Roman"/>
              </a:rPr>
              <a:t>of </a:t>
            </a:r>
            <a:r>
              <a:rPr lang="en-US" sz="1400" spc="95" dirty="0">
                <a:latin typeface="Times New Roman"/>
                <a:cs typeface="Times New Roman"/>
              </a:rPr>
              <a:t>content </a:t>
            </a:r>
            <a:r>
              <a:rPr lang="en-US" sz="1400" spc="100" dirty="0">
                <a:latin typeface="Times New Roman"/>
                <a:cs typeface="Times New Roman"/>
              </a:rPr>
              <a:t>design </a:t>
            </a:r>
            <a:r>
              <a:rPr lang="en-US" sz="1400" spc="114" dirty="0">
                <a:latin typeface="Times New Roman"/>
                <a:cs typeface="Times New Roman"/>
              </a:rPr>
              <a:t>and </a:t>
            </a:r>
            <a:r>
              <a:rPr lang="en-US" sz="1400" spc="95" dirty="0">
                <a:latin typeface="Times New Roman"/>
                <a:cs typeface="Times New Roman"/>
              </a:rPr>
              <a:t>functional</a:t>
            </a:r>
            <a:r>
              <a:rPr lang="en-US" sz="1400" spc="-17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design.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75"/>
              </a:spcBef>
            </a:pPr>
            <a:r>
              <a:rPr lang="en-US"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Content Design </a:t>
            </a:r>
            <a:r>
              <a:rPr lang="en-US" sz="1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 </a:t>
            </a:r>
            <a:r>
              <a:rPr lang="en-US"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lang="en-US" sz="1400" b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 </a:t>
            </a:r>
            <a:r>
              <a:rPr lang="en-US"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3299"/>
              </a:lnSpc>
              <a:spcBef>
                <a:spcPts val="790"/>
              </a:spcBef>
            </a:pPr>
            <a:r>
              <a:rPr lang="en-US" sz="1400" spc="105" dirty="0">
                <a:latin typeface="Times New Roman"/>
                <a:cs typeface="Times New Roman"/>
              </a:rPr>
              <a:t>Content</a:t>
            </a:r>
            <a:r>
              <a:rPr lang="en-US" sz="1400" spc="6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design</a:t>
            </a:r>
            <a:r>
              <a:rPr lang="en-US" sz="1400" spc="70" dirty="0">
                <a:latin typeface="Times New Roman"/>
                <a:cs typeface="Times New Roman"/>
              </a:rPr>
              <a:t> </a:t>
            </a:r>
            <a:r>
              <a:rPr lang="en-US" sz="1400" spc="85" dirty="0">
                <a:latin typeface="Times New Roman"/>
                <a:cs typeface="Times New Roman"/>
              </a:rPr>
              <a:t>at</a:t>
            </a:r>
            <a:r>
              <a:rPr lang="en-US" sz="1400" spc="6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8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component</a:t>
            </a:r>
            <a:r>
              <a:rPr lang="en-US" sz="1400" spc="6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level</a:t>
            </a:r>
            <a:r>
              <a:rPr lang="en-US" sz="1400" spc="7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focuses </a:t>
            </a:r>
            <a:r>
              <a:rPr lang="en-US" sz="1400" spc="120" dirty="0">
                <a:latin typeface="Times New Roman"/>
                <a:cs typeface="Times New Roman"/>
              </a:rPr>
              <a:t>on</a:t>
            </a:r>
            <a:r>
              <a:rPr lang="en-US" sz="1400" spc="75" dirty="0">
                <a:latin typeface="Times New Roman"/>
                <a:cs typeface="Times New Roman"/>
              </a:rPr>
              <a:t> </a:t>
            </a:r>
            <a:r>
              <a:rPr lang="en-US" sz="1400" b="1" spc="95" dirty="0">
                <a:latin typeface="Times New Roman"/>
                <a:cs typeface="Times New Roman"/>
              </a:rPr>
              <a:t>content</a:t>
            </a:r>
            <a:r>
              <a:rPr lang="en-US" sz="1400" b="1" spc="65" dirty="0">
                <a:latin typeface="Times New Roman"/>
                <a:cs typeface="Times New Roman"/>
              </a:rPr>
              <a:t> </a:t>
            </a:r>
            <a:r>
              <a:rPr lang="en-US" sz="1400" b="1" spc="90" dirty="0">
                <a:latin typeface="Times New Roman"/>
                <a:cs typeface="Times New Roman"/>
              </a:rPr>
              <a:t>objects</a:t>
            </a:r>
            <a:r>
              <a:rPr lang="en-US" sz="1400" b="1" spc="80" dirty="0">
                <a:latin typeface="Times New Roman"/>
                <a:cs typeface="Times New Roman"/>
              </a:rPr>
              <a:t> </a:t>
            </a:r>
            <a:r>
              <a:rPr lang="en-US" sz="1400" b="1" spc="114" dirty="0">
                <a:latin typeface="Times New Roman"/>
                <a:cs typeface="Times New Roman"/>
              </a:rPr>
              <a:t>and</a:t>
            </a:r>
            <a:r>
              <a:rPr lang="en-US" sz="1400" b="1" spc="70" dirty="0">
                <a:latin typeface="Times New Roman"/>
                <a:cs typeface="Times New Roman"/>
              </a:rPr>
              <a:t> </a:t>
            </a:r>
            <a:r>
              <a:rPr lang="en-US" sz="1400" b="1" spc="95" dirty="0">
                <a:latin typeface="Times New Roman"/>
                <a:cs typeface="Times New Roman"/>
              </a:rPr>
              <a:t>the</a:t>
            </a:r>
            <a:r>
              <a:rPr lang="en-US" sz="1400" b="1" spc="70" dirty="0">
                <a:latin typeface="Times New Roman"/>
                <a:cs typeface="Times New Roman"/>
              </a:rPr>
              <a:t> </a:t>
            </a:r>
            <a:r>
              <a:rPr lang="en-US" sz="1400" b="1" spc="120" dirty="0">
                <a:latin typeface="Times New Roman"/>
                <a:cs typeface="Times New Roman"/>
              </a:rPr>
              <a:t>manner </a:t>
            </a:r>
            <a:r>
              <a:rPr lang="en-US" sz="1400" spc="12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in </a:t>
            </a:r>
            <a:r>
              <a:rPr lang="en-US" sz="1400" spc="114" dirty="0">
                <a:latin typeface="Times New Roman"/>
                <a:cs typeface="Times New Roman"/>
              </a:rPr>
              <a:t>which </a:t>
            </a:r>
            <a:r>
              <a:rPr lang="en-US" sz="1400" spc="100" dirty="0">
                <a:latin typeface="Times New Roman"/>
                <a:cs typeface="Times New Roman"/>
              </a:rPr>
              <a:t>they </a:t>
            </a:r>
            <a:r>
              <a:rPr lang="en-US" sz="1400" spc="135" dirty="0">
                <a:latin typeface="Times New Roman"/>
                <a:cs typeface="Times New Roman"/>
              </a:rPr>
              <a:t>may </a:t>
            </a:r>
            <a:r>
              <a:rPr lang="en-US" sz="1400" spc="110" dirty="0">
                <a:latin typeface="Times New Roman"/>
                <a:cs typeface="Times New Roman"/>
              </a:rPr>
              <a:t>be packaged </a:t>
            </a:r>
            <a:r>
              <a:rPr lang="en-US" sz="1400" spc="90" dirty="0">
                <a:latin typeface="Times New Roman"/>
                <a:cs typeface="Times New Roman"/>
              </a:rPr>
              <a:t>for </a:t>
            </a:r>
            <a:r>
              <a:rPr lang="en-US" sz="1400" spc="95" dirty="0">
                <a:latin typeface="Times New Roman"/>
                <a:cs typeface="Times New Roman"/>
              </a:rPr>
              <a:t>presentation </a:t>
            </a:r>
            <a:r>
              <a:rPr lang="en-US" sz="1400" spc="90" dirty="0">
                <a:latin typeface="Times New Roman"/>
                <a:cs typeface="Times New Roman"/>
              </a:rPr>
              <a:t>to </a:t>
            </a:r>
            <a:r>
              <a:rPr lang="en-US" sz="1400" spc="105" dirty="0">
                <a:latin typeface="Times New Roman"/>
                <a:cs typeface="Times New Roman"/>
              </a:rPr>
              <a:t>a </a:t>
            </a: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140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end </a:t>
            </a:r>
            <a:r>
              <a:rPr lang="en-US" sz="1400" spc="90" dirty="0">
                <a:latin typeface="Times New Roman"/>
                <a:cs typeface="Times New Roman"/>
              </a:rPr>
              <a:t>user. </a:t>
            </a:r>
            <a:r>
              <a:rPr lang="en-US" sz="1400" spc="125" dirty="0">
                <a:latin typeface="Times New Roman"/>
                <a:cs typeface="Times New Roman"/>
              </a:rPr>
              <a:t>The  </a:t>
            </a:r>
            <a:r>
              <a:rPr lang="en-US" sz="1400" spc="95" dirty="0">
                <a:latin typeface="Times New Roman"/>
                <a:cs typeface="Times New Roman"/>
              </a:rPr>
              <a:t>formality </a:t>
            </a:r>
            <a:r>
              <a:rPr lang="en-US" sz="1400" spc="100" dirty="0">
                <a:latin typeface="Times New Roman"/>
                <a:cs typeface="Times New Roman"/>
              </a:rPr>
              <a:t>of content design </a:t>
            </a:r>
            <a:r>
              <a:rPr lang="en-US" sz="1400" spc="85" dirty="0">
                <a:latin typeface="Times New Roman"/>
                <a:cs typeface="Times New Roman"/>
              </a:rPr>
              <a:t>at </a:t>
            </a:r>
            <a:r>
              <a:rPr lang="en-US" sz="1400" spc="95" dirty="0">
                <a:latin typeface="Times New Roman"/>
                <a:cs typeface="Times New Roman"/>
              </a:rPr>
              <a:t>the </a:t>
            </a:r>
            <a:r>
              <a:rPr lang="en-US" sz="1400" spc="114" dirty="0">
                <a:latin typeface="Times New Roman"/>
                <a:cs typeface="Times New Roman"/>
              </a:rPr>
              <a:t>component </a:t>
            </a:r>
            <a:r>
              <a:rPr lang="en-US" sz="1400" spc="90" dirty="0">
                <a:latin typeface="Times New Roman"/>
                <a:cs typeface="Times New Roman"/>
              </a:rPr>
              <a:t>level </a:t>
            </a:r>
            <a:r>
              <a:rPr lang="en-US" sz="1400" spc="105" dirty="0">
                <a:latin typeface="Times New Roman"/>
                <a:cs typeface="Times New Roman"/>
              </a:rPr>
              <a:t>should </a:t>
            </a:r>
            <a:r>
              <a:rPr lang="en-US" sz="1400" spc="110" dirty="0">
                <a:latin typeface="Times New Roman"/>
                <a:cs typeface="Times New Roman"/>
              </a:rPr>
              <a:t>be </a:t>
            </a:r>
            <a:r>
              <a:rPr lang="en-US" sz="1400" spc="105" dirty="0">
                <a:latin typeface="Times New Roman"/>
                <a:cs typeface="Times New Roman"/>
              </a:rPr>
              <a:t>tuned </a:t>
            </a:r>
            <a:r>
              <a:rPr lang="en-US" sz="1400" spc="90" dirty="0">
                <a:latin typeface="Times New Roman"/>
                <a:cs typeface="Times New Roman"/>
              </a:rPr>
              <a:t>to </a:t>
            </a:r>
            <a:r>
              <a:rPr lang="en-US" sz="1400" spc="95" dirty="0">
                <a:latin typeface="Times New Roman"/>
                <a:cs typeface="Times New Roman"/>
              </a:rPr>
              <a:t>the  </a:t>
            </a:r>
            <a:r>
              <a:rPr lang="en-US" sz="1400" spc="90" dirty="0">
                <a:latin typeface="Times New Roman"/>
                <a:cs typeface="Times New Roman"/>
              </a:rPr>
              <a:t>characteristics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of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20" dirty="0">
                <a:latin typeface="Times New Roman"/>
                <a:cs typeface="Times New Roman"/>
              </a:rPr>
              <a:t> </a:t>
            </a: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to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be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80" dirty="0">
                <a:latin typeface="Times New Roman"/>
                <a:cs typeface="Times New Roman"/>
              </a:rPr>
              <a:t>built.</a:t>
            </a:r>
            <a:r>
              <a:rPr lang="en-US" sz="1400" spc="2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In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130" dirty="0">
                <a:latin typeface="Times New Roman"/>
                <a:cs typeface="Times New Roman"/>
              </a:rPr>
              <a:t>many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cases,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content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objects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need</a:t>
            </a:r>
            <a:r>
              <a:rPr lang="en-US" sz="1400" spc="32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not  </a:t>
            </a:r>
            <a:r>
              <a:rPr lang="en-US" sz="1400" spc="110" dirty="0">
                <a:latin typeface="Times New Roman"/>
                <a:cs typeface="Times New Roman"/>
              </a:rPr>
              <a:t>be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organized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as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components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and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can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be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manipulated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individually.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However,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as</a:t>
            </a:r>
            <a:r>
              <a:rPr lang="en-US" sz="1400" spc="3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  </a:t>
            </a:r>
            <a:r>
              <a:rPr lang="en-US" sz="1400" spc="90" dirty="0">
                <a:latin typeface="Times New Roman"/>
                <a:cs typeface="Times New Roman"/>
              </a:rPr>
              <a:t>size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and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complexity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(of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130" dirty="0" err="1">
                <a:latin typeface="Times New Roman"/>
                <a:cs typeface="Times New Roman"/>
              </a:rPr>
              <a:t>WebApp</a:t>
            </a:r>
            <a:r>
              <a:rPr lang="en-US" sz="1400" spc="130" dirty="0">
                <a:latin typeface="Times New Roman"/>
                <a:cs typeface="Times New Roman"/>
              </a:rPr>
              <a:t>,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content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objects,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and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85" dirty="0">
                <a:latin typeface="Times New Roman"/>
                <a:cs typeface="Times New Roman"/>
              </a:rPr>
              <a:t>their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interrelation-ships)  </a:t>
            </a:r>
            <a:r>
              <a:rPr lang="en-US" sz="1400" spc="105" dirty="0">
                <a:latin typeface="Times New Roman"/>
                <a:cs typeface="Times New Roman"/>
              </a:rPr>
              <a:t>grows,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65" dirty="0">
                <a:latin typeface="Times New Roman"/>
                <a:cs typeface="Times New Roman"/>
              </a:rPr>
              <a:t>it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135" dirty="0">
                <a:latin typeface="Times New Roman"/>
                <a:cs typeface="Times New Roman"/>
              </a:rPr>
              <a:t>may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be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necessary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to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organize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content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in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a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130" dirty="0">
                <a:latin typeface="Times New Roman"/>
                <a:cs typeface="Times New Roman"/>
              </a:rPr>
              <a:t>way</a:t>
            </a:r>
            <a:r>
              <a:rPr lang="en-US" sz="1400" spc="-1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that</a:t>
            </a:r>
            <a:r>
              <a:rPr lang="en-US" sz="1400" spc="-1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allows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80" dirty="0">
                <a:latin typeface="Times New Roman"/>
                <a:cs typeface="Times New Roman"/>
              </a:rPr>
              <a:t>easier</a:t>
            </a:r>
            <a:r>
              <a:rPr lang="en-US" sz="1400" spc="-25" dirty="0">
                <a:latin typeface="Times New Roman"/>
                <a:cs typeface="Times New Roman"/>
              </a:rPr>
              <a:t> </a:t>
            </a:r>
            <a:r>
              <a:rPr lang="en-US" sz="1400" spc="70" dirty="0">
                <a:latin typeface="Times New Roman"/>
                <a:cs typeface="Times New Roman"/>
              </a:rPr>
              <a:t>reference  </a:t>
            </a:r>
            <a:r>
              <a:rPr lang="en-US" sz="1400" spc="80" dirty="0">
                <a:latin typeface="Times New Roman"/>
                <a:cs typeface="Times New Roman"/>
              </a:rPr>
              <a:t>and </a:t>
            </a:r>
            <a:r>
              <a:rPr lang="en-US" sz="1400" spc="75" dirty="0">
                <a:latin typeface="Times New Roman"/>
                <a:cs typeface="Times New Roman"/>
              </a:rPr>
              <a:t>design </a:t>
            </a:r>
            <a:r>
              <a:rPr lang="en-US" sz="1400" spc="70" dirty="0">
                <a:latin typeface="Times New Roman"/>
                <a:cs typeface="Times New Roman"/>
              </a:rPr>
              <a:t>manipulation. </a:t>
            </a:r>
            <a:r>
              <a:rPr lang="en-US" sz="1400" spc="75" dirty="0">
                <a:latin typeface="Times New Roman"/>
                <a:cs typeface="Times New Roman"/>
              </a:rPr>
              <a:t>In </a:t>
            </a:r>
            <a:r>
              <a:rPr lang="en-US" sz="1400" spc="65" dirty="0">
                <a:latin typeface="Times New Roman"/>
                <a:cs typeface="Times New Roman"/>
              </a:rPr>
              <a:t>addition, </a:t>
            </a:r>
            <a:r>
              <a:rPr lang="en-US" sz="1400" spc="55" dirty="0">
                <a:latin typeface="Times New Roman"/>
                <a:cs typeface="Times New Roman"/>
              </a:rPr>
              <a:t>if </a:t>
            </a:r>
            <a:r>
              <a:rPr lang="en-US" sz="1400" spc="70" dirty="0">
                <a:latin typeface="Times New Roman"/>
                <a:cs typeface="Times New Roman"/>
              </a:rPr>
              <a:t>content </a:t>
            </a:r>
            <a:r>
              <a:rPr lang="en-US" sz="1400" spc="55" dirty="0">
                <a:latin typeface="Times New Roman"/>
                <a:cs typeface="Times New Roman"/>
              </a:rPr>
              <a:t>is </a:t>
            </a:r>
            <a:r>
              <a:rPr lang="en-US" sz="1400" spc="70" dirty="0">
                <a:latin typeface="Times New Roman"/>
                <a:cs typeface="Times New Roman"/>
              </a:rPr>
              <a:t>highly </a:t>
            </a:r>
            <a:r>
              <a:rPr lang="en-US" sz="1400" spc="85" dirty="0">
                <a:latin typeface="Times New Roman"/>
                <a:cs typeface="Times New Roman"/>
              </a:rPr>
              <a:t>dynamic </a:t>
            </a:r>
            <a:r>
              <a:rPr lang="en-US" sz="1400" spc="80" dirty="0">
                <a:latin typeface="Times New Roman"/>
                <a:cs typeface="Times New Roman"/>
              </a:rPr>
              <a:t>(e.g., </a:t>
            </a:r>
            <a:r>
              <a:rPr lang="en-US" sz="1400" spc="95" dirty="0">
                <a:latin typeface="Times New Roman"/>
                <a:cs typeface="Times New Roman"/>
              </a:rPr>
              <a:t>the </a:t>
            </a:r>
            <a:r>
              <a:rPr lang="en-US" sz="1400" spc="100" dirty="0">
                <a:latin typeface="Times New Roman"/>
                <a:cs typeface="Times New Roman"/>
              </a:rPr>
              <a:t>content  </a:t>
            </a:r>
            <a:r>
              <a:rPr lang="en-US" sz="1400" spc="90" dirty="0">
                <a:latin typeface="Times New Roman"/>
                <a:cs typeface="Times New Roman"/>
              </a:rPr>
              <a:t>for </a:t>
            </a:r>
            <a:r>
              <a:rPr lang="en-US" sz="1400" spc="110" dirty="0">
                <a:latin typeface="Times New Roman"/>
                <a:cs typeface="Times New Roman"/>
              </a:rPr>
              <a:t>an </a:t>
            </a:r>
            <a:r>
              <a:rPr lang="en-US" sz="1400" spc="95" dirty="0">
                <a:latin typeface="Times New Roman"/>
                <a:cs typeface="Times New Roman"/>
              </a:rPr>
              <a:t>online </a:t>
            </a:r>
            <a:r>
              <a:rPr lang="en-US" sz="1400" spc="100" dirty="0">
                <a:latin typeface="Times New Roman"/>
                <a:cs typeface="Times New Roman"/>
              </a:rPr>
              <a:t>auction </a:t>
            </a:r>
            <a:r>
              <a:rPr lang="en-US" sz="1400" spc="75" dirty="0">
                <a:latin typeface="Times New Roman"/>
                <a:cs typeface="Times New Roman"/>
              </a:rPr>
              <a:t>site), </a:t>
            </a:r>
            <a:r>
              <a:rPr lang="en-US" sz="1400" spc="65" dirty="0">
                <a:latin typeface="Times New Roman"/>
                <a:cs typeface="Times New Roman"/>
              </a:rPr>
              <a:t>it </a:t>
            </a:r>
            <a:r>
              <a:rPr lang="en-US" sz="1400" spc="120" dirty="0">
                <a:latin typeface="Times New Roman"/>
                <a:cs typeface="Times New Roman"/>
              </a:rPr>
              <a:t>becomes </a:t>
            </a:r>
            <a:r>
              <a:rPr lang="en-US" sz="1400" spc="100" dirty="0">
                <a:latin typeface="Times New Roman"/>
                <a:cs typeface="Times New Roman"/>
              </a:rPr>
              <a:t>important </a:t>
            </a:r>
            <a:r>
              <a:rPr lang="en-US" sz="1400" spc="90" dirty="0">
                <a:latin typeface="Times New Roman"/>
                <a:cs typeface="Times New Roman"/>
              </a:rPr>
              <a:t>to establish </a:t>
            </a:r>
            <a:r>
              <a:rPr lang="en-US" sz="1400" spc="105" dirty="0">
                <a:latin typeface="Times New Roman"/>
                <a:cs typeface="Times New Roman"/>
              </a:rPr>
              <a:t>a </a:t>
            </a:r>
            <a:r>
              <a:rPr lang="en-US" sz="1400" spc="90" dirty="0">
                <a:latin typeface="Times New Roman"/>
                <a:cs typeface="Times New Roman"/>
              </a:rPr>
              <a:t>clear structural  </a:t>
            </a:r>
            <a:r>
              <a:rPr lang="en-US" sz="1400" spc="114" dirty="0">
                <a:latin typeface="Times New Roman"/>
                <a:cs typeface="Times New Roman"/>
              </a:rPr>
              <a:t>model </a:t>
            </a:r>
            <a:r>
              <a:rPr lang="en-US" sz="1400" spc="90" dirty="0">
                <a:latin typeface="Times New Roman"/>
                <a:cs typeface="Times New Roman"/>
              </a:rPr>
              <a:t>that </a:t>
            </a:r>
            <a:r>
              <a:rPr lang="en-US" sz="1400" spc="95" dirty="0">
                <a:latin typeface="Times New Roman"/>
                <a:cs typeface="Times New Roman"/>
              </a:rPr>
              <a:t>incorporates </a:t>
            </a:r>
            <a:r>
              <a:rPr lang="en-US" sz="1400" spc="100" dirty="0">
                <a:latin typeface="Times New Roman"/>
                <a:cs typeface="Times New Roman"/>
              </a:rPr>
              <a:t>content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components.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lang="en-US"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Functional Design at the </a:t>
            </a:r>
            <a:r>
              <a:rPr lang="en-US" sz="1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Component</a:t>
            </a:r>
            <a:r>
              <a:rPr lang="en-US" sz="1400" b="1" u="heavy" spc="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1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Level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3099"/>
              </a:lnSpc>
              <a:spcBef>
                <a:spcPts val="795"/>
              </a:spcBef>
            </a:pP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functionality</a:t>
            </a:r>
            <a:r>
              <a:rPr lang="en-US" sz="1400" spc="20" dirty="0">
                <a:latin typeface="Times New Roman"/>
                <a:cs typeface="Times New Roman"/>
              </a:rPr>
              <a:t> </a:t>
            </a:r>
            <a:r>
              <a:rPr lang="en-US" sz="1400" spc="75" dirty="0">
                <a:latin typeface="Times New Roman"/>
                <a:cs typeface="Times New Roman"/>
              </a:rPr>
              <a:t>is</a:t>
            </a:r>
            <a:r>
              <a:rPr lang="en-US" sz="1400" spc="2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delivered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as</a:t>
            </a:r>
            <a:r>
              <a:rPr lang="en-US" sz="1400" spc="2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a</a:t>
            </a:r>
            <a:r>
              <a:rPr lang="en-US" sz="1400" spc="1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series</a:t>
            </a:r>
            <a:r>
              <a:rPr lang="en-US" sz="1400" spc="2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of</a:t>
            </a:r>
            <a:r>
              <a:rPr lang="en-US" sz="1400" spc="20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components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developed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in</a:t>
            </a:r>
            <a:r>
              <a:rPr lang="en-US" sz="1400" spc="25" dirty="0">
                <a:latin typeface="Times New Roman"/>
                <a:cs typeface="Times New Roman"/>
              </a:rPr>
              <a:t> </a:t>
            </a:r>
            <a:r>
              <a:rPr lang="en-US" sz="1400" spc="85" dirty="0">
                <a:latin typeface="Times New Roman"/>
                <a:cs typeface="Times New Roman"/>
              </a:rPr>
              <a:t>parallel  </a:t>
            </a:r>
            <a:r>
              <a:rPr lang="en-US" sz="1400" spc="100" dirty="0">
                <a:latin typeface="Times New Roman"/>
                <a:cs typeface="Times New Roman"/>
              </a:rPr>
              <a:t>with </a:t>
            </a:r>
            <a:r>
              <a:rPr lang="en-US" sz="1400" spc="95" dirty="0">
                <a:latin typeface="Times New Roman"/>
                <a:cs typeface="Times New Roman"/>
              </a:rPr>
              <a:t>the </a:t>
            </a:r>
            <a:r>
              <a:rPr lang="en-US" sz="1400" spc="100" dirty="0">
                <a:latin typeface="Times New Roman"/>
                <a:cs typeface="Times New Roman"/>
              </a:rPr>
              <a:t>information </a:t>
            </a:r>
            <a:r>
              <a:rPr lang="en-US" sz="1400" spc="90" dirty="0">
                <a:latin typeface="Times New Roman"/>
                <a:cs typeface="Times New Roman"/>
              </a:rPr>
              <a:t>architecture to </a:t>
            </a:r>
            <a:r>
              <a:rPr lang="en-US" sz="1400" spc="105" dirty="0">
                <a:latin typeface="Times New Roman"/>
                <a:cs typeface="Times New Roman"/>
              </a:rPr>
              <a:t>ensure </a:t>
            </a:r>
            <a:r>
              <a:rPr lang="en-US" sz="1400" spc="95" dirty="0">
                <a:latin typeface="Times New Roman"/>
                <a:cs typeface="Times New Roman"/>
              </a:rPr>
              <a:t>consistency. </a:t>
            </a:r>
            <a:r>
              <a:rPr lang="en-US" sz="1400" spc="155" dirty="0">
                <a:latin typeface="Times New Roman"/>
                <a:cs typeface="Times New Roman"/>
              </a:rPr>
              <a:t>We </a:t>
            </a:r>
            <a:r>
              <a:rPr lang="en-US" sz="1400" spc="130" dirty="0" err="1">
                <a:latin typeface="Times New Roman"/>
                <a:cs typeface="Times New Roman"/>
              </a:rPr>
              <a:t>beginby</a:t>
            </a:r>
            <a:r>
              <a:rPr lang="en-US" sz="1400" spc="13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considering  </a:t>
            </a:r>
            <a:r>
              <a:rPr lang="en-US" sz="1400" spc="105" dirty="0">
                <a:latin typeface="Times New Roman"/>
                <a:cs typeface="Times New Roman"/>
              </a:rPr>
              <a:t>both </a:t>
            </a:r>
            <a:r>
              <a:rPr lang="en-US" sz="1400" spc="95" dirty="0">
                <a:latin typeface="Times New Roman"/>
                <a:cs typeface="Times New Roman"/>
              </a:rPr>
              <a:t>the </a:t>
            </a:r>
            <a:r>
              <a:rPr lang="en-US" sz="1400" spc="100" dirty="0">
                <a:latin typeface="Times New Roman"/>
                <a:cs typeface="Times New Roman"/>
              </a:rPr>
              <a:t>requirements </a:t>
            </a:r>
            <a:r>
              <a:rPr lang="en-US" sz="1400" spc="114" dirty="0">
                <a:latin typeface="Times New Roman"/>
                <a:cs typeface="Times New Roman"/>
              </a:rPr>
              <a:t>model and </a:t>
            </a:r>
            <a:r>
              <a:rPr lang="en-US" sz="1400" spc="95" dirty="0">
                <a:latin typeface="Times New Roman"/>
                <a:cs typeface="Times New Roman"/>
              </a:rPr>
              <a:t>the </a:t>
            </a:r>
            <a:r>
              <a:rPr lang="en-US" sz="1400" spc="75" dirty="0">
                <a:latin typeface="Times New Roman"/>
                <a:cs typeface="Times New Roman"/>
              </a:rPr>
              <a:t>initial </a:t>
            </a:r>
            <a:r>
              <a:rPr lang="en-US" sz="1400" spc="100" dirty="0">
                <a:latin typeface="Times New Roman"/>
                <a:cs typeface="Times New Roman"/>
              </a:rPr>
              <a:t>information </a:t>
            </a:r>
            <a:r>
              <a:rPr lang="en-US" sz="1400" spc="90" dirty="0">
                <a:latin typeface="Times New Roman"/>
                <a:cs typeface="Times New Roman"/>
              </a:rPr>
              <a:t>architecture </a:t>
            </a:r>
            <a:r>
              <a:rPr lang="en-US" sz="1400" spc="114" dirty="0">
                <a:latin typeface="Times New Roman"/>
                <a:cs typeface="Times New Roman"/>
              </a:rPr>
              <a:t>and </a:t>
            </a:r>
            <a:r>
              <a:rPr lang="en-US" sz="1400" spc="100" dirty="0">
                <a:latin typeface="Times New Roman"/>
                <a:cs typeface="Times New Roman"/>
              </a:rPr>
              <a:t>then  </a:t>
            </a:r>
            <a:r>
              <a:rPr lang="en-US" sz="1400" spc="110" dirty="0">
                <a:latin typeface="Times New Roman"/>
                <a:cs typeface="Times New Roman"/>
              </a:rPr>
              <a:t>examining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135" dirty="0">
                <a:latin typeface="Times New Roman"/>
                <a:cs typeface="Times New Roman"/>
              </a:rPr>
              <a:t>how</a:t>
            </a:r>
            <a:r>
              <a:rPr lang="en-US" sz="1400" spc="-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functionality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affects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user’s</a:t>
            </a:r>
            <a:r>
              <a:rPr lang="en-US" sz="1400" spc="5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interaction</a:t>
            </a:r>
            <a:r>
              <a:rPr lang="en-US" sz="1400" spc="1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with</a:t>
            </a:r>
            <a:r>
              <a:rPr lang="en-US" sz="1400" spc="3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application,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  </a:t>
            </a:r>
            <a:r>
              <a:rPr lang="en-US" sz="1400" spc="100" dirty="0">
                <a:latin typeface="Times New Roman"/>
                <a:cs typeface="Times New Roman"/>
              </a:rPr>
              <a:t>information</a:t>
            </a:r>
            <a:r>
              <a:rPr lang="en-US" sz="1400" spc="6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that</a:t>
            </a:r>
            <a:r>
              <a:rPr lang="en-US" sz="1400" spc="55" dirty="0">
                <a:latin typeface="Times New Roman"/>
                <a:cs typeface="Times New Roman"/>
              </a:rPr>
              <a:t> </a:t>
            </a:r>
            <a:r>
              <a:rPr lang="en-US" sz="1400" spc="75" dirty="0">
                <a:latin typeface="Times New Roman"/>
                <a:cs typeface="Times New Roman"/>
              </a:rPr>
              <a:t>is</a:t>
            </a:r>
            <a:r>
              <a:rPr lang="en-US" sz="1400" spc="6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presented,</a:t>
            </a:r>
            <a:r>
              <a:rPr lang="en-US" sz="1400" spc="60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and</a:t>
            </a:r>
            <a:r>
              <a:rPr lang="en-US" sz="1400" spc="6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6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user</a:t>
            </a:r>
            <a:r>
              <a:rPr lang="en-US" sz="1400" spc="70" dirty="0">
                <a:latin typeface="Times New Roman"/>
                <a:cs typeface="Times New Roman"/>
              </a:rPr>
              <a:t> </a:t>
            </a:r>
            <a:r>
              <a:rPr lang="en-US" sz="1400" spc="90" dirty="0">
                <a:latin typeface="Times New Roman"/>
                <a:cs typeface="Times New Roman"/>
              </a:rPr>
              <a:t>tasks</a:t>
            </a:r>
            <a:r>
              <a:rPr lang="en-US" sz="1400" spc="60" dirty="0">
                <a:latin typeface="Times New Roman"/>
                <a:cs typeface="Times New Roman"/>
              </a:rPr>
              <a:t> </a:t>
            </a:r>
            <a:r>
              <a:rPr lang="en-US" sz="1400" spc="85" dirty="0">
                <a:latin typeface="Times New Roman"/>
                <a:cs typeface="Times New Roman"/>
              </a:rPr>
              <a:t>that</a:t>
            </a:r>
            <a:r>
              <a:rPr lang="en-US" sz="1400" spc="5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are</a:t>
            </a:r>
            <a:r>
              <a:rPr lang="en-US" sz="1400" spc="65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conducted.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3099"/>
              </a:lnSpc>
              <a:spcBef>
                <a:spcPts val="819"/>
              </a:spcBef>
            </a:pPr>
            <a:r>
              <a:rPr lang="en-US" sz="1400" spc="110" dirty="0">
                <a:latin typeface="Times New Roman"/>
                <a:cs typeface="Times New Roman"/>
              </a:rPr>
              <a:t>During </a:t>
            </a:r>
            <a:r>
              <a:rPr lang="en-US" sz="1400" spc="90" dirty="0">
                <a:latin typeface="Times New Roman"/>
                <a:cs typeface="Times New Roman"/>
              </a:rPr>
              <a:t>architectural </a:t>
            </a:r>
            <a:r>
              <a:rPr lang="en-US" sz="1400" spc="95" dirty="0">
                <a:latin typeface="Times New Roman"/>
                <a:cs typeface="Times New Roman"/>
              </a:rPr>
              <a:t>design, </a:t>
            </a: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14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content </a:t>
            </a:r>
            <a:r>
              <a:rPr lang="en-US" sz="1400" spc="114" dirty="0">
                <a:latin typeface="Times New Roman"/>
                <a:cs typeface="Times New Roman"/>
              </a:rPr>
              <a:t>and </a:t>
            </a:r>
            <a:r>
              <a:rPr lang="en-US" sz="1400" spc="90" dirty="0">
                <a:latin typeface="Times New Roman"/>
                <a:cs typeface="Times New Roman"/>
              </a:rPr>
              <a:t>functionality </a:t>
            </a:r>
            <a:r>
              <a:rPr lang="en-US" sz="1400" spc="95" dirty="0">
                <a:latin typeface="Times New Roman"/>
                <a:cs typeface="Times New Roman"/>
              </a:rPr>
              <a:t>are </a:t>
            </a:r>
            <a:r>
              <a:rPr lang="en-US" sz="1400" spc="114" dirty="0">
                <a:latin typeface="Times New Roman"/>
                <a:cs typeface="Times New Roman"/>
              </a:rPr>
              <a:t>combined </a:t>
            </a:r>
            <a:r>
              <a:rPr lang="en-US" sz="1400" spc="95" dirty="0">
                <a:latin typeface="Times New Roman"/>
                <a:cs typeface="Times New Roman"/>
              </a:rPr>
              <a:t>to  </a:t>
            </a:r>
            <a:r>
              <a:rPr lang="en-US" sz="1400" spc="90" dirty="0">
                <a:latin typeface="Times New Roman"/>
                <a:cs typeface="Times New Roman"/>
              </a:rPr>
              <a:t>create </a:t>
            </a:r>
            <a:r>
              <a:rPr lang="en-US" sz="1400" spc="105" dirty="0">
                <a:latin typeface="Times New Roman"/>
                <a:cs typeface="Times New Roman"/>
              </a:rPr>
              <a:t>a </a:t>
            </a:r>
            <a:r>
              <a:rPr lang="en-US" sz="1400" spc="95" dirty="0">
                <a:latin typeface="Times New Roman"/>
                <a:cs typeface="Times New Roman"/>
              </a:rPr>
              <a:t>functional </a:t>
            </a:r>
            <a:r>
              <a:rPr lang="en-US" sz="1400" spc="90" dirty="0">
                <a:latin typeface="Times New Roman"/>
                <a:cs typeface="Times New Roman"/>
              </a:rPr>
              <a:t>architecture. </a:t>
            </a:r>
            <a:r>
              <a:rPr lang="en-US" sz="1400" spc="170" dirty="0">
                <a:latin typeface="Times New Roman"/>
                <a:cs typeface="Times New Roman"/>
              </a:rPr>
              <a:t>A </a:t>
            </a:r>
            <a:r>
              <a:rPr lang="en-US" sz="1400" b="1" i="1" spc="100" dirty="0">
                <a:latin typeface="Times New Roman"/>
                <a:cs typeface="Times New Roman"/>
              </a:rPr>
              <a:t>functional </a:t>
            </a:r>
            <a:r>
              <a:rPr lang="en-US" sz="1400" b="1" i="1" spc="95" dirty="0">
                <a:latin typeface="Times New Roman"/>
                <a:cs typeface="Times New Roman"/>
              </a:rPr>
              <a:t>architecture </a:t>
            </a:r>
            <a:r>
              <a:rPr lang="en-US" sz="1400" spc="75" dirty="0">
                <a:latin typeface="Times New Roman"/>
                <a:cs typeface="Times New Roman"/>
              </a:rPr>
              <a:t>is </a:t>
            </a:r>
            <a:r>
              <a:rPr lang="en-US" sz="1400" spc="105" dirty="0">
                <a:latin typeface="Times New Roman"/>
                <a:cs typeface="Times New Roman"/>
              </a:rPr>
              <a:t>a </a:t>
            </a:r>
            <a:r>
              <a:rPr lang="en-US" sz="1400" spc="95" dirty="0">
                <a:latin typeface="Times New Roman"/>
                <a:cs typeface="Times New Roman"/>
              </a:rPr>
              <a:t>representation </a:t>
            </a:r>
            <a:r>
              <a:rPr lang="en-US" sz="1400" spc="100" dirty="0">
                <a:latin typeface="Times New Roman"/>
                <a:cs typeface="Times New Roman"/>
              </a:rPr>
              <a:t>of 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-5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functional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120" dirty="0">
                <a:latin typeface="Times New Roman"/>
                <a:cs typeface="Times New Roman"/>
              </a:rPr>
              <a:t>domain</a:t>
            </a:r>
            <a:r>
              <a:rPr lang="en-US" sz="1400" spc="-4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of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-30" dirty="0">
                <a:latin typeface="Times New Roman"/>
                <a:cs typeface="Times New Roman"/>
              </a:rPr>
              <a:t> </a:t>
            </a: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and</a:t>
            </a:r>
            <a:r>
              <a:rPr lang="en-US" sz="1400" spc="-3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describes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key</a:t>
            </a:r>
            <a:r>
              <a:rPr lang="en-US" sz="1400" spc="-4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functional</a:t>
            </a:r>
            <a:r>
              <a:rPr lang="en-US" sz="1400" spc="-50" dirty="0">
                <a:latin typeface="Times New Roman"/>
                <a:cs typeface="Times New Roman"/>
              </a:rPr>
              <a:t> </a:t>
            </a:r>
            <a:r>
              <a:rPr lang="en-US" sz="1400" spc="110" dirty="0">
                <a:latin typeface="Times New Roman"/>
                <a:cs typeface="Times New Roman"/>
              </a:rPr>
              <a:t>components  </a:t>
            </a:r>
            <a:r>
              <a:rPr lang="en-US" sz="1400" spc="90" dirty="0">
                <a:latin typeface="Times New Roman"/>
                <a:cs typeface="Times New Roman"/>
              </a:rPr>
              <a:t>in</a:t>
            </a:r>
            <a:r>
              <a:rPr lang="en-US" sz="1400" spc="4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</a:t>
            </a:r>
            <a:r>
              <a:rPr lang="en-US" sz="1400" spc="55" dirty="0">
                <a:latin typeface="Times New Roman"/>
                <a:cs typeface="Times New Roman"/>
              </a:rPr>
              <a:t> </a:t>
            </a:r>
            <a:r>
              <a:rPr lang="en-US" sz="1400" spc="140" dirty="0" err="1">
                <a:latin typeface="Times New Roman"/>
                <a:cs typeface="Times New Roman"/>
              </a:rPr>
              <a:t>WebApp</a:t>
            </a:r>
            <a:r>
              <a:rPr lang="en-US" sz="1400" spc="5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and</a:t>
            </a:r>
            <a:r>
              <a:rPr lang="en-US" sz="1400" spc="70" dirty="0">
                <a:latin typeface="Times New Roman"/>
                <a:cs typeface="Times New Roman"/>
              </a:rPr>
              <a:t> </a:t>
            </a:r>
            <a:r>
              <a:rPr lang="en-US" sz="1400" spc="135" dirty="0">
                <a:latin typeface="Times New Roman"/>
                <a:cs typeface="Times New Roman"/>
              </a:rPr>
              <a:t>how</a:t>
            </a:r>
            <a:r>
              <a:rPr lang="en-US" sz="1400" spc="40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these</a:t>
            </a:r>
            <a:r>
              <a:rPr lang="en-US" sz="1400" spc="45" dirty="0">
                <a:latin typeface="Times New Roman"/>
                <a:cs typeface="Times New Roman"/>
              </a:rPr>
              <a:t> </a:t>
            </a:r>
            <a:r>
              <a:rPr lang="en-US" sz="1400" spc="114" dirty="0">
                <a:latin typeface="Times New Roman"/>
                <a:cs typeface="Times New Roman"/>
              </a:rPr>
              <a:t>components</a:t>
            </a:r>
            <a:r>
              <a:rPr lang="en-US" sz="1400" spc="50" dirty="0">
                <a:latin typeface="Times New Roman"/>
                <a:cs typeface="Times New Roman"/>
              </a:rPr>
              <a:t> </a:t>
            </a:r>
            <a:r>
              <a:rPr lang="en-US" sz="1400" spc="85" dirty="0">
                <a:latin typeface="Times New Roman"/>
                <a:cs typeface="Times New Roman"/>
              </a:rPr>
              <a:t>interact</a:t>
            </a:r>
            <a:r>
              <a:rPr lang="en-US" sz="1400" spc="60" dirty="0">
                <a:latin typeface="Times New Roman"/>
                <a:cs typeface="Times New Roman"/>
              </a:rPr>
              <a:t> </a:t>
            </a:r>
            <a:r>
              <a:rPr lang="en-US" sz="1400" spc="100" dirty="0">
                <a:latin typeface="Times New Roman"/>
                <a:cs typeface="Times New Roman"/>
              </a:rPr>
              <a:t>with</a:t>
            </a:r>
            <a:r>
              <a:rPr lang="en-US" sz="1400" spc="60" dirty="0">
                <a:latin typeface="Times New Roman"/>
                <a:cs typeface="Times New Roman"/>
              </a:rPr>
              <a:t> </a:t>
            </a:r>
            <a:r>
              <a:rPr lang="en-US" sz="1400" spc="105" dirty="0">
                <a:latin typeface="Times New Roman"/>
                <a:cs typeface="Times New Roman"/>
              </a:rPr>
              <a:t>each</a:t>
            </a:r>
            <a:r>
              <a:rPr lang="en-US" sz="1400" spc="85" dirty="0">
                <a:latin typeface="Times New Roman"/>
                <a:cs typeface="Times New Roman"/>
              </a:rPr>
              <a:t> </a:t>
            </a:r>
            <a:r>
              <a:rPr lang="en-US" sz="1400" spc="95" dirty="0">
                <a:latin typeface="Times New Roman"/>
                <a:cs typeface="Times New Roman"/>
              </a:rPr>
              <a:t>other</a:t>
            </a:r>
            <a:endParaRPr lang="en-US" sz="1400" dirty="0">
              <a:latin typeface="Times New Roman"/>
              <a:cs typeface="Times New Roman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34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 txBox="1">
            <a:spLocks noGrp="1"/>
          </p:cNvSpPr>
          <p:nvPr>
            <p:ph type="title"/>
          </p:nvPr>
        </p:nvSpPr>
        <p:spPr>
          <a:xfrm>
            <a:off x="388620" y="1022015"/>
            <a:ext cx="6995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 Document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Template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9"/>
          <p:cNvSpPr>
            <a:spLocks noGrp="1"/>
          </p:cNvSpPr>
          <p:nvPr>
            <p:ph idx="1"/>
          </p:nvPr>
        </p:nvSpPr>
        <p:spPr>
          <a:xfrm>
            <a:off x="388620" y="1783293"/>
            <a:ext cx="699516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bject 10"/>
          <p:cNvSpPr>
            <a:spLocks noGrp="1"/>
          </p:cNvSpPr>
          <p:nvPr>
            <p:ph idx="1"/>
          </p:nvPr>
        </p:nvSpPr>
        <p:spPr>
          <a:xfrm>
            <a:off x="378460" y="2460942"/>
            <a:ext cx="681228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427990"/>
            <a:ext cx="68122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bject 12"/>
          <p:cNvSpPr txBox="1">
            <a:spLocks noGrp="1"/>
          </p:cNvSpPr>
          <p:nvPr>
            <p:ph idx="1"/>
          </p:nvPr>
        </p:nvSpPr>
        <p:spPr>
          <a:xfrm>
            <a:off x="378460" y="2460942"/>
            <a:ext cx="6812280" cy="3226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CASE STUDY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Ariane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launch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accident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9500"/>
              </a:lnSpc>
              <a:spcBef>
                <a:spcPts val="750"/>
              </a:spcBef>
            </a:pPr>
            <a:r>
              <a:rPr sz="1100" spc="-5" dirty="0">
                <a:latin typeface="Carlito"/>
                <a:cs typeface="Carlito"/>
              </a:rPr>
              <a:t>This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case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study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describes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accident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occurred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on</a:t>
            </a:r>
            <a:r>
              <a:rPr sz="1100" spc="-6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initial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launch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Ariane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5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rocket,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launcher  </a:t>
            </a:r>
            <a:r>
              <a:rPr sz="1100" dirty="0">
                <a:latin typeface="Carlito"/>
                <a:cs typeface="Carlito"/>
              </a:rPr>
              <a:t>developed </a:t>
            </a:r>
            <a:r>
              <a:rPr sz="1100" spc="-10" dirty="0">
                <a:latin typeface="Carlito"/>
                <a:cs typeface="Carlito"/>
              </a:rPr>
              <a:t>by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European Space Agency. The rocket exploded shortly </a:t>
            </a:r>
            <a:r>
              <a:rPr sz="1100" dirty="0">
                <a:latin typeface="Carlito"/>
                <a:cs typeface="Carlito"/>
              </a:rPr>
              <a:t>after </a:t>
            </a:r>
            <a:r>
              <a:rPr sz="1100" spc="-5" dirty="0">
                <a:latin typeface="Carlito"/>
                <a:cs typeface="Carlito"/>
              </a:rPr>
              <a:t>take-off </a:t>
            </a:r>
            <a:r>
              <a:rPr sz="1100" dirty="0">
                <a:latin typeface="Carlito"/>
                <a:cs typeface="Carlito"/>
              </a:rPr>
              <a:t>and the </a:t>
            </a:r>
            <a:r>
              <a:rPr sz="1100" spc="-5" dirty="0">
                <a:latin typeface="Carlito"/>
                <a:cs typeface="Carlito"/>
              </a:rPr>
              <a:t>subsequent  </a:t>
            </a:r>
            <a:r>
              <a:rPr sz="1100" dirty="0">
                <a:latin typeface="Carlito"/>
                <a:cs typeface="Carlito"/>
              </a:rPr>
              <a:t>enquiry </a:t>
            </a:r>
            <a:r>
              <a:rPr sz="1100" spc="-5" dirty="0">
                <a:latin typeface="Carlito"/>
                <a:cs typeface="Carlito"/>
              </a:rPr>
              <a:t>showed </a:t>
            </a:r>
            <a:r>
              <a:rPr sz="1100" dirty="0">
                <a:latin typeface="Carlito"/>
                <a:cs typeface="Carlito"/>
              </a:rPr>
              <a:t>that this </a:t>
            </a:r>
            <a:r>
              <a:rPr sz="1100" spc="-5" dirty="0">
                <a:latin typeface="Carlito"/>
                <a:cs typeface="Carlito"/>
              </a:rPr>
              <a:t>was due to </a:t>
            </a:r>
            <a:r>
              <a:rPr sz="1100" dirty="0">
                <a:latin typeface="Carlito"/>
                <a:cs typeface="Carlito"/>
              </a:rPr>
              <a:t>a </a:t>
            </a:r>
            <a:r>
              <a:rPr sz="1100" spc="-5" dirty="0">
                <a:latin typeface="Carlito"/>
                <a:cs typeface="Carlito"/>
              </a:rPr>
              <a:t>fault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software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inertial navigation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system.</a:t>
            </a:r>
            <a:endParaRPr sz="1100" dirty="0">
              <a:latin typeface="Carlito"/>
              <a:cs typeface="Carlito"/>
            </a:endParaRPr>
          </a:p>
          <a:p>
            <a:pPr marL="12700" marR="5080" algn="just">
              <a:lnSpc>
                <a:spcPct val="109900"/>
              </a:lnSpc>
              <a:spcBef>
                <a:spcPts val="795"/>
              </a:spcBef>
            </a:pPr>
            <a:r>
              <a:rPr sz="1100" dirty="0">
                <a:latin typeface="Carlito"/>
                <a:cs typeface="Carlito"/>
              </a:rPr>
              <a:t>In </a:t>
            </a:r>
            <a:r>
              <a:rPr sz="1100" spc="-5" dirty="0">
                <a:latin typeface="Carlito"/>
                <a:cs typeface="Carlito"/>
              </a:rPr>
              <a:t>June 1996, </a:t>
            </a:r>
            <a:r>
              <a:rPr sz="1100" dirty="0">
                <a:latin typeface="Carlito"/>
                <a:cs typeface="Carlito"/>
              </a:rPr>
              <a:t>the then </a:t>
            </a:r>
            <a:r>
              <a:rPr sz="1100" spc="-5" dirty="0">
                <a:latin typeface="Carlito"/>
                <a:cs typeface="Carlito"/>
              </a:rPr>
              <a:t>new Arianne </a:t>
            </a:r>
            <a:r>
              <a:rPr sz="1100" dirty="0">
                <a:latin typeface="Carlito"/>
                <a:cs typeface="Carlito"/>
              </a:rPr>
              <a:t>5 </a:t>
            </a:r>
            <a:r>
              <a:rPr sz="1100" spc="-5" dirty="0">
                <a:latin typeface="Carlito"/>
                <a:cs typeface="Carlito"/>
              </a:rPr>
              <a:t>rocket </a:t>
            </a:r>
            <a:r>
              <a:rPr sz="1100" dirty="0">
                <a:latin typeface="Carlito"/>
                <a:cs typeface="Carlito"/>
              </a:rPr>
              <a:t>was </a:t>
            </a:r>
            <a:r>
              <a:rPr sz="1100" spc="-5" dirty="0">
                <a:latin typeface="Carlito"/>
                <a:cs typeface="Carlito"/>
              </a:rPr>
              <a:t>launched </a:t>
            </a:r>
            <a:r>
              <a:rPr sz="1100" dirty="0">
                <a:latin typeface="Carlito"/>
                <a:cs typeface="Carlito"/>
              </a:rPr>
              <a:t>on its maiden </a:t>
            </a:r>
            <a:r>
              <a:rPr sz="1100" spc="-5" dirty="0">
                <a:latin typeface="Carlito"/>
                <a:cs typeface="Carlito"/>
              </a:rPr>
              <a:t>flight. </a:t>
            </a:r>
            <a:r>
              <a:rPr sz="1100" dirty="0">
                <a:latin typeface="Carlito"/>
                <a:cs typeface="Carlito"/>
              </a:rPr>
              <a:t>It carried a </a:t>
            </a:r>
            <a:r>
              <a:rPr sz="1100" spc="-5" dirty="0">
                <a:latin typeface="Carlito"/>
                <a:cs typeface="Carlito"/>
              </a:rPr>
              <a:t>payload </a:t>
            </a:r>
            <a:r>
              <a:rPr sz="1100" dirty="0">
                <a:latin typeface="Carlito"/>
                <a:cs typeface="Carlito"/>
              </a:rPr>
              <a:t>of  </a:t>
            </a:r>
            <a:r>
              <a:rPr sz="1100" spc="-5" dirty="0">
                <a:latin typeface="Carlito"/>
                <a:cs typeface="Carlito"/>
              </a:rPr>
              <a:t>scientific satellites. Ariane </a:t>
            </a:r>
            <a:r>
              <a:rPr sz="1100" dirty="0">
                <a:latin typeface="Carlito"/>
                <a:cs typeface="Carlito"/>
              </a:rPr>
              <a:t>5 </a:t>
            </a:r>
            <a:r>
              <a:rPr sz="1100" spc="-5" dirty="0">
                <a:latin typeface="Carlito"/>
                <a:cs typeface="Carlito"/>
              </a:rPr>
              <a:t>was commercially very significant for </a:t>
            </a:r>
            <a:r>
              <a:rPr sz="1100" dirty="0">
                <a:latin typeface="Carlito"/>
                <a:cs typeface="Carlito"/>
              </a:rPr>
              <a:t>the </a:t>
            </a:r>
            <a:r>
              <a:rPr sz="1100" spc="-5" dirty="0">
                <a:latin typeface="Carlito"/>
                <a:cs typeface="Carlito"/>
              </a:rPr>
              <a:t>European Space </a:t>
            </a:r>
            <a:r>
              <a:rPr sz="1100" dirty="0">
                <a:latin typeface="Carlito"/>
                <a:cs typeface="Carlito"/>
              </a:rPr>
              <a:t>Agency as it </a:t>
            </a:r>
            <a:r>
              <a:rPr sz="1100" spc="-5" dirty="0">
                <a:latin typeface="Carlito"/>
                <a:cs typeface="Carlito"/>
              </a:rPr>
              <a:t>could  </a:t>
            </a:r>
            <a:r>
              <a:rPr sz="1100" dirty="0">
                <a:latin typeface="Carlito"/>
                <a:cs typeface="Carlito"/>
              </a:rPr>
              <a:t>carry a much </a:t>
            </a:r>
            <a:r>
              <a:rPr sz="1100" spc="-5" dirty="0">
                <a:latin typeface="Carlito"/>
                <a:cs typeface="Carlito"/>
              </a:rPr>
              <a:t>heavier payload </a:t>
            </a:r>
            <a:r>
              <a:rPr sz="1100" dirty="0">
                <a:latin typeface="Carlito"/>
                <a:cs typeface="Carlito"/>
              </a:rPr>
              <a:t>than the </a:t>
            </a:r>
            <a:r>
              <a:rPr sz="1100" spc="-5" dirty="0">
                <a:latin typeface="Carlito"/>
                <a:cs typeface="Carlito"/>
              </a:rPr>
              <a:t>Ariane </a:t>
            </a:r>
            <a:r>
              <a:rPr sz="1100" dirty="0">
                <a:latin typeface="Carlito"/>
                <a:cs typeface="Carlito"/>
              </a:rPr>
              <a:t>4 </a:t>
            </a:r>
            <a:r>
              <a:rPr sz="1100" spc="-5" dirty="0">
                <a:latin typeface="Carlito"/>
                <a:cs typeface="Carlito"/>
              </a:rPr>
              <a:t>series </a:t>
            </a:r>
            <a:r>
              <a:rPr sz="1100" dirty="0">
                <a:latin typeface="Carlito"/>
                <a:cs typeface="Carlito"/>
              </a:rPr>
              <a:t>of </a:t>
            </a:r>
            <a:r>
              <a:rPr sz="1100" spc="-5" dirty="0">
                <a:latin typeface="Carlito"/>
                <a:cs typeface="Carlito"/>
              </a:rPr>
              <a:t>launchers. Thirty seven seconds </a:t>
            </a:r>
            <a:r>
              <a:rPr sz="1100" dirty="0">
                <a:latin typeface="Carlito"/>
                <a:cs typeface="Carlito"/>
              </a:rPr>
              <a:t>into the </a:t>
            </a:r>
            <a:r>
              <a:rPr sz="1100" spc="-5" dirty="0">
                <a:latin typeface="Carlito"/>
                <a:cs typeface="Carlito"/>
              </a:rPr>
              <a:t>flight,  software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inertial navigation system, whose software was reused from Ariane </a:t>
            </a:r>
            <a:r>
              <a:rPr sz="1100" dirty="0">
                <a:latin typeface="Carlito"/>
                <a:cs typeface="Carlito"/>
              </a:rPr>
              <a:t>4, </a:t>
            </a:r>
            <a:r>
              <a:rPr sz="1100" spc="-5" dirty="0">
                <a:latin typeface="Carlito"/>
                <a:cs typeface="Carlito"/>
              </a:rPr>
              <a:t>shut down </a:t>
            </a:r>
            <a:r>
              <a:rPr sz="1100" dirty="0">
                <a:latin typeface="Carlito"/>
                <a:cs typeface="Carlito"/>
              </a:rPr>
              <a:t>causing  incorrect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signals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to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sent</a:t>
            </a:r>
            <a:r>
              <a:rPr sz="1100" spc="-6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to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engines.</a:t>
            </a:r>
            <a:r>
              <a:rPr sz="1100" spc="-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These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swivelled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such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a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way</a:t>
            </a:r>
            <a:r>
              <a:rPr sz="1100" spc="-5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uncontrollable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stresses</a:t>
            </a:r>
            <a:r>
              <a:rPr sz="1100" spc="-4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were  </a:t>
            </a:r>
            <a:r>
              <a:rPr sz="1100" dirty="0">
                <a:latin typeface="Carlito"/>
                <a:cs typeface="Carlito"/>
              </a:rPr>
              <a:t>placed on the </a:t>
            </a:r>
            <a:r>
              <a:rPr sz="1100" spc="-5" dirty="0">
                <a:latin typeface="Carlito"/>
                <a:cs typeface="Carlito"/>
              </a:rPr>
              <a:t>rocket </a:t>
            </a:r>
            <a:r>
              <a:rPr sz="1100" dirty="0">
                <a:latin typeface="Carlito"/>
                <a:cs typeface="Carlito"/>
              </a:rPr>
              <a:t>and it </a:t>
            </a:r>
            <a:r>
              <a:rPr sz="1100" spc="-5" dirty="0">
                <a:latin typeface="Carlito"/>
                <a:cs typeface="Carlito"/>
              </a:rPr>
              <a:t>started to break up. Ground </a:t>
            </a:r>
            <a:r>
              <a:rPr sz="1100" dirty="0">
                <a:latin typeface="Carlito"/>
                <a:cs typeface="Carlito"/>
              </a:rPr>
              <a:t>controllers initiated </a:t>
            </a:r>
            <a:r>
              <a:rPr sz="1100" spc="-5" dirty="0">
                <a:latin typeface="Carlito"/>
                <a:cs typeface="Carlito"/>
              </a:rPr>
              <a:t>self-destruct </a:t>
            </a:r>
            <a:r>
              <a:rPr sz="1100" dirty="0">
                <a:latin typeface="Carlito"/>
                <a:cs typeface="Carlito"/>
              </a:rPr>
              <a:t>and the </a:t>
            </a:r>
            <a:r>
              <a:rPr sz="1100" spc="-5" dirty="0">
                <a:latin typeface="Carlito"/>
                <a:cs typeface="Carlito"/>
              </a:rPr>
              <a:t>rocket  </a:t>
            </a:r>
            <a:r>
              <a:rPr sz="1100" dirty="0">
                <a:latin typeface="Carlito"/>
                <a:cs typeface="Carlito"/>
              </a:rPr>
              <a:t>and </a:t>
            </a:r>
            <a:r>
              <a:rPr sz="1100" spc="-5" dirty="0">
                <a:latin typeface="Carlito"/>
                <a:cs typeface="Carlito"/>
              </a:rPr>
              <a:t>payload </a:t>
            </a:r>
            <a:r>
              <a:rPr sz="1100" dirty="0">
                <a:latin typeface="Carlito"/>
                <a:cs typeface="Carlito"/>
              </a:rPr>
              <a:t>was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destroyed.</a:t>
            </a:r>
            <a:endParaRPr sz="1100" dirty="0">
              <a:latin typeface="Carlito"/>
              <a:cs typeface="Carlito"/>
            </a:endParaRPr>
          </a:p>
          <a:p>
            <a:pPr marL="12700" marR="6350" algn="just">
              <a:lnSpc>
                <a:spcPct val="110000"/>
              </a:lnSpc>
              <a:spcBef>
                <a:spcPts val="790"/>
              </a:spcBef>
            </a:pPr>
            <a:r>
              <a:rPr sz="1100" dirty="0">
                <a:latin typeface="Carlito"/>
                <a:cs typeface="Carlito"/>
              </a:rPr>
              <a:t>A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subsequent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enquiry</a:t>
            </a:r>
            <a:r>
              <a:rPr sz="1100" spc="-5" dirty="0">
                <a:latin typeface="Carlito"/>
                <a:cs typeface="Carlito"/>
              </a:rPr>
              <a:t> showed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that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cause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of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failure </a:t>
            </a:r>
            <a:r>
              <a:rPr sz="1100" dirty="0">
                <a:latin typeface="Carlito"/>
                <a:cs typeface="Carlito"/>
              </a:rPr>
              <a:t>was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that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software </a:t>
            </a:r>
            <a:r>
              <a:rPr sz="1100" dirty="0">
                <a:latin typeface="Carlito"/>
                <a:cs typeface="Carlito"/>
              </a:rPr>
              <a:t>in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the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inertial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reference  </a:t>
            </a:r>
            <a:r>
              <a:rPr sz="1100" spc="-5" dirty="0">
                <a:latin typeface="Carlito"/>
                <a:cs typeface="Carlito"/>
              </a:rPr>
              <a:t>system shut itself down because </a:t>
            </a:r>
            <a:r>
              <a:rPr sz="1100" dirty="0">
                <a:latin typeface="Carlito"/>
                <a:cs typeface="Carlito"/>
              </a:rPr>
              <a:t>of an </a:t>
            </a:r>
            <a:r>
              <a:rPr sz="1100" spc="-5" dirty="0">
                <a:latin typeface="Carlito"/>
                <a:cs typeface="Carlito"/>
              </a:rPr>
              <a:t>unhandled numeric exception (integer </a:t>
            </a:r>
            <a:r>
              <a:rPr sz="1100" dirty="0">
                <a:latin typeface="Carlito"/>
                <a:cs typeface="Carlito"/>
              </a:rPr>
              <a:t>overflow). </a:t>
            </a:r>
            <a:r>
              <a:rPr sz="1100" spc="-5" dirty="0">
                <a:latin typeface="Carlito"/>
                <a:cs typeface="Carlito"/>
              </a:rPr>
              <a:t>There was </a:t>
            </a:r>
            <a:r>
              <a:rPr sz="1100" dirty="0">
                <a:latin typeface="Carlito"/>
                <a:cs typeface="Carlito"/>
              </a:rPr>
              <a:t>a  backup </a:t>
            </a:r>
            <a:r>
              <a:rPr sz="1100" spc="-5" dirty="0">
                <a:latin typeface="Carlito"/>
                <a:cs typeface="Carlito"/>
              </a:rPr>
              <a:t>software system </a:t>
            </a:r>
            <a:r>
              <a:rPr sz="1100" spc="-10" dirty="0">
                <a:latin typeface="Carlito"/>
                <a:cs typeface="Carlito"/>
              </a:rPr>
              <a:t>but </a:t>
            </a:r>
            <a:r>
              <a:rPr sz="1100" dirty="0">
                <a:latin typeface="Carlito"/>
                <a:cs typeface="Carlito"/>
              </a:rPr>
              <a:t>this was </a:t>
            </a:r>
            <a:r>
              <a:rPr sz="1100" spc="-5" dirty="0">
                <a:latin typeface="Carlito"/>
                <a:cs typeface="Carlito"/>
              </a:rPr>
              <a:t>not diverse so </a:t>
            </a:r>
            <a:r>
              <a:rPr sz="1100" dirty="0">
                <a:latin typeface="Carlito"/>
                <a:cs typeface="Carlito"/>
              </a:rPr>
              <a:t>it </a:t>
            </a:r>
            <a:r>
              <a:rPr sz="1100" spc="-5" dirty="0">
                <a:latin typeface="Carlito"/>
                <a:cs typeface="Carlito"/>
              </a:rPr>
              <a:t>failed </a:t>
            </a:r>
            <a:r>
              <a:rPr sz="1100" dirty="0">
                <a:latin typeface="Carlito"/>
                <a:cs typeface="Carlito"/>
              </a:rPr>
              <a:t>in the </a:t>
            </a:r>
            <a:r>
              <a:rPr sz="1100" spc="-5" dirty="0">
                <a:latin typeface="Carlito"/>
                <a:cs typeface="Carlito"/>
              </a:rPr>
              <a:t>same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1043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49" y="665882"/>
            <a:ext cx="59908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25" dirty="0"/>
              <a:t>DEVELOPING </a:t>
            </a:r>
            <a:r>
              <a:rPr sz="4000" spc="60" dirty="0"/>
              <a:t>USE</a:t>
            </a:r>
            <a:r>
              <a:rPr sz="4000" spc="-790" dirty="0"/>
              <a:t> </a:t>
            </a:r>
            <a:r>
              <a:rPr sz="4000" spc="310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920" y="2733191"/>
            <a:ext cx="6581442" cy="5668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2400" b="1" spc="-5" dirty="0" smtClean="0">
                <a:solidFill>
                  <a:srgbClr val="1F2023"/>
                </a:solidFill>
                <a:latin typeface="Carlito"/>
                <a:cs typeface="Carlito"/>
              </a:rPr>
              <a:t>1.</a:t>
            </a:r>
            <a:r>
              <a:rPr sz="2400" b="1" spc="-5" dirty="0" smtClean="0">
                <a:solidFill>
                  <a:srgbClr val="1F2023"/>
                </a:solidFill>
                <a:latin typeface="Carlito"/>
                <a:cs typeface="Carlito"/>
              </a:rPr>
              <a:t>Use </a:t>
            </a:r>
            <a:r>
              <a:rPr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case</a:t>
            </a:r>
            <a:r>
              <a:rPr lang="en-US"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s</a:t>
            </a:r>
            <a:r>
              <a:rPr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 </a:t>
            </a:r>
            <a:r>
              <a:rPr lang="en-US"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 </a:t>
            </a: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are scenario based technique for </a:t>
            </a:r>
            <a:r>
              <a:rPr lang="en-US" sz="2400" spc="-10" dirty="0" err="1" smtClean="0">
                <a:solidFill>
                  <a:srgbClr val="1F2023"/>
                </a:solidFill>
                <a:latin typeface="Carlito"/>
                <a:cs typeface="Carlito"/>
              </a:rPr>
              <a:t>reqirement</a:t>
            </a: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 elicitation.</a:t>
            </a:r>
          </a:p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2.Use case </a:t>
            </a: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identifies the type of interaction and the actors involved.</a:t>
            </a:r>
          </a:p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3.</a:t>
            </a: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Encapsulates a set of scenarios  and each scenario is a single thread through the use-case.</a:t>
            </a:r>
            <a:endParaRPr lang="en-US" sz="2400" b="1" spc="-10" dirty="0" smtClean="0">
              <a:solidFill>
                <a:srgbClr val="1F2023"/>
              </a:solidFill>
              <a:latin typeface="Carlito"/>
              <a:cs typeface="Carlito"/>
            </a:endParaRPr>
          </a:p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4.</a:t>
            </a: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Identify the individual interaction with the system.</a:t>
            </a:r>
          </a:p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r>
              <a:rPr lang="en-US" sz="2400" b="1" spc="-10" dirty="0" smtClean="0">
                <a:solidFill>
                  <a:srgbClr val="1F2023"/>
                </a:solidFill>
                <a:latin typeface="Carlito"/>
                <a:cs typeface="Carlito"/>
              </a:rPr>
              <a:t>5.</a:t>
            </a: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Sequence diagrams add information to the use-cases. Sequence diagram shows</a:t>
            </a:r>
          </a:p>
          <a:p>
            <a:pPr marL="469265" marR="5080" indent="-457200">
              <a:lnSpc>
                <a:spcPct val="998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Actors involved in the interaction</a:t>
            </a:r>
          </a:p>
          <a:p>
            <a:pPr marL="469265" marR="5080" indent="-457200">
              <a:lnSpc>
                <a:spcPct val="998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Objects they interact with</a:t>
            </a:r>
          </a:p>
          <a:p>
            <a:pPr marL="469265" marR="5080" indent="-457200">
              <a:lnSpc>
                <a:spcPct val="99800"/>
              </a:lnSpc>
              <a:spcBef>
                <a:spcPts val="10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10" dirty="0" smtClean="0">
                <a:solidFill>
                  <a:srgbClr val="1F2023"/>
                </a:solidFill>
                <a:latin typeface="Carlito"/>
                <a:cs typeface="Carlito"/>
              </a:rPr>
              <a:t>Operations associated wit these objects.</a:t>
            </a:r>
          </a:p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400" spc="-10" dirty="0" smtClean="0">
              <a:solidFill>
                <a:srgbClr val="1F2023"/>
              </a:solidFill>
              <a:latin typeface="Carlito"/>
              <a:cs typeface="Carlito"/>
            </a:endParaRPr>
          </a:p>
          <a:p>
            <a:pPr marL="12065" marR="5080">
              <a:lnSpc>
                <a:spcPct val="99800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2400" b="1" spc="-10" dirty="0" smtClean="0">
              <a:solidFill>
                <a:srgbClr val="1F2023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118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0" y="951090"/>
            <a:ext cx="7189470" cy="96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96" y="1954685"/>
            <a:ext cx="6434090" cy="6172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rlito"/>
                <a:cs typeface="Carlito"/>
              </a:rPr>
              <a:t>Ex: </a:t>
            </a:r>
            <a:r>
              <a:rPr sz="2800" spc="-10" dirty="0">
                <a:latin typeface="Carlito"/>
                <a:cs typeface="Carlito"/>
              </a:rPr>
              <a:t>consider </a:t>
            </a:r>
            <a:r>
              <a:rPr sz="2800" spc="-5" dirty="0">
                <a:latin typeface="Carlito"/>
                <a:cs typeface="Carlito"/>
              </a:rPr>
              <a:t>a machine </a:t>
            </a:r>
            <a:r>
              <a:rPr sz="2800" spc="-20" dirty="0">
                <a:latin typeface="Carlito"/>
                <a:cs typeface="Carlito"/>
              </a:rPr>
              <a:t>operator </a:t>
            </a:r>
            <a:r>
              <a:rPr sz="2800" spc="-5" dirty="0">
                <a:latin typeface="Carlito"/>
                <a:cs typeface="Carlito"/>
              </a:rPr>
              <a:t>(a </a:t>
            </a:r>
            <a:r>
              <a:rPr sz="2800" spc="-10" dirty="0">
                <a:latin typeface="Carlito"/>
                <a:cs typeface="Carlito"/>
              </a:rPr>
              <a:t>user) </a:t>
            </a:r>
            <a:r>
              <a:rPr sz="2800" spc="-5" dirty="0">
                <a:latin typeface="Carlito"/>
                <a:cs typeface="Carlito"/>
              </a:rPr>
              <a:t>who </a:t>
            </a:r>
            <a:r>
              <a:rPr sz="2800" spc="-20" dirty="0">
                <a:latin typeface="Carlito"/>
                <a:cs typeface="Carlito"/>
              </a:rPr>
              <a:t>interacts </a:t>
            </a:r>
            <a:r>
              <a:rPr sz="2800" spc="-5" dirty="0">
                <a:latin typeface="Carlito"/>
                <a:cs typeface="Carlito"/>
              </a:rPr>
              <a:t>with the  </a:t>
            </a:r>
            <a:r>
              <a:rPr sz="2800" spc="-20" dirty="0">
                <a:latin typeface="Carlito"/>
                <a:cs typeface="Carlito"/>
              </a:rPr>
              <a:t>control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manufacturing </a:t>
            </a:r>
            <a:r>
              <a:rPr sz="2800" spc="-5" dirty="0">
                <a:latin typeface="Carlito"/>
                <a:cs typeface="Carlito"/>
              </a:rPr>
              <a:t>cell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contains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number of  </a:t>
            </a:r>
            <a:r>
              <a:rPr sz="2800" spc="-15" dirty="0">
                <a:latin typeface="Carlito"/>
                <a:cs typeface="Carlito"/>
              </a:rPr>
              <a:t>robots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numerically </a:t>
            </a:r>
            <a:r>
              <a:rPr sz="2800" spc="-15" dirty="0">
                <a:latin typeface="Carlito"/>
                <a:cs typeface="Carlito"/>
              </a:rPr>
              <a:t>controlled</a:t>
            </a:r>
            <a:r>
              <a:rPr sz="2800" spc="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machines.</a:t>
            </a:r>
            <a:endParaRPr sz="2800">
              <a:latin typeface="Carlito"/>
              <a:cs typeface="Carlito"/>
            </a:endParaRPr>
          </a:p>
          <a:p>
            <a:pPr marL="241300" marR="432434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rlito"/>
                <a:cs typeface="Carlito"/>
              </a:rPr>
              <a:t>After </a:t>
            </a:r>
            <a:r>
              <a:rPr sz="2800" spc="-20" dirty="0">
                <a:latin typeface="Carlito"/>
                <a:cs typeface="Carlito"/>
              </a:rPr>
              <a:t>careful </a:t>
            </a:r>
            <a:r>
              <a:rPr sz="2800" spc="-15" dirty="0">
                <a:latin typeface="Carlito"/>
                <a:cs typeface="Carlito"/>
              </a:rPr>
              <a:t>review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5" dirty="0">
                <a:latin typeface="Carlito"/>
                <a:cs typeface="Carlito"/>
              </a:rPr>
              <a:t>requirements,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software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control  </a:t>
            </a:r>
            <a:r>
              <a:rPr sz="2800" spc="-15" dirty="0">
                <a:latin typeface="Carlito"/>
                <a:cs typeface="Carlito"/>
              </a:rPr>
              <a:t>computer requires </a:t>
            </a:r>
            <a:r>
              <a:rPr sz="2800" spc="-5" dirty="0">
                <a:latin typeface="Carlito"/>
                <a:cs typeface="Carlito"/>
              </a:rPr>
              <a:t>4 </a:t>
            </a:r>
            <a:r>
              <a:rPr sz="2800" spc="-25" dirty="0">
                <a:latin typeface="Carlito"/>
                <a:cs typeface="Carlito"/>
              </a:rPr>
              <a:t>different </a:t>
            </a:r>
            <a:r>
              <a:rPr sz="2800" spc="-5" dirty="0">
                <a:latin typeface="Carlito"/>
                <a:cs typeface="Carlito"/>
              </a:rPr>
              <a:t>modes </a:t>
            </a:r>
            <a:r>
              <a:rPr sz="2800" spc="-15" dirty="0">
                <a:latin typeface="Carlito"/>
                <a:cs typeface="Carlito"/>
              </a:rPr>
              <a:t>(roles)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interaction:  </a:t>
            </a:r>
            <a:r>
              <a:rPr sz="2800" spc="-20" dirty="0">
                <a:latin typeface="Carlito"/>
                <a:cs typeface="Carlito"/>
              </a:rPr>
              <a:t>programming </a:t>
            </a:r>
            <a:r>
              <a:rPr sz="2800" spc="-5" dirty="0">
                <a:latin typeface="Carlito"/>
                <a:cs typeface="Carlito"/>
              </a:rPr>
              <a:t>mode, </a:t>
            </a:r>
            <a:r>
              <a:rPr sz="2800" spc="-20" dirty="0">
                <a:latin typeface="Carlito"/>
                <a:cs typeface="Carlito"/>
              </a:rPr>
              <a:t>test </a:t>
            </a:r>
            <a:r>
              <a:rPr sz="2800" spc="-5" dirty="0">
                <a:latin typeface="Carlito"/>
                <a:cs typeface="Carlito"/>
              </a:rPr>
              <a:t>mode, </a:t>
            </a:r>
            <a:r>
              <a:rPr sz="2800" spc="-10" dirty="0">
                <a:latin typeface="Carlito"/>
                <a:cs typeface="Carlito"/>
              </a:rPr>
              <a:t>monitoring </a:t>
            </a:r>
            <a:r>
              <a:rPr sz="2800" spc="-5" dirty="0">
                <a:latin typeface="Carlito"/>
                <a:cs typeface="Carlito"/>
              </a:rPr>
              <a:t>mode, and  </a:t>
            </a:r>
            <a:r>
              <a:rPr sz="2800" spc="-10" dirty="0">
                <a:latin typeface="Carlito"/>
                <a:cs typeface="Carlito"/>
              </a:rPr>
              <a:t>troubleshooting </a:t>
            </a:r>
            <a:r>
              <a:rPr sz="2800" spc="-5" dirty="0">
                <a:latin typeface="Carlito"/>
                <a:cs typeface="Carlito"/>
              </a:rPr>
              <a:t>mode. </a:t>
            </a:r>
            <a:r>
              <a:rPr sz="2800" spc="-25" dirty="0">
                <a:latin typeface="Carlito"/>
                <a:cs typeface="Carlito"/>
              </a:rPr>
              <a:t>Therefore, </a:t>
            </a:r>
            <a:r>
              <a:rPr sz="2800" spc="-5" dirty="0">
                <a:latin typeface="Carlito"/>
                <a:cs typeface="Carlito"/>
              </a:rPr>
              <a:t>4 </a:t>
            </a:r>
            <a:r>
              <a:rPr sz="2800" spc="-15" dirty="0">
                <a:latin typeface="Carlito"/>
                <a:cs typeface="Carlito"/>
              </a:rPr>
              <a:t>actors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defined </a:t>
            </a:r>
            <a:r>
              <a:rPr sz="2800" spc="4695" dirty="0">
                <a:latin typeface="Wingdings"/>
                <a:cs typeface="Wingdings"/>
              </a:rPr>
              <a:t>→</a:t>
            </a:r>
            <a:r>
              <a:rPr sz="2800" spc="469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rlito"/>
                <a:cs typeface="Carlito"/>
              </a:rPr>
              <a:t>programmer, </a:t>
            </a:r>
            <a:r>
              <a:rPr sz="2800" spc="-55" dirty="0">
                <a:latin typeface="Carlito"/>
                <a:cs typeface="Carlito"/>
              </a:rPr>
              <a:t>tester, </a:t>
            </a:r>
            <a:r>
              <a:rPr sz="2800" spc="-40" dirty="0">
                <a:latin typeface="Carlito"/>
                <a:cs typeface="Carlito"/>
              </a:rPr>
              <a:t>monitor, </a:t>
            </a:r>
            <a:r>
              <a:rPr sz="2800" spc="-5" dirty="0">
                <a:latin typeface="Carlito"/>
                <a:cs typeface="Carlito"/>
              </a:rPr>
              <a:t>and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30" dirty="0">
                <a:latin typeface="Carlito"/>
                <a:cs typeface="Carlito"/>
              </a:rPr>
              <a:t>troubleshooter.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20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1549998"/>
            <a:ext cx="6436924" cy="641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6764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It is </a:t>
            </a:r>
            <a:r>
              <a:rPr sz="2800" spc="-10" dirty="0">
                <a:latin typeface="Carlito"/>
                <a:cs typeface="Carlito"/>
              </a:rPr>
              <a:t>possible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identify primary </a:t>
            </a:r>
            <a:r>
              <a:rPr sz="2800" spc="-15" dirty="0">
                <a:latin typeface="Carlito"/>
                <a:cs typeface="Carlito"/>
              </a:rPr>
              <a:t>actors </a:t>
            </a:r>
            <a:r>
              <a:rPr sz="2800" spc="-10" dirty="0">
                <a:latin typeface="Carlito"/>
                <a:cs typeface="Carlito"/>
              </a:rPr>
              <a:t>during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first </a:t>
            </a:r>
            <a:r>
              <a:rPr sz="2800" spc="-15" dirty="0">
                <a:latin typeface="Carlito"/>
                <a:cs typeface="Carlito"/>
              </a:rPr>
              <a:t>iteration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secondary </a:t>
            </a:r>
            <a:r>
              <a:rPr sz="2800" spc="-15" dirty="0">
                <a:latin typeface="Carlito"/>
                <a:cs typeface="Carlito"/>
              </a:rPr>
              <a:t>actors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more </a:t>
            </a:r>
            <a:r>
              <a:rPr sz="2800" spc="-5" dirty="0">
                <a:latin typeface="Carlito"/>
                <a:cs typeface="Carlito"/>
              </a:rPr>
              <a:t>is learned about the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997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Carlito"/>
                <a:cs typeface="Carlito"/>
              </a:rPr>
              <a:t>Primary </a:t>
            </a:r>
            <a:r>
              <a:rPr sz="2800" b="1" spc="-10" dirty="0">
                <a:latin typeface="Carlito"/>
                <a:cs typeface="Carlito"/>
              </a:rPr>
              <a:t>actors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rlito"/>
                <a:cs typeface="Carlito"/>
              </a:rPr>
              <a:t>interact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achieve </a:t>
            </a:r>
            <a:r>
              <a:rPr sz="2800" spc="-15" dirty="0">
                <a:latin typeface="Carlito"/>
                <a:cs typeface="Carlito"/>
              </a:rPr>
              <a:t>required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function </a:t>
            </a:r>
            <a:r>
              <a:rPr sz="2800" spc="-1040" dirty="0">
                <a:latin typeface="Carlito"/>
                <a:cs typeface="Carlito"/>
              </a:rPr>
              <a:t>and </a:t>
            </a:r>
            <a:r>
              <a:rPr sz="2800" spc="-62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derive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intended benefit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system. </a:t>
            </a:r>
            <a:r>
              <a:rPr sz="2800" spc="-10" dirty="0">
                <a:latin typeface="Carlito"/>
                <a:cs typeface="Carlito"/>
              </a:rPr>
              <a:t>They work directly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frequently </a:t>
            </a:r>
            <a:r>
              <a:rPr sz="2800" spc="-5" dirty="0">
                <a:latin typeface="Carlito"/>
                <a:cs typeface="Carlito"/>
              </a:rPr>
              <a:t>with the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software.</a:t>
            </a:r>
            <a:endParaRPr sz="2800">
              <a:latin typeface="Carlito"/>
              <a:cs typeface="Carlito"/>
            </a:endParaRPr>
          </a:p>
          <a:p>
            <a:pPr marL="241300" marR="200025" indent="-228600">
              <a:lnSpc>
                <a:spcPts val="3340"/>
              </a:lnSpc>
              <a:spcBef>
                <a:spcPts val="11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rlito"/>
                <a:cs typeface="Carlito"/>
              </a:rPr>
              <a:t>Secondary </a:t>
            </a:r>
            <a:r>
              <a:rPr sz="2800" b="1" spc="-10" dirty="0">
                <a:latin typeface="Carlito"/>
                <a:cs typeface="Carlito"/>
              </a:rPr>
              <a:t>actors </a:t>
            </a:r>
            <a:r>
              <a:rPr sz="2800" spc="4695" dirty="0">
                <a:latin typeface="Wingdings"/>
                <a:cs typeface="Wingdings"/>
              </a:rPr>
              <a:t>→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rlito"/>
                <a:cs typeface="Carlito"/>
              </a:rPr>
              <a:t>support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5" dirty="0">
                <a:latin typeface="Carlito"/>
                <a:cs typeface="Carlito"/>
              </a:rPr>
              <a:t>so </a:t>
            </a:r>
            <a:r>
              <a:rPr sz="2800" spc="-10" dirty="0">
                <a:latin typeface="Carlito"/>
                <a:cs typeface="Carlito"/>
              </a:rPr>
              <a:t>that primary </a:t>
            </a:r>
            <a:r>
              <a:rPr sz="2800" spc="-35" dirty="0">
                <a:latin typeface="Carlito"/>
                <a:cs typeface="Carlito"/>
              </a:rPr>
              <a:t>actors 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do their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work.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Once </a:t>
            </a:r>
            <a:r>
              <a:rPr sz="2800" spc="-15" dirty="0">
                <a:latin typeface="Carlito"/>
                <a:cs typeface="Carlito"/>
              </a:rPr>
              <a:t>actors </a:t>
            </a:r>
            <a:r>
              <a:rPr sz="2800" spc="-20" dirty="0">
                <a:latin typeface="Carlito"/>
                <a:cs typeface="Carlito"/>
              </a:rPr>
              <a:t>have </a:t>
            </a:r>
            <a:r>
              <a:rPr sz="2800" spc="-10" dirty="0">
                <a:latin typeface="Carlito"/>
                <a:cs typeface="Carlito"/>
              </a:rPr>
              <a:t>been </a:t>
            </a:r>
            <a:r>
              <a:rPr sz="2800" spc="-5" dirty="0">
                <a:latin typeface="Carlito"/>
                <a:cs typeface="Carlito"/>
              </a:rPr>
              <a:t>identified,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cases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</a:t>
            </a:r>
            <a:r>
              <a:rPr sz="2800" spc="19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developed.</a:t>
            </a:r>
            <a:endParaRPr sz="28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5500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907157"/>
            <a:ext cx="6144649" cy="898130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number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questions should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15" dirty="0">
                <a:latin typeface="Carlito"/>
                <a:cs typeface="Carlito"/>
              </a:rPr>
              <a:t>answered by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use </a:t>
            </a:r>
            <a:r>
              <a:rPr sz="2800" spc="-5" dirty="0">
                <a:latin typeface="Carlito"/>
                <a:cs typeface="Carlito"/>
              </a:rPr>
              <a:t>case:</a:t>
            </a:r>
            <a:r>
              <a:rPr sz="2800" spc="2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-</a:t>
            </a:r>
            <a:endParaRPr sz="28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rlito"/>
                <a:cs typeface="Carlito"/>
              </a:rPr>
              <a:t>Who is the </a:t>
            </a:r>
            <a:r>
              <a:rPr sz="2400" spc="-5" dirty="0">
                <a:latin typeface="Carlito"/>
                <a:cs typeface="Carlito"/>
              </a:rPr>
              <a:t>primary </a:t>
            </a:r>
            <a:r>
              <a:rPr sz="2400" spc="-40" dirty="0">
                <a:latin typeface="Carlito"/>
                <a:cs typeface="Carlito"/>
              </a:rPr>
              <a:t>actor,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secondary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actor(s)?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actor’s goals?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preconditions </a:t>
            </a:r>
            <a:r>
              <a:rPr sz="2400" spc="-5" dirty="0">
                <a:latin typeface="Carlito"/>
                <a:cs typeface="Carlito"/>
              </a:rPr>
              <a:t>should </a:t>
            </a:r>
            <a:r>
              <a:rPr sz="2400" spc="-15" dirty="0">
                <a:latin typeface="Carlito"/>
                <a:cs typeface="Carlito"/>
              </a:rPr>
              <a:t>exist </a:t>
            </a:r>
            <a:r>
              <a:rPr sz="2400" spc="-25" dirty="0">
                <a:latin typeface="Carlito"/>
                <a:cs typeface="Carlito"/>
              </a:rPr>
              <a:t>before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story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begins?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</a:t>
            </a:r>
            <a:r>
              <a:rPr sz="2400" dirty="0">
                <a:latin typeface="Carlito"/>
                <a:cs typeface="Carlito"/>
              </a:rPr>
              <a:t>main </a:t>
            </a:r>
            <a:r>
              <a:rPr sz="2400" spc="-10" dirty="0">
                <a:latin typeface="Carlito"/>
                <a:cs typeface="Carlito"/>
              </a:rPr>
              <a:t>tasks </a:t>
            </a:r>
            <a:r>
              <a:rPr sz="2400" spc="-5" dirty="0">
                <a:latin typeface="Carlito"/>
                <a:cs typeface="Carlito"/>
              </a:rPr>
              <a:t>or functions </a:t>
            </a:r>
            <a:r>
              <a:rPr sz="2400" spc="-10" dirty="0">
                <a:latin typeface="Carlito"/>
                <a:cs typeface="Carlito"/>
              </a:rPr>
              <a:t>are performed by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actor?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exceptions </a:t>
            </a:r>
            <a:r>
              <a:rPr sz="2400" spc="-5" dirty="0">
                <a:latin typeface="Carlito"/>
                <a:cs typeface="Carlito"/>
              </a:rPr>
              <a:t>might be </a:t>
            </a:r>
            <a:r>
              <a:rPr sz="2400" spc="-10" dirty="0">
                <a:latin typeface="Carlito"/>
                <a:cs typeface="Carlito"/>
              </a:rPr>
              <a:t>considered </a:t>
            </a:r>
            <a:r>
              <a:rPr sz="2400" dirty="0">
                <a:latin typeface="Carlito"/>
                <a:cs typeface="Carlito"/>
              </a:rPr>
              <a:t>as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story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5" dirty="0">
                <a:latin typeface="Carlito"/>
                <a:cs typeface="Carlito"/>
              </a:rPr>
              <a:t> described?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variations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spc="-10" dirty="0">
                <a:latin typeface="Carlito"/>
                <a:cs typeface="Carlito"/>
              </a:rPr>
              <a:t>actor’s interaction </a:t>
            </a:r>
            <a:r>
              <a:rPr sz="2400" spc="-15" dirty="0">
                <a:latin typeface="Carlito"/>
                <a:cs typeface="Carlito"/>
              </a:rPr>
              <a:t>are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possible?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dirty="0">
                <a:latin typeface="Carlito"/>
                <a:cs typeface="Carlito"/>
              </a:rPr>
              <a:t>will the </a:t>
            </a:r>
            <a:r>
              <a:rPr sz="2400" spc="-5" dirty="0">
                <a:latin typeface="Carlito"/>
                <a:cs typeface="Carlito"/>
              </a:rPr>
              <a:t>actor acquire, </a:t>
            </a:r>
            <a:r>
              <a:rPr sz="2400" spc="-10" dirty="0">
                <a:latin typeface="Carlito"/>
                <a:cs typeface="Carlito"/>
              </a:rPr>
              <a:t>produce, </a:t>
            </a:r>
            <a:r>
              <a:rPr sz="2400" spc="-5" dirty="0">
                <a:latin typeface="Carlito"/>
                <a:cs typeface="Carlito"/>
              </a:rPr>
              <a:t>or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change?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arlito"/>
                <a:cs typeface="Carlito"/>
              </a:rPr>
              <a:t>Will the </a:t>
            </a:r>
            <a:r>
              <a:rPr sz="2400" spc="-5" dirty="0">
                <a:latin typeface="Carlito"/>
                <a:cs typeface="Carlito"/>
              </a:rPr>
              <a:t>actor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5" dirty="0">
                <a:latin typeface="Carlito"/>
                <a:cs typeface="Carlito"/>
              </a:rPr>
              <a:t>to inform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25" dirty="0">
                <a:latin typeface="Carlito"/>
                <a:cs typeface="Carlito"/>
              </a:rPr>
              <a:t>system </a:t>
            </a:r>
            <a:r>
              <a:rPr sz="2400" spc="-5" dirty="0">
                <a:latin typeface="Carlito"/>
                <a:cs typeface="Carlito"/>
              </a:rPr>
              <a:t>about changes </a:t>
            </a:r>
            <a:r>
              <a:rPr sz="2400" dirty="0">
                <a:latin typeface="Carlito"/>
                <a:cs typeface="Carlito"/>
              </a:rPr>
              <a:t>in the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external</a:t>
            </a:r>
            <a:endParaRPr sz="2400">
              <a:latin typeface="Carlito"/>
              <a:cs typeface="Carlito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rlito"/>
                <a:cs typeface="Carlito"/>
              </a:rPr>
              <a:t>environment?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490"/>
              </a:spcBef>
              <a:buAutoNum type="arabicPeriod" startAt="9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What information </a:t>
            </a:r>
            <a:r>
              <a:rPr sz="2400" spc="-5" dirty="0">
                <a:latin typeface="Carlito"/>
                <a:cs typeface="Carlito"/>
              </a:rPr>
              <a:t>does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actor </a:t>
            </a:r>
            <a:r>
              <a:rPr sz="2400" spc="-10" dirty="0">
                <a:latin typeface="Carlito"/>
                <a:cs typeface="Carlito"/>
              </a:rPr>
              <a:t>desire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0" dirty="0">
                <a:latin typeface="Carlito"/>
                <a:cs typeface="Carlito"/>
              </a:rPr>
              <a:t> system?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 startAt="9"/>
              <a:tabLst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Does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actor </a:t>
            </a:r>
            <a:r>
              <a:rPr sz="2400" dirty="0">
                <a:latin typeface="Carlito"/>
                <a:cs typeface="Carlito"/>
              </a:rPr>
              <a:t>wish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informed </a:t>
            </a:r>
            <a:r>
              <a:rPr sz="2400" spc="-5" dirty="0">
                <a:latin typeface="Carlito"/>
                <a:cs typeface="Carlito"/>
              </a:rPr>
              <a:t>about </a:t>
            </a:r>
            <a:r>
              <a:rPr sz="2400" spc="-10" dirty="0">
                <a:latin typeface="Carlito"/>
                <a:cs typeface="Carlito"/>
              </a:rPr>
              <a:t>unexpected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changes?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287090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49" y="954928"/>
            <a:ext cx="6427613" cy="738407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Ex: basic </a:t>
            </a:r>
            <a:r>
              <a:rPr sz="2400" spc="-15" dirty="0">
                <a:latin typeface="Carlito"/>
                <a:cs typeface="Carlito"/>
              </a:rPr>
              <a:t>SafeHome </a:t>
            </a:r>
            <a:r>
              <a:rPr sz="2400" spc="-10" dirty="0">
                <a:latin typeface="Carlito"/>
                <a:cs typeface="Carlito"/>
              </a:rPr>
              <a:t>requirements define </a:t>
            </a:r>
            <a:r>
              <a:rPr sz="2400" dirty="0">
                <a:latin typeface="Carlito"/>
                <a:cs typeface="Carlito"/>
              </a:rPr>
              <a:t>4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actors:</a:t>
            </a:r>
            <a:endParaRPr sz="24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5" dirty="0">
                <a:latin typeface="Carlito"/>
                <a:cs typeface="Carlito"/>
              </a:rPr>
              <a:t>homeowner </a:t>
            </a:r>
            <a:r>
              <a:rPr sz="2000" dirty="0">
                <a:latin typeface="Carlito"/>
                <a:cs typeface="Carlito"/>
              </a:rPr>
              <a:t>(a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user),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5" dirty="0">
                <a:latin typeface="Carlito"/>
                <a:cs typeface="Carlito"/>
              </a:rPr>
              <a:t>setup </a:t>
            </a:r>
            <a:r>
              <a:rPr sz="2000" dirty="0">
                <a:latin typeface="Carlito"/>
                <a:cs typeface="Carlito"/>
              </a:rPr>
              <a:t>manager </a:t>
            </a:r>
            <a:r>
              <a:rPr sz="2000" spc="-15" dirty="0">
                <a:latin typeface="Carlito"/>
                <a:cs typeface="Carlito"/>
              </a:rPr>
              <a:t>(likely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same </a:t>
            </a:r>
            <a:r>
              <a:rPr sz="2000" spc="-10" dirty="0">
                <a:latin typeface="Carlito"/>
                <a:cs typeface="Carlito"/>
              </a:rPr>
              <a:t>person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20" dirty="0">
                <a:latin typeface="Carlito"/>
                <a:cs typeface="Carlito"/>
              </a:rPr>
              <a:t>homeowner, </a:t>
            </a:r>
            <a:r>
              <a:rPr sz="2000" dirty="0">
                <a:latin typeface="Carlito"/>
                <a:cs typeface="Carlito"/>
              </a:rPr>
              <a:t>but </a:t>
            </a:r>
            <a:r>
              <a:rPr sz="2000" spc="-10" dirty="0">
                <a:latin typeface="Carlito"/>
                <a:cs typeface="Carlito"/>
              </a:rPr>
              <a:t>playing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5" dirty="0">
                <a:latin typeface="Carlito"/>
                <a:cs typeface="Carlito"/>
              </a:rPr>
              <a:t>different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role),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spc="-10" dirty="0">
                <a:latin typeface="Carlito"/>
                <a:cs typeface="Carlito"/>
              </a:rPr>
              <a:t>sensors </a:t>
            </a:r>
            <a:r>
              <a:rPr sz="2000" spc="-5" dirty="0">
                <a:latin typeface="Carlito"/>
                <a:cs typeface="Carlito"/>
              </a:rPr>
              <a:t>(devices </a:t>
            </a:r>
            <a:r>
              <a:rPr sz="2000" spc="-10" dirty="0">
                <a:latin typeface="Carlito"/>
                <a:cs typeface="Carlito"/>
              </a:rPr>
              <a:t>attached to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system),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927100" lvl="1" indent="-457834">
              <a:lnSpc>
                <a:spcPts val="2280"/>
              </a:lnSpc>
              <a:spcBef>
                <a:spcPts val="26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monitoring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response </a:t>
            </a:r>
            <a:r>
              <a:rPr sz="2000" spc="-15" dirty="0">
                <a:latin typeface="Carlito"/>
                <a:cs typeface="Carlito"/>
              </a:rPr>
              <a:t>subsystem </a:t>
            </a:r>
            <a:r>
              <a:rPr sz="2000" dirty="0">
                <a:latin typeface="Carlito"/>
                <a:cs typeface="Carlito"/>
              </a:rPr>
              <a:t>(the </a:t>
            </a:r>
            <a:r>
              <a:rPr sz="2000" spc="-10" dirty="0">
                <a:latin typeface="Carlito"/>
                <a:cs typeface="Carlito"/>
              </a:rPr>
              <a:t>central station </a:t>
            </a:r>
            <a:r>
              <a:rPr sz="2000" spc="-5" dirty="0">
                <a:latin typeface="Carlito"/>
                <a:cs typeface="Carlito"/>
              </a:rPr>
              <a:t>that </a:t>
            </a:r>
            <a:r>
              <a:rPr sz="2000" spc="-10" dirty="0">
                <a:latin typeface="Carlito"/>
                <a:cs typeface="Carlito"/>
              </a:rPr>
              <a:t>monitors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SafeHome</a:t>
            </a:r>
            <a:endParaRPr sz="2000">
              <a:latin typeface="Carlito"/>
              <a:cs typeface="Carlito"/>
            </a:endParaRPr>
          </a:p>
          <a:p>
            <a:pPr marL="927100">
              <a:lnSpc>
                <a:spcPts val="2280"/>
              </a:lnSpc>
            </a:pPr>
            <a:r>
              <a:rPr sz="2000" dirty="0">
                <a:latin typeface="Carlito"/>
                <a:cs typeface="Carlito"/>
              </a:rPr>
              <a:t>home security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function).</a:t>
            </a:r>
            <a:endParaRPr sz="2000">
              <a:latin typeface="Carlito"/>
              <a:cs typeface="Carlito"/>
            </a:endParaRPr>
          </a:p>
          <a:p>
            <a:pPr marL="241300" marR="201295" indent="-228600">
              <a:lnSpc>
                <a:spcPts val="259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purposes of </a:t>
            </a:r>
            <a:r>
              <a:rPr sz="2400" dirty="0">
                <a:latin typeface="Carlito"/>
                <a:cs typeface="Carlito"/>
              </a:rPr>
              <a:t>this </a:t>
            </a:r>
            <a:r>
              <a:rPr sz="2400" spc="-10" dirty="0">
                <a:latin typeface="Carlito"/>
                <a:cs typeface="Carlito"/>
              </a:rPr>
              <a:t>example, </a:t>
            </a:r>
            <a:r>
              <a:rPr sz="2400" spc="-15" dirty="0">
                <a:latin typeface="Carlito"/>
                <a:cs typeface="Carlito"/>
              </a:rPr>
              <a:t>we </a:t>
            </a:r>
            <a:r>
              <a:rPr sz="2400" spc="-5" dirty="0">
                <a:latin typeface="Carlito"/>
                <a:cs typeface="Carlito"/>
              </a:rPr>
              <a:t>consider only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homeowner </a:t>
            </a:r>
            <a:r>
              <a:rPr sz="2400" spc="-45" dirty="0">
                <a:latin typeface="Carlito"/>
                <a:cs typeface="Carlito"/>
              </a:rPr>
              <a:t>actor. </a:t>
            </a:r>
            <a:r>
              <a:rPr sz="2400" spc="-5" dirty="0">
                <a:latin typeface="Carlito"/>
                <a:cs typeface="Carlito"/>
              </a:rPr>
              <a:t>The  homeowner actor </a:t>
            </a:r>
            <a:r>
              <a:rPr sz="2400" spc="-10" dirty="0">
                <a:latin typeface="Carlito"/>
                <a:cs typeface="Carlito"/>
              </a:rPr>
              <a:t>interacts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5" dirty="0">
                <a:latin typeface="Carlito"/>
                <a:cs typeface="Carlito"/>
              </a:rPr>
              <a:t>home security function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5" dirty="0">
                <a:latin typeface="Carlito"/>
                <a:cs typeface="Carlito"/>
              </a:rPr>
              <a:t>number of  </a:t>
            </a:r>
            <a:r>
              <a:rPr sz="2400" spc="-15" dirty="0">
                <a:latin typeface="Carlito"/>
                <a:cs typeface="Carlito"/>
              </a:rPr>
              <a:t>different </a:t>
            </a:r>
            <a:r>
              <a:rPr sz="2400" spc="-25" dirty="0">
                <a:latin typeface="Carlito"/>
                <a:cs typeface="Carlito"/>
              </a:rPr>
              <a:t>ways </a:t>
            </a:r>
            <a:r>
              <a:rPr sz="2400" spc="-5" dirty="0">
                <a:latin typeface="Carlito"/>
                <a:cs typeface="Carlito"/>
              </a:rPr>
              <a:t>using </a:t>
            </a:r>
            <a:r>
              <a:rPr sz="2400" dirty="0">
                <a:latin typeface="Carlito"/>
                <a:cs typeface="Carlito"/>
              </a:rPr>
              <a:t>either the alarm </a:t>
            </a:r>
            <a:r>
              <a:rPr sz="2400" spc="-15" dirty="0">
                <a:latin typeface="Carlito"/>
                <a:cs typeface="Carlito"/>
              </a:rPr>
              <a:t>control </a:t>
            </a:r>
            <a:r>
              <a:rPr sz="2400" spc="-5" dirty="0">
                <a:latin typeface="Carlito"/>
                <a:cs typeface="Carlito"/>
              </a:rPr>
              <a:t>panel or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PC.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homeowner:</a:t>
            </a:r>
            <a:endParaRPr sz="2400">
              <a:latin typeface="Carlito"/>
              <a:cs typeface="Carlito"/>
            </a:endParaRPr>
          </a:p>
          <a:p>
            <a:pPr marL="984885" lvl="1" indent="-515620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spc="-15" dirty="0">
                <a:latin typeface="Carlito"/>
                <a:cs typeface="Carlito"/>
              </a:rPr>
              <a:t>Enters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5" dirty="0">
                <a:latin typeface="Carlito"/>
                <a:cs typeface="Carlito"/>
              </a:rPr>
              <a:t>password to </a:t>
            </a:r>
            <a:r>
              <a:rPr sz="2000" spc="-5" dirty="0">
                <a:latin typeface="Carlito"/>
                <a:cs typeface="Carlito"/>
              </a:rPr>
              <a:t>allow all other</a:t>
            </a:r>
            <a:r>
              <a:rPr sz="2000" spc="4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interactions,</a:t>
            </a:r>
            <a:endParaRPr sz="2000">
              <a:latin typeface="Carlito"/>
              <a:cs typeface="Carlito"/>
            </a:endParaRPr>
          </a:p>
          <a:p>
            <a:pPr marL="984885" lvl="1" indent="-515620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spc="-5" dirty="0">
                <a:latin typeface="Carlito"/>
                <a:cs typeface="Carlito"/>
              </a:rPr>
              <a:t>Inquires </a:t>
            </a:r>
            <a:r>
              <a:rPr sz="2000" dirty="0">
                <a:latin typeface="Carlito"/>
                <a:cs typeface="Carlito"/>
              </a:rPr>
              <a:t>about the </a:t>
            </a:r>
            <a:r>
              <a:rPr sz="2000" spc="-15" dirty="0">
                <a:latin typeface="Carlito"/>
                <a:cs typeface="Carlito"/>
              </a:rPr>
              <a:t>status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security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zone,</a:t>
            </a:r>
            <a:endParaRPr sz="2000">
              <a:latin typeface="Carlito"/>
              <a:cs typeface="Carlito"/>
            </a:endParaRPr>
          </a:p>
          <a:p>
            <a:pPr marL="984885" lvl="1" indent="-51562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spc="-5" dirty="0">
                <a:latin typeface="Carlito"/>
                <a:cs typeface="Carlito"/>
              </a:rPr>
              <a:t>Inquires </a:t>
            </a:r>
            <a:r>
              <a:rPr sz="2000" dirty="0">
                <a:latin typeface="Carlito"/>
                <a:cs typeface="Carlito"/>
              </a:rPr>
              <a:t>about the </a:t>
            </a:r>
            <a:r>
              <a:rPr sz="2000" spc="-15" dirty="0">
                <a:latin typeface="Carlito"/>
                <a:cs typeface="Carlito"/>
              </a:rPr>
              <a:t>status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30" dirty="0">
                <a:latin typeface="Carlito"/>
                <a:cs typeface="Carlito"/>
              </a:rPr>
              <a:t>sensor,</a:t>
            </a:r>
            <a:endParaRPr sz="2000">
              <a:latin typeface="Carlito"/>
              <a:cs typeface="Carlito"/>
            </a:endParaRPr>
          </a:p>
          <a:p>
            <a:pPr marL="984885" lvl="1" indent="-51562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spc="-5" dirty="0">
                <a:latin typeface="Carlito"/>
                <a:cs typeface="Carlito"/>
              </a:rPr>
              <a:t>Presses </a:t>
            </a:r>
            <a:r>
              <a:rPr sz="2000" dirty="0">
                <a:latin typeface="Carlito"/>
                <a:cs typeface="Carlito"/>
              </a:rPr>
              <a:t>the panic </a:t>
            </a:r>
            <a:r>
              <a:rPr sz="2000" spc="-10" dirty="0">
                <a:latin typeface="Carlito"/>
                <a:cs typeface="Carlito"/>
              </a:rPr>
              <a:t>button </a:t>
            </a:r>
            <a:r>
              <a:rPr sz="2000" dirty="0">
                <a:latin typeface="Carlito"/>
                <a:cs typeface="Carlito"/>
              </a:rPr>
              <a:t>in an </a:t>
            </a:r>
            <a:r>
              <a:rPr sz="2000" spc="-20" dirty="0">
                <a:latin typeface="Carlito"/>
                <a:cs typeface="Carlito"/>
              </a:rPr>
              <a:t>emergency,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and</a:t>
            </a:r>
            <a:endParaRPr sz="2000">
              <a:latin typeface="Carlito"/>
              <a:cs typeface="Carlito"/>
            </a:endParaRPr>
          </a:p>
          <a:p>
            <a:pPr marL="984885" lvl="1" indent="-51562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sz="2000" spc="-10" dirty="0">
                <a:latin typeface="Carlito"/>
                <a:cs typeface="Carlito"/>
              </a:rPr>
              <a:t>Activates/deactivates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security</a:t>
            </a:r>
            <a:r>
              <a:rPr sz="2000" spc="4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system.</a:t>
            </a:r>
            <a:endParaRPr sz="2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7503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24138</Words>
  <Application>Microsoft Office PowerPoint</Application>
  <PresentationFormat>Custom</PresentationFormat>
  <Paragraphs>1748</Paragraphs>
  <Slides>162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ARCHITECTURAL DESIGN</vt:lpstr>
      <vt:lpstr>PowerPoint Presentation</vt:lpstr>
      <vt:lpstr>SOFTWARE ARCHITECTURE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2</vt:lpstr>
      <vt:lpstr>COMPONENT LEVEL DESIGN </vt:lpstr>
      <vt:lpstr>PowerPoint Presentation</vt:lpstr>
      <vt:lpstr>PowerPoint Presentation</vt:lpstr>
      <vt:lpstr>DESIGN CLASS BASED COMPONENTS </vt:lpstr>
      <vt:lpstr>PowerPoint Presentation</vt:lpstr>
      <vt:lpstr>PowerPoint Presentation</vt:lpstr>
      <vt:lpstr>PowerPoint Presentation</vt:lpstr>
      <vt:lpstr>PowerPoint Presentation</vt:lpstr>
      <vt:lpstr>Component-Level Design Guidelines </vt:lpstr>
      <vt:lpstr>PowerPoint Presentation</vt:lpstr>
      <vt:lpstr>PowerPoint Presentation</vt:lpstr>
      <vt:lpstr> CONDUCTING COMPONENT LEVEL DESIGN </vt:lpstr>
      <vt:lpstr>PowerPoint Presentation</vt:lpstr>
      <vt:lpstr>PowerPoint Presentation</vt:lpstr>
      <vt:lpstr>PowerPoint Presentation</vt:lpstr>
      <vt:lpstr>PowerPoint Presentation</vt:lpstr>
      <vt:lpstr>Design Document Template</vt:lpstr>
      <vt:lpstr>PowerPoint Presentation</vt:lpstr>
      <vt:lpstr>PowerPoint Presentation</vt:lpstr>
      <vt:lpstr>DEVELOPING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concepts</vt:lpstr>
      <vt:lpstr>DESIGN WITHIN THE CONTEXT OF  SOFTWARE ENGINEERING</vt:lpstr>
      <vt:lpstr>PowerPoint Presentation</vt:lpstr>
      <vt:lpstr>PowerPoint Presentation</vt:lpstr>
      <vt:lpstr>PowerPoint Presentation</vt:lpstr>
      <vt:lpstr>DESIGN process</vt:lpstr>
      <vt:lpstr>Quality Guidelines:</vt:lpstr>
      <vt:lpstr>Quality Attributes:</vt:lpstr>
      <vt:lpstr>Design concepts</vt:lpstr>
      <vt:lpstr>1. Abstraction:</vt:lpstr>
      <vt:lpstr>2. Architecture:</vt:lpstr>
      <vt:lpstr>PowerPoint Presentation</vt:lpstr>
      <vt:lpstr>3. Patterns:</vt:lpstr>
      <vt:lpstr>4. Separation of Concerns:</vt:lpstr>
      <vt:lpstr>5. Modularity:</vt:lpstr>
      <vt:lpstr>6. Information Hiding :</vt:lpstr>
      <vt:lpstr>7. Functional Independence :</vt:lpstr>
      <vt:lpstr>8. Refinement :</vt:lpstr>
      <vt:lpstr>9. Aspects :</vt:lpstr>
      <vt:lpstr>10. Refactoring :</vt:lpstr>
      <vt:lpstr>11. Object-Oriented Design Concepts :</vt:lpstr>
      <vt:lpstr>12. Design Classes:</vt:lpstr>
      <vt:lpstr>PowerPoint Presentation</vt:lpstr>
      <vt:lpstr>13. Dependency Inversion:</vt:lpstr>
      <vt:lpstr>The Design model</vt:lpstr>
      <vt:lpstr>PowerPoint Presentation</vt:lpstr>
      <vt:lpstr>1. Data Design Elements:</vt:lpstr>
      <vt:lpstr>2. Architectural Design Elements:</vt:lpstr>
      <vt:lpstr>3. Interface Design Elements:</vt:lpstr>
      <vt:lpstr>4. Component-Level Design Elements:</vt:lpstr>
      <vt:lpstr>4. Development-Level Design Elements:</vt:lpstr>
      <vt:lpstr>PowerPoint Presentation</vt:lpstr>
      <vt:lpstr>PERSONAS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Scenarios</vt:lpstr>
      <vt:lpstr>User stories</vt:lpstr>
      <vt:lpstr>PowerPoint Presentation</vt:lpstr>
      <vt:lpstr>PowerPoint Presentation</vt:lpstr>
      <vt:lpstr>Feature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 Derivation</vt:lpstr>
      <vt:lpstr>The Feature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15</cp:revision>
  <dcterms:created xsi:type="dcterms:W3CDTF">2022-01-11T05:30:36Z</dcterms:created>
  <dcterms:modified xsi:type="dcterms:W3CDTF">2022-06-08T07:17:26Z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2021-12-19T00:00:00Z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2022-01-11T00:00:00Z</vt:filetime>
  </property>
</Properties>
</file>