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sldIdLst>
    <p:sldId id="256" r:id="rId2"/>
    <p:sldId id="336" r:id="rId3"/>
    <p:sldId id="257" r:id="rId4"/>
    <p:sldId id="258" r:id="rId5"/>
    <p:sldId id="259" r:id="rId6"/>
    <p:sldId id="260" r:id="rId7"/>
    <p:sldId id="270" r:id="rId8"/>
    <p:sldId id="261" r:id="rId9"/>
    <p:sldId id="262" r:id="rId10"/>
    <p:sldId id="263" r:id="rId11"/>
    <p:sldId id="264" r:id="rId12"/>
    <p:sldId id="266" r:id="rId13"/>
    <p:sldId id="268" r:id="rId14"/>
    <p:sldId id="269" r:id="rId15"/>
    <p:sldId id="271" r:id="rId16"/>
    <p:sldId id="273" r:id="rId17"/>
    <p:sldId id="274" r:id="rId18"/>
    <p:sldId id="275" r:id="rId19"/>
    <p:sldId id="276" r:id="rId20"/>
    <p:sldId id="277" r:id="rId21"/>
    <p:sldId id="278" r:id="rId22"/>
    <p:sldId id="279" r:id="rId23"/>
    <p:sldId id="280" r:id="rId24"/>
    <p:sldId id="281" r:id="rId25"/>
    <p:sldId id="282" r:id="rId26"/>
    <p:sldId id="283" r:id="rId27"/>
    <p:sldId id="287" r:id="rId28"/>
    <p:sldId id="288" r:id="rId29"/>
    <p:sldId id="284" r:id="rId30"/>
    <p:sldId id="286"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4" r:id="rId56"/>
    <p:sldId id="315" r:id="rId57"/>
    <p:sldId id="316" r:id="rId58"/>
    <p:sldId id="313"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3" r:id="rId73"/>
    <p:sldId id="330" r:id="rId74"/>
    <p:sldId id="334" r:id="rId75"/>
    <p:sldId id="331" r:id="rId76"/>
    <p:sldId id="335"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648302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108322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5239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4131671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06201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1800828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3944002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302369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649984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3294AC-51B3-458B-9FDB-790530EE393D}" type="datetimeFigureOut">
              <a:rPr lang="en-US" smtClean="0"/>
              <a:pPr/>
              <a:t>03-Jan-22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320647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3294AC-51B3-458B-9FDB-790530EE393D}" type="datetimeFigureOut">
              <a:rPr lang="en-US" smtClean="0"/>
              <a:pPr/>
              <a:t>03-Jan-22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3136551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3294AC-51B3-458B-9FDB-790530EE393D}" type="datetimeFigureOut">
              <a:rPr lang="en-US" smtClean="0"/>
              <a:pPr/>
              <a:t>03-Jan-22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654974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3294AC-51B3-458B-9FDB-790530EE393D}" type="datetimeFigureOut">
              <a:rPr lang="en-US" smtClean="0"/>
              <a:pPr/>
              <a:t>03-Jan-22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109605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3294AC-51B3-458B-9FDB-790530EE393D}" type="datetimeFigureOut">
              <a:rPr lang="en-US" smtClean="0"/>
              <a:pPr/>
              <a:t>03-Jan-22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1863618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E3294AC-51B3-458B-9FDB-790530EE393D}" type="datetimeFigureOut">
              <a:rPr lang="en-US" smtClean="0"/>
              <a:pPr/>
              <a:t>03-Jan-22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2813400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3294AC-51B3-458B-9FDB-790530EE393D}" type="datetimeFigureOut">
              <a:rPr lang="en-US" smtClean="0"/>
              <a:pPr/>
              <a:t>03-Jan-22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2D1728-3473-47D1-B05F-FAB17C96375F}" type="slidenum">
              <a:rPr lang="en-IN" smtClean="0"/>
              <a:pPr/>
              <a:t>‹#›</a:t>
            </a:fld>
            <a:endParaRPr lang="en-IN"/>
          </a:p>
        </p:txBody>
      </p:sp>
    </p:spTree>
    <p:extLst>
      <p:ext uri="{BB962C8B-B14F-4D97-AF65-F5344CB8AC3E}">
        <p14:creationId xmlns:p14="http://schemas.microsoft.com/office/powerpoint/2010/main" val="3271697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E3294AC-51B3-458B-9FDB-790530EE393D}" type="datetimeFigureOut">
              <a:rPr lang="en-US" smtClean="0"/>
              <a:pPr/>
              <a:t>03-Jan-22</a:t>
            </a:fld>
            <a:endParaRPr lang="en-IN"/>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E2D1728-3473-47D1-B05F-FAB17C96375F}" type="slidenum">
              <a:rPr lang="en-IN" smtClean="0"/>
              <a:pPr/>
              <a:t>‹#›</a:t>
            </a:fld>
            <a:endParaRPr lang="en-IN"/>
          </a:p>
        </p:txBody>
      </p:sp>
    </p:spTree>
    <p:extLst>
      <p:ext uri="{BB962C8B-B14F-4D97-AF65-F5344CB8AC3E}">
        <p14:creationId xmlns:p14="http://schemas.microsoft.com/office/powerpoint/2010/main" val="4098607869"/>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aconsciousrethink.com/9149/find-your-talent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aconsciousrethink.com/8471/ways-to-say-thank-you/"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startofhappiness.com/being-present-one-moment-can-transform-life/"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medium.com/the-mission/take-the-hard-way-and-enjoy-the-journey-b11fb69f24d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dictionary.cambridge.org/dictionary/english/control" TargetMode="External"/><Relationship Id="rId2" Type="http://schemas.openxmlformats.org/officeDocument/2006/relationships/hyperlink" Target="https://dictionary.cambridge.org/dictionary/english/ability" TargetMode="External"/><Relationship Id="rId1" Type="http://schemas.openxmlformats.org/officeDocument/2006/relationships/slideLayout" Target="../slideLayouts/slideLayout2.xml"/><Relationship Id="rId5" Type="http://schemas.openxmlformats.org/officeDocument/2006/relationships/hyperlink" Target="https://dictionary.cambridge.org/dictionary/english/fear" TargetMode="External"/><Relationship Id="rId4" Type="http://schemas.openxmlformats.org/officeDocument/2006/relationships/hyperlink" Target="https://dictionary.cambridge.org/dictionary/english/you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collinsdictionary.com/dictionary/english/responsibility" TargetMode="External"/><Relationship Id="rId2" Type="http://schemas.openxmlformats.org/officeDocument/2006/relationships/hyperlink" Target="https://www.collinsdictionary.com/dictionary/english/agreement"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wikihow.com/Take-Risks"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www.wikihow.com/Discover-Your-Talents" TargetMode="External"/><Relationship Id="rId2" Type="http://schemas.openxmlformats.org/officeDocument/2006/relationships/hyperlink" Target="https://www.wikihow.com/Change-Negative-Thought-Patterns" TargetMode="External"/><Relationship Id="rId1" Type="http://schemas.openxmlformats.org/officeDocument/2006/relationships/slideLayout" Target="../slideLayouts/slideLayout2.xml"/><Relationship Id="rId5" Type="http://schemas.openxmlformats.org/officeDocument/2006/relationships/hyperlink" Target="https://www.wikihow.com/Smile-When-You-Think-You-Can't-Smile" TargetMode="External"/><Relationship Id="rId4" Type="http://schemas.openxmlformats.org/officeDocument/2006/relationships/hyperlink" Target="https://www.wikihow.com/Take-Compliments"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548680"/>
            <a:ext cx="5826719" cy="720080"/>
          </a:xfrm>
        </p:spPr>
        <p:txBody>
          <a:bodyPr/>
          <a:lstStyle/>
          <a:p>
            <a:r>
              <a:rPr lang="en-US" dirty="0"/>
              <a:t>Module 2</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HOW TO IDENTIFY STRESS?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Psychological signs</a:t>
            </a:r>
          </a:p>
          <a:p>
            <a:r>
              <a:rPr lang="en-US" sz="2000" dirty="0">
                <a:latin typeface="Times New Roman" panose="02020603050405020304" pitchFamily="18" charset="0"/>
                <a:cs typeface="Times New Roman" panose="02020603050405020304" pitchFamily="18" charset="0"/>
              </a:rPr>
              <a:t>Emotional sign.</a:t>
            </a:r>
          </a:p>
          <a:p>
            <a:r>
              <a:rPr lang="en-US" sz="2000" dirty="0">
                <a:latin typeface="Times New Roman" panose="02020603050405020304" pitchFamily="18" charset="0"/>
                <a:cs typeface="Times New Roman" panose="02020603050405020304" pitchFamily="18" charset="0"/>
              </a:rPr>
              <a:t>Physical sign.</a:t>
            </a:r>
          </a:p>
          <a:p>
            <a:r>
              <a:rPr lang="en-US" sz="2000" dirty="0">
                <a:latin typeface="Times New Roman" panose="02020603050405020304" pitchFamily="18" charset="0"/>
                <a:cs typeface="Times New Roman" panose="02020603050405020304" pitchFamily="18" charset="0"/>
              </a:rPr>
              <a:t>Behavioral sign.</a:t>
            </a:r>
          </a:p>
          <a:p>
            <a:r>
              <a:rPr lang="en-US" sz="2000" dirty="0">
                <a:latin typeface="Times New Roman" panose="02020603050405020304" pitchFamily="18" charset="0"/>
                <a:cs typeface="Times New Roman" panose="02020603050405020304" pitchFamily="18" charset="0"/>
              </a:rPr>
              <a:t>Stress diary.</a:t>
            </a: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609600"/>
            <a:ext cx="7202761" cy="1163216"/>
          </a:xfrm>
        </p:spPr>
        <p:txBody>
          <a:bodyPr>
            <a:normAutofit fontScale="90000"/>
          </a:bodyPr>
          <a:lstStyle/>
          <a:p>
            <a:r>
              <a:rPr lang="en-US" dirty="0">
                <a:latin typeface="Times New Roman" panose="02020603050405020304" pitchFamily="18" charset="0"/>
                <a:cs typeface="Times New Roman" panose="02020603050405020304" pitchFamily="18" charset="0"/>
              </a:rPr>
              <a:t>FOUR A</a:t>
            </a:r>
            <a:r>
              <a:rPr lang="en-US" sz="3100" cap="none"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S OF STRESS MANAGEMENT</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8" y="1484784"/>
            <a:ext cx="6986737" cy="5112568"/>
          </a:xfrm>
        </p:spPr>
        <p:txBody>
          <a:bodyPr>
            <a:normAutofit/>
          </a:bodyPr>
          <a:lstStyle/>
          <a:p>
            <a:r>
              <a:rPr lang="en-US" sz="2000" dirty="0">
                <a:latin typeface="Times New Roman" panose="02020603050405020304" pitchFamily="18" charset="0"/>
                <a:cs typeface="Times New Roman" panose="02020603050405020304" pitchFamily="18" charset="0"/>
              </a:rPr>
              <a:t>It is a stress management tool kit by mastering four strategies  for copying with stress:  Avoid, Alter, Accept, and Adapt.</a:t>
            </a:r>
          </a:p>
          <a:p>
            <a:r>
              <a:rPr lang="en-US" sz="2000" b="1" u="sng" dirty="0">
                <a:latin typeface="Times New Roman" panose="02020603050405020304" pitchFamily="18" charset="0"/>
                <a:cs typeface="Times New Roman" panose="02020603050405020304" pitchFamily="18" charset="0"/>
              </a:rPr>
              <a:t>AVOID</a:t>
            </a:r>
          </a:p>
          <a:p>
            <a:pPr>
              <a:buNone/>
            </a:pPr>
            <a:r>
              <a:rPr lang="en-US" sz="2000" dirty="0">
                <a:latin typeface="Times New Roman" panose="02020603050405020304" pitchFamily="18" charset="0"/>
                <a:cs typeface="Times New Roman" panose="02020603050405020304" pitchFamily="18" charset="0"/>
              </a:rPr>
              <a:t>1.Take control of your surroundings</a:t>
            </a:r>
          </a:p>
          <a:p>
            <a:pPr>
              <a:buNone/>
            </a:pPr>
            <a:r>
              <a:rPr lang="en-US" sz="2000" dirty="0">
                <a:latin typeface="Times New Roman" panose="02020603050405020304" pitchFamily="18" charset="0"/>
                <a:cs typeface="Times New Roman" panose="02020603050405020304" pitchFamily="18" charset="0"/>
              </a:rPr>
              <a:t>2. Avoid people who bother you.</a:t>
            </a:r>
          </a:p>
          <a:p>
            <a:pPr>
              <a:buNone/>
            </a:pPr>
            <a:r>
              <a:rPr lang="en-US" sz="2000" dirty="0">
                <a:latin typeface="Times New Roman" panose="02020603050405020304" pitchFamily="18" charset="0"/>
                <a:cs typeface="Times New Roman" panose="02020603050405020304" pitchFamily="18" charset="0"/>
              </a:rPr>
              <a:t>3. Learn to say NO.</a:t>
            </a:r>
          </a:p>
          <a:p>
            <a:r>
              <a:rPr lang="en-US" sz="2000" b="1" u="sng" dirty="0">
                <a:latin typeface="Times New Roman" panose="02020603050405020304" pitchFamily="18" charset="0"/>
                <a:cs typeface="Times New Roman" panose="02020603050405020304" pitchFamily="18" charset="0"/>
              </a:rPr>
              <a:t>ALTER</a:t>
            </a:r>
          </a:p>
          <a:p>
            <a:pPr>
              <a:buNone/>
            </a:pPr>
            <a:r>
              <a:rPr lang="en-US" sz="2000" dirty="0">
                <a:latin typeface="Times New Roman" panose="02020603050405020304" pitchFamily="18" charset="0"/>
                <a:cs typeface="Times New Roman" panose="02020603050405020304" pitchFamily="18" charset="0"/>
              </a:rPr>
              <a:t>1.Respectfully ask others to change their behavior.</a:t>
            </a:r>
          </a:p>
          <a:p>
            <a:pPr>
              <a:buNone/>
            </a:pPr>
            <a:r>
              <a:rPr lang="en-US" sz="2000" dirty="0">
                <a:latin typeface="Times New Roman" panose="02020603050405020304" pitchFamily="18" charset="0"/>
                <a:cs typeface="Times New Roman" panose="02020603050405020304" pitchFamily="18" charset="0"/>
              </a:rPr>
              <a:t>2. Communicate your feelings openly.</a:t>
            </a:r>
          </a:p>
          <a:p>
            <a:pPr>
              <a:buNone/>
            </a:pPr>
            <a:r>
              <a:rPr lang="en-US" sz="2000" dirty="0">
                <a:latin typeface="Times New Roman" panose="02020603050405020304" pitchFamily="18" charset="0"/>
                <a:cs typeface="Times New Roman" panose="02020603050405020304" pitchFamily="18" charset="0"/>
              </a:rPr>
              <a:t>3. Manage your time better.</a:t>
            </a:r>
          </a:p>
          <a:p>
            <a:pPr>
              <a:buNone/>
            </a:pPr>
            <a:r>
              <a:rPr lang="en-US" sz="2000" dirty="0">
                <a:latin typeface="Times New Roman" panose="02020603050405020304" pitchFamily="18" charset="0"/>
                <a:cs typeface="Times New Roman" panose="02020603050405020304" pitchFamily="18" charset="0"/>
              </a:rPr>
              <a:t>4. State limits in advance.</a:t>
            </a:r>
          </a:p>
          <a:p>
            <a:pPr>
              <a:buNone/>
            </a:pPr>
            <a:endParaRPr lang="en-US" sz="2000" dirty="0">
              <a:latin typeface="Times New Roman" panose="02020603050405020304" pitchFamily="18" charset="0"/>
              <a:cs typeface="Times New Roman" panose="02020603050405020304" pitchFamily="18" charset="0"/>
            </a:endParaRPr>
          </a:p>
          <a:p>
            <a:pPr>
              <a:buNone/>
            </a:pP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99" y="476672"/>
            <a:ext cx="6347714" cy="5904656"/>
          </a:xfrm>
        </p:spPr>
        <p:txBody>
          <a:bodyPr>
            <a:normAutofit/>
          </a:bodyPr>
          <a:lstStyle/>
          <a:p>
            <a:r>
              <a:rPr lang="en-US" sz="2000" b="1" u="sng" dirty="0">
                <a:latin typeface="Times New Roman" panose="02020603050405020304" pitchFamily="18" charset="0"/>
                <a:cs typeface="Times New Roman" panose="02020603050405020304" pitchFamily="18" charset="0"/>
              </a:rPr>
              <a:t>ACCEPT</a:t>
            </a:r>
          </a:p>
          <a:p>
            <a:pPr marL="514350" indent="-514350">
              <a:buAutoNum type="arabicPeriod"/>
            </a:pPr>
            <a:r>
              <a:rPr lang="en-US" sz="2000" dirty="0">
                <a:latin typeface="Times New Roman" panose="02020603050405020304" pitchFamily="18" charset="0"/>
                <a:cs typeface="Times New Roman" panose="02020603050405020304" pitchFamily="18" charset="0"/>
              </a:rPr>
              <a:t>Accept the Situation</a:t>
            </a:r>
          </a:p>
          <a:p>
            <a:pPr marL="514350" indent="-514350">
              <a:buAutoNum type="arabicPeriod"/>
            </a:pPr>
            <a:r>
              <a:rPr lang="en-US" sz="2000" dirty="0">
                <a:latin typeface="Times New Roman" panose="02020603050405020304" pitchFamily="18" charset="0"/>
                <a:cs typeface="Times New Roman" panose="02020603050405020304" pitchFamily="18" charset="0"/>
              </a:rPr>
              <a:t>Practice forgiveness</a:t>
            </a:r>
          </a:p>
          <a:p>
            <a:pPr marL="514350" indent="-514350">
              <a:buAutoNum type="arabicPeriod"/>
            </a:pPr>
            <a:r>
              <a:rPr lang="en-US" sz="2000" dirty="0">
                <a:latin typeface="Times New Roman" panose="02020603050405020304" pitchFamily="18" charset="0"/>
                <a:cs typeface="Times New Roman" panose="02020603050405020304" pitchFamily="18" charset="0"/>
              </a:rPr>
              <a:t>Acknowledge your feelings and emotions</a:t>
            </a:r>
          </a:p>
          <a:p>
            <a:pPr marL="514350" indent="-514350">
              <a:buAutoNum type="arabicPeriod"/>
            </a:pPr>
            <a:r>
              <a:rPr lang="en-US" sz="2000" dirty="0">
                <a:latin typeface="Times New Roman" panose="02020603050405020304" pitchFamily="18" charset="0"/>
                <a:cs typeface="Times New Roman" panose="02020603050405020304" pitchFamily="18" charset="0"/>
              </a:rPr>
              <a:t>Maintain positive outlook.</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b="1" u="sng" dirty="0">
                <a:latin typeface="Times New Roman" panose="02020603050405020304" pitchFamily="18" charset="0"/>
                <a:cs typeface="Times New Roman" panose="02020603050405020304" pitchFamily="18" charset="0"/>
              </a:rPr>
              <a:t>ADAPT</a:t>
            </a:r>
          </a:p>
          <a:p>
            <a:pPr marL="514350" indent="-514350">
              <a:buAutoNum type="arabicPeriod"/>
            </a:pPr>
            <a:r>
              <a:rPr lang="en-US" sz="2000" dirty="0">
                <a:latin typeface="Times New Roman" panose="02020603050405020304" pitchFamily="18" charset="0"/>
                <a:cs typeface="Times New Roman" panose="02020603050405020304" pitchFamily="18" charset="0"/>
              </a:rPr>
              <a:t>Adjust your standards.</a:t>
            </a:r>
          </a:p>
          <a:p>
            <a:pPr marL="514350" indent="-514350">
              <a:buAutoNum type="arabicPeriod"/>
            </a:pPr>
            <a:r>
              <a:rPr lang="en-US" sz="2000" dirty="0">
                <a:latin typeface="Times New Roman" panose="02020603050405020304" pitchFamily="18" charset="0"/>
                <a:cs typeface="Times New Roman" panose="02020603050405020304" pitchFamily="18" charset="0"/>
              </a:rPr>
              <a:t>Stop negative thought patterns.</a:t>
            </a:r>
          </a:p>
          <a:p>
            <a:pPr marL="514350" indent="-514350">
              <a:buAutoNum type="arabicPeriod"/>
            </a:pPr>
            <a:r>
              <a:rPr lang="en-US" sz="2000" dirty="0">
                <a:latin typeface="Times New Roman" panose="02020603050405020304" pitchFamily="18" charset="0"/>
                <a:cs typeface="Times New Roman" panose="02020603050405020304" pitchFamily="18" charset="0"/>
              </a:rPr>
              <a:t>Adopt a different viewpoint.</a:t>
            </a:r>
          </a:p>
          <a:p>
            <a:pPr marL="514350" indent="-514350">
              <a:buAutoNum type="arabicPeriod"/>
            </a:pPr>
            <a:r>
              <a:rPr lang="en-US" sz="2000" dirty="0">
                <a:latin typeface="Times New Roman" panose="02020603050405020304" pitchFamily="18" charset="0"/>
                <a:cs typeface="Times New Roman" panose="02020603050405020304" pitchFamily="18" charset="0"/>
              </a:rPr>
              <a:t>Ask questions like</a:t>
            </a:r>
          </a:p>
          <a:p>
            <a:pPr marL="914400" lvl="1" indent="-514350">
              <a:buAutoNum type="arabicPeriod"/>
            </a:pPr>
            <a:r>
              <a:rPr lang="en-US" dirty="0">
                <a:latin typeface="Times New Roman" panose="02020603050405020304" pitchFamily="18" charset="0"/>
                <a:cs typeface="Times New Roman" panose="02020603050405020304" pitchFamily="18" charset="0"/>
              </a:rPr>
              <a:t>Will this matter five years from now?</a:t>
            </a:r>
          </a:p>
          <a:p>
            <a:pPr marL="914400" lvl="1" indent="-514350">
              <a:buAutoNum type="arabicPeriod"/>
            </a:pPr>
            <a:r>
              <a:rPr lang="en-US" dirty="0">
                <a:latin typeface="Times New Roman" panose="02020603050405020304" pitchFamily="18" charset="0"/>
                <a:cs typeface="Times New Roman" panose="02020603050405020304" pitchFamily="18" charset="0"/>
              </a:rPr>
              <a:t>How important is this ?? </a:t>
            </a:r>
            <a:endParaRPr lang="en-US" sz="2000" dirty="0">
              <a:latin typeface="Times New Roman" panose="02020603050405020304" pitchFamily="18" charset="0"/>
              <a:cs typeface="Times New Roman" panose="02020603050405020304" pitchFamily="18" charset="0"/>
            </a:endParaRPr>
          </a:p>
          <a:p>
            <a:pPr marL="514350" indent="-514350">
              <a:buAutoNum type="arabicPeriod"/>
            </a:pP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STRESS MANAGEMENT TECHNIQUES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8" y="2160590"/>
            <a:ext cx="6770713" cy="3880773"/>
          </a:xfrm>
        </p:spPr>
        <p:txBody>
          <a:bodyPr>
            <a:normAutofit/>
          </a:bodyPr>
          <a:lstStyle/>
          <a:p>
            <a:pPr>
              <a:buNone/>
            </a:pPr>
            <a:r>
              <a:rPr lang="en-US" sz="2000" dirty="0">
                <a:latin typeface="Times New Roman" panose="02020603050405020304" pitchFamily="18" charset="0"/>
                <a:cs typeface="Times New Roman" panose="02020603050405020304" pitchFamily="18" charset="0"/>
              </a:rPr>
              <a:t>Five healthy techniques that  psychological research has shown to reduce stress.</a:t>
            </a:r>
          </a:p>
          <a:p>
            <a:pPr marL="514350" indent="-514350">
              <a:buAutoNum type="arabicPeriod"/>
            </a:pPr>
            <a:r>
              <a:rPr lang="en-US" sz="2000" dirty="0">
                <a:latin typeface="Times New Roman" panose="02020603050405020304" pitchFamily="18" charset="0"/>
                <a:cs typeface="Times New Roman" panose="02020603050405020304" pitchFamily="18" charset="0"/>
              </a:rPr>
              <a:t>Take a break.</a:t>
            </a:r>
          </a:p>
          <a:p>
            <a:pPr marL="514350" indent="-514350">
              <a:buAutoNum type="arabicPeriod"/>
            </a:pPr>
            <a:r>
              <a:rPr lang="en-US" sz="2000" dirty="0">
                <a:latin typeface="Times New Roman" panose="02020603050405020304" pitchFamily="18" charset="0"/>
                <a:cs typeface="Times New Roman" panose="02020603050405020304" pitchFamily="18" charset="0"/>
              </a:rPr>
              <a:t>Do breathing exercise</a:t>
            </a:r>
          </a:p>
          <a:p>
            <a:pPr marL="514350" indent="-514350">
              <a:buAutoNum type="arabicPeriod"/>
            </a:pPr>
            <a:r>
              <a:rPr lang="en-US" sz="2000" dirty="0">
                <a:latin typeface="Times New Roman" panose="02020603050405020304" pitchFamily="18" charset="0"/>
                <a:cs typeface="Times New Roman" panose="02020603050405020304" pitchFamily="18" charset="0"/>
              </a:rPr>
              <a:t>Cognitive reframing (Different way of looking at things)</a:t>
            </a:r>
          </a:p>
          <a:p>
            <a:pPr marL="514350" indent="-514350">
              <a:buAutoNum type="arabicPeriod"/>
            </a:pPr>
            <a:r>
              <a:rPr lang="en-US" sz="2000" dirty="0">
                <a:latin typeface="Times New Roman" panose="02020603050405020304" pitchFamily="18" charset="0"/>
                <a:cs typeface="Times New Roman" panose="02020603050405020304" pitchFamily="18" charset="0"/>
              </a:rPr>
              <a:t>Smile and laugh.</a:t>
            </a:r>
          </a:p>
          <a:p>
            <a:pPr marL="514350" indent="-514350">
              <a:buAutoNum type="arabicPeriod"/>
            </a:pPr>
            <a:r>
              <a:rPr lang="en-US" sz="2000" dirty="0">
                <a:latin typeface="Times New Roman" panose="02020603050405020304" pitchFamily="18" charset="0"/>
                <a:cs typeface="Times New Roman" panose="02020603050405020304" pitchFamily="18" charset="0"/>
              </a:rPr>
              <a:t>Get social support</a:t>
            </a:r>
          </a:p>
          <a:p>
            <a:pPr marL="514350" indent="-514350">
              <a:buAutoNum type="arabicPeriod"/>
            </a:pPr>
            <a:r>
              <a:rPr lang="en-US" sz="2000" dirty="0">
                <a:latin typeface="Times New Roman" panose="02020603050405020304" pitchFamily="18" charset="0"/>
                <a:cs typeface="Times New Roman" panose="02020603050405020304" pitchFamily="18" charset="0"/>
              </a:rPr>
              <a:t>Meditate</a:t>
            </a:r>
          </a:p>
          <a:p>
            <a:pPr marL="761238" lvl="1" indent="-514350">
              <a:buNone/>
            </a:pPr>
            <a:r>
              <a:rPr lang="en-US" sz="2000" dirty="0">
                <a:latin typeface="Times New Roman" panose="02020603050405020304" pitchFamily="18" charset="0"/>
                <a:cs typeface="Times New Roman" panose="02020603050405020304" pitchFamily="18" charset="0"/>
              </a:rPr>
              <a:t>    </a:t>
            </a:r>
          </a:p>
          <a:p>
            <a:pPr marL="514350" indent="-514350">
              <a:buAutoNum type="arabicPeriod"/>
            </a:pP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659160"/>
          </a:xfrm>
        </p:spPr>
        <p:txBody>
          <a:bodyPr/>
          <a:lstStyle/>
          <a:p>
            <a:r>
              <a:rPr lang="en-US" dirty="0">
                <a:latin typeface="Times New Roman" panose="02020603050405020304" pitchFamily="18" charset="0"/>
                <a:cs typeface="Times New Roman" panose="02020603050405020304" pitchFamily="18" charset="0"/>
              </a:rPr>
              <a:t>ACTION ORIENTED</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8" y="1340768"/>
            <a:ext cx="6626697" cy="5184576"/>
          </a:xfrm>
        </p:spPr>
        <p:txBody>
          <a:bodyPr>
            <a:noAutofit/>
          </a:bodyPr>
          <a:lstStyle/>
          <a:p>
            <a:pPr>
              <a:buNone/>
            </a:pPr>
            <a:r>
              <a:rPr lang="en-US" sz="2000" b="1" u="sng" dirty="0">
                <a:latin typeface="Times New Roman" panose="02020603050405020304" pitchFamily="18" charset="0"/>
                <a:cs typeface="Times New Roman" panose="02020603050405020304" pitchFamily="18" charset="0"/>
              </a:rPr>
              <a:t>HOW TO BECOME ACTION ORIENTED ?</a:t>
            </a:r>
          </a:p>
          <a:p>
            <a:pPr marL="514350" indent="-514350">
              <a:buAutoNum type="arabicPeriod"/>
            </a:pPr>
            <a:r>
              <a:rPr lang="en-US" sz="2000" dirty="0">
                <a:latin typeface="Times New Roman" panose="02020603050405020304" pitchFamily="18" charset="0"/>
                <a:cs typeface="Times New Roman" panose="02020603050405020304" pitchFamily="18" charset="0"/>
              </a:rPr>
              <a:t>Read a book on the subject.</a:t>
            </a:r>
          </a:p>
          <a:p>
            <a:pPr marL="514350" indent="-514350">
              <a:buAutoNum type="arabicPeriod"/>
            </a:pPr>
            <a:r>
              <a:rPr lang="en-US" sz="2000" dirty="0">
                <a:latin typeface="Times New Roman" panose="02020603050405020304" pitchFamily="18" charset="0"/>
                <a:cs typeface="Times New Roman" panose="02020603050405020304" pitchFamily="18" charset="0"/>
              </a:rPr>
              <a:t>Take an online learning course on the subject.</a:t>
            </a:r>
          </a:p>
          <a:p>
            <a:pPr marL="514350" indent="-514350">
              <a:buAutoNum type="arabicPeriod"/>
            </a:pPr>
            <a:r>
              <a:rPr lang="en-US" sz="2000" dirty="0">
                <a:latin typeface="Times New Roman" panose="02020603050405020304" pitchFamily="18" charset="0"/>
                <a:cs typeface="Times New Roman" panose="02020603050405020304" pitchFamily="18" charset="0"/>
              </a:rPr>
              <a:t>Consult an expert.</a:t>
            </a:r>
          </a:p>
          <a:p>
            <a:pPr marL="514350" indent="-514350">
              <a:buAutoNum type="arabicPeriod"/>
            </a:pPr>
            <a:r>
              <a:rPr lang="en-US" sz="2000" dirty="0">
                <a:latin typeface="Times New Roman" panose="02020603050405020304" pitchFamily="18" charset="0"/>
                <a:cs typeface="Times New Roman" panose="02020603050405020304" pitchFamily="18" charset="0"/>
              </a:rPr>
              <a:t>Attend a workshop or course on aspects of this subject.</a:t>
            </a:r>
          </a:p>
          <a:p>
            <a:pPr marL="514350" indent="-514350">
              <a:buAutoNum type="arabicPeriod"/>
            </a:pPr>
            <a:r>
              <a:rPr lang="en-US" sz="2000" dirty="0">
                <a:latin typeface="Times New Roman" panose="02020603050405020304" pitchFamily="18" charset="0"/>
                <a:cs typeface="Times New Roman" panose="02020603050405020304" pitchFamily="18" charset="0"/>
              </a:rPr>
              <a:t>Manage for action.</a:t>
            </a:r>
          </a:p>
          <a:p>
            <a:pPr marL="514350" indent="-514350">
              <a:buAutoNum type="arabicPeriod"/>
            </a:pPr>
            <a:r>
              <a:rPr lang="en-US" sz="2000" dirty="0">
                <a:latin typeface="Times New Roman" panose="02020603050405020304" pitchFamily="18" charset="0"/>
                <a:cs typeface="Times New Roman" panose="02020603050405020304" pitchFamily="18" charset="0"/>
              </a:rPr>
              <a:t>Clarify accountability</a:t>
            </a:r>
          </a:p>
          <a:p>
            <a:pPr marL="514350" indent="-514350">
              <a:buAutoNum type="arabicPeriod"/>
            </a:pPr>
            <a:r>
              <a:rPr lang="en-US" sz="2000" dirty="0">
                <a:latin typeface="Times New Roman" panose="02020603050405020304" pitchFamily="18" charset="0"/>
                <a:cs typeface="Times New Roman" panose="02020603050405020304" pitchFamily="18" charset="0"/>
              </a:rPr>
              <a:t>Follow up</a:t>
            </a:r>
          </a:p>
          <a:p>
            <a:pPr marL="514350" indent="-514350">
              <a:buAutoNum type="arabicPeriod"/>
            </a:pPr>
            <a:r>
              <a:rPr lang="en-US" sz="2000" dirty="0">
                <a:latin typeface="Times New Roman" panose="02020603050405020304" pitchFamily="18" charset="0"/>
                <a:cs typeface="Times New Roman" panose="02020603050405020304" pitchFamily="18" charset="0"/>
              </a:rPr>
              <a:t>Address problems promptly.</a:t>
            </a:r>
          </a:p>
          <a:p>
            <a:pPr marL="514350" indent="-514350">
              <a:buAutoNum type="arabicPeriod"/>
            </a:pPr>
            <a:r>
              <a:rPr lang="en-US" sz="2000" dirty="0">
                <a:latin typeface="Times New Roman" panose="02020603050405020304" pitchFamily="18" charset="0"/>
                <a:cs typeface="Times New Roman" panose="02020603050405020304" pitchFamily="18" charset="0"/>
              </a:rPr>
              <a:t>Break complex assignment</a:t>
            </a:r>
          </a:p>
          <a:p>
            <a:pPr marL="514350" indent="-514350">
              <a:buAutoNum type="arabicPeriod"/>
            </a:pPr>
            <a:r>
              <a:rPr lang="en-US" sz="2000" dirty="0">
                <a:latin typeface="Times New Roman" panose="02020603050405020304" pitchFamily="18" charset="0"/>
                <a:cs typeface="Times New Roman" panose="02020603050405020304" pitchFamily="18" charset="0"/>
              </a:rPr>
              <a:t>Practice.</a:t>
            </a:r>
          </a:p>
          <a:p>
            <a:pPr marL="514350" indent="-514350">
              <a:buAutoNum type="arabicPeriod"/>
            </a:pPr>
            <a:endParaRPr lang="en-US" sz="2000" dirty="0">
              <a:latin typeface="Times New Roman" panose="02020603050405020304" pitchFamily="18" charset="0"/>
              <a:cs typeface="Times New Roman" panose="02020603050405020304" pitchFamily="18" charset="0"/>
            </a:endParaRPr>
          </a:p>
          <a:p>
            <a:pPr marL="514350" indent="-514350">
              <a:buAutoNum type="arabicPeriod"/>
            </a:pP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Emotional oriented</a:t>
            </a:r>
            <a:endParaRPr lang="en-IN" dirty="0"/>
          </a:p>
        </p:txBody>
      </p:sp>
      <p:sp>
        <p:nvSpPr>
          <p:cNvPr id="3" name="Content Placeholder 2"/>
          <p:cNvSpPr>
            <a:spLocks noGrp="1"/>
          </p:cNvSpPr>
          <p:nvPr>
            <p:ph idx="1"/>
          </p:nvPr>
        </p:nvSpPr>
        <p:spPr/>
        <p:txBody>
          <a:bodyPr/>
          <a:lstStyle/>
          <a:p>
            <a:r>
              <a:rPr lang="en-US" dirty="0"/>
              <a:t>It is the opportunity to tailor the care to the individual needs of demanding elderly.</a:t>
            </a:r>
          </a:p>
          <a:p>
            <a:r>
              <a:rPr lang="en-US" dirty="0"/>
              <a:t>The change for the care sector is to develop guidelines to determine which approach should be applied.</a:t>
            </a:r>
          </a:p>
          <a:p>
            <a:r>
              <a:rPr lang="en-US" dirty="0"/>
              <a:t>With psychological therapy effect an increase in the well being and improve functioning in which patient.</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Acceptance oriented</a:t>
            </a:r>
            <a:endParaRPr lang="en-IN" dirty="0"/>
          </a:p>
        </p:txBody>
      </p:sp>
      <p:sp>
        <p:nvSpPr>
          <p:cNvPr id="3" name="Content Placeholder 2"/>
          <p:cNvSpPr>
            <a:spLocks noGrp="1"/>
          </p:cNvSpPr>
          <p:nvPr>
            <p:ph idx="1"/>
          </p:nvPr>
        </p:nvSpPr>
        <p:spPr/>
        <p:txBody>
          <a:bodyPr/>
          <a:lstStyle/>
          <a:p>
            <a:r>
              <a:rPr lang="en-US" dirty="0"/>
              <a:t>In this something occurred in which we have zero power or control of our emotion.</a:t>
            </a:r>
          </a:p>
          <a:p>
            <a:r>
              <a:rPr lang="en-US" dirty="0"/>
              <a:t>As a result the only way to deal with these situation is just learning to cope with stress and having control.</a:t>
            </a:r>
          </a:p>
          <a:p>
            <a:pPr>
              <a:buNone/>
            </a:pPr>
            <a:r>
              <a:rPr lang="en-US" b="1" u="sng" dirty="0"/>
              <a:t>Popular approaches are :</a:t>
            </a:r>
          </a:p>
          <a:p>
            <a:pPr marL="514350" indent="-514350">
              <a:buAutoNum type="arabicPeriod"/>
            </a:pPr>
            <a:r>
              <a:rPr lang="en-US" dirty="0"/>
              <a:t>Imagery- retreating to a stress free place in your mind.</a:t>
            </a:r>
          </a:p>
          <a:p>
            <a:pPr marL="514350" indent="-514350">
              <a:buAutoNum type="arabicPeriod"/>
            </a:pPr>
            <a:r>
              <a:rPr lang="en-US" dirty="0"/>
              <a:t>Meditation – consciously relaxing your body and focusing you thoughts one thing for a sustained period.</a:t>
            </a:r>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r>
              <a:rPr lang="en-US" dirty="0"/>
              <a:t>3. Self hypnosis-fill your mind with positive statements and affirmation that build your confidence and ability to manage stress,</a:t>
            </a:r>
          </a:p>
          <a:p>
            <a:pPr>
              <a:buNone/>
            </a:pPr>
            <a:r>
              <a:rPr lang="en-US" dirty="0"/>
              <a:t>4. Physical relaxation- using deep breathing and muscle relaxation exercises.</a:t>
            </a:r>
          </a:p>
          <a:p>
            <a:pPr>
              <a:buNone/>
            </a:pP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resilience</a:t>
            </a:r>
            <a:endParaRPr lang="en-IN" dirty="0"/>
          </a:p>
        </p:txBody>
      </p:sp>
      <p:sp>
        <p:nvSpPr>
          <p:cNvPr id="3" name="Content Placeholder 2"/>
          <p:cNvSpPr>
            <a:spLocks noGrp="1"/>
          </p:cNvSpPr>
          <p:nvPr>
            <p:ph idx="1"/>
          </p:nvPr>
        </p:nvSpPr>
        <p:spPr/>
        <p:txBody>
          <a:bodyPr/>
          <a:lstStyle/>
          <a:p>
            <a:r>
              <a:rPr lang="en-US" dirty="0"/>
              <a:t>It is that ineffable quality that allows some people to be locked down by life and comeback at least as strong before.</a:t>
            </a:r>
          </a:p>
          <a:p>
            <a:r>
              <a:rPr lang="en-US" dirty="0"/>
              <a:t>Finding a way to rise from ashes.</a:t>
            </a:r>
          </a:p>
          <a:p>
            <a:r>
              <a:rPr lang="en-US" dirty="0"/>
              <a:t>Psychologist have identified some of the factors that make a person resilient such as positive attitude, optimism, the ability to regulate emotion and the ability to see failure as a form of helpful feedback.</a:t>
            </a: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Gratitude training</a:t>
            </a:r>
            <a:endParaRPr lang="en-IN" dirty="0"/>
          </a:p>
        </p:txBody>
      </p:sp>
      <p:sp>
        <p:nvSpPr>
          <p:cNvPr id="3" name="Content Placeholder 2"/>
          <p:cNvSpPr>
            <a:spLocks noGrp="1"/>
          </p:cNvSpPr>
          <p:nvPr>
            <p:ph idx="1"/>
          </p:nvPr>
        </p:nvSpPr>
        <p:spPr/>
        <p:txBody>
          <a:bodyPr>
            <a:normAutofit/>
          </a:bodyPr>
          <a:lstStyle/>
          <a:p>
            <a:r>
              <a:rPr lang="en-US" dirty="0"/>
              <a:t>Gratitude is correlate with positive emotional functioning, social relationship, and overall well being.</a:t>
            </a:r>
          </a:p>
          <a:p>
            <a:r>
              <a:rPr lang="en-US" dirty="0"/>
              <a:t>Being thankful can also protect against mental health problems.</a:t>
            </a:r>
          </a:p>
          <a:p>
            <a:pPr>
              <a:buNone/>
            </a:pPr>
            <a:r>
              <a:rPr lang="en-US" b="1" dirty="0"/>
              <a:t>Questions mainly referred are</a:t>
            </a:r>
            <a:r>
              <a:rPr lang="en-US" dirty="0"/>
              <a:t>:</a:t>
            </a:r>
          </a:p>
          <a:p>
            <a:pPr>
              <a:buNone/>
            </a:pPr>
            <a:r>
              <a:rPr lang="en-US" dirty="0"/>
              <a:t>1. What do I take for gratitude?</a:t>
            </a:r>
          </a:p>
          <a:p>
            <a:pPr>
              <a:buNone/>
            </a:pPr>
            <a:r>
              <a:rPr lang="en-US" dirty="0"/>
              <a:t>2. What am I truly grateful for in my life?</a:t>
            </a:r>
          </a:p>
          <a:p>
            <a:pPr>
              <a:buNone/>
            </a:pPr>
            <a:r>
              <a:rPr lang="en-US" dirty="0"/>
              <a:t>3.What relationships and people am I thankful for?</a:t>
            </a:r>
          </a:p>
          <a:p>
            <a:pPr>
              <a:buNone/>
            </a:pPr>
            <a:r>
              <a:rPr lang="en-US" dirty="0"/>
              <a:t>4. Why am I lucky to live in the place that I live?</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7504" y="0"/>
            <a:ext cx="8568952" cy="7317432"/>
          </a:xfrm>
        </p:spPr>
        <p:txBody>
          <a:bodyPr>
            <a:normAutofit/>
          </a:bodyPr>
          <a:lstStyle/>
          <a:p>
            <a:pPr marL="0" indent="0">
              <a:buNone/>
            </a:pPr>
            <a:r>
              <a:rPr lang="en-US" b="1" dirty="0"/>
              <a:t>Module </a:t>
            </a:r>
            <a:r>
              <a:rPr lang="en-US" b="1" dirty="0" smtClean="0"/>
              <a:t>2</a:t>
            </a:r>
            <a:r>
              <a:rPr lang="en-US" b="1" dirty="0"/>
              <a:t> </a:t>
            </a:r>
            <a:endParaRPr lang="en-US" dirty="0"/>
          </a:p>
          <a:p>
            <a:r>
              <a:rPr lang="en-US" dirty="0"/>
              <a:t>Self-awareness: definition, need for self-awareness; Coping With Stress and Emotions, Human Values, tools and techniques of SA: questionnaires, journaling, reflective questions, meditation, mindfulness, psychometric tests, feedback.</a:t>
            </a:r>
          </a:p>
          <a:p>
            <a:pPr marL="0" indent="0">
              <a:buNone/>
            </a:pPr>
            <a:r>
              <a:rPr lang="en-US" dirty="0"/>
              <a:t> </a:t>
            </a:r>
          </a:p>
          <a:p>
            <a:r>
              <a:rPr lang="en-US" dirty="0"/>
              <a:t>Stress Management: Stress, reasons and effects, identifying stress, stress diaries, the four A's of stress management, techniques, Approaches: action-oriented, emotion-oriented, acceptance- oriented, resilience, Gratitude Training,</a:t>
            </a:r>
          </a:p>
          <a:p>
            <a:pPr marL="0" indent="0">
              <a:buNone/>
            </a:pPr>
            <a:r>
              <a:rPr lang="en-US" dirty="0"/>
              <a:t> </a:t>
            </a:r>
            <a:endParaRPr lang="en-US" dirty="0" smtClean="0"/>
          </a:p>
          <a:p>
            <a:r>
              <a:rPr lang="en-US" dirty="0" smtClean="0"/>
              <a:t>Coping with emotions: Identifying and managing emotions, harmful ways of dealing with emotions, PATH method and relaxation techniques.</a:t>
            </a:r>
          </a:p>
          <a:p>
            <a:r>
              <a:rPr lang="en-US" dirty="0"/>
              <a:t/>
            </a:r>
            <a:br>
              <a:rPr lang="en-US" dirty="0"/>
            </a:br>
            <a:r>
              <a:rPr lang="en-US" dirty="0"/>
              <a:t>Morals, Values and Ethics: Integrity, Civic Virtue, Respect for Others, Living Peacefully. Caring, Sharing, Honesty, Courage, Valuing Time, Time management, Co operation, Commitment, Empathy, Self-Confidence, Character, Spirituality, Avoiding Procrastination, Sense of Engineering Ethics.</a:t>
            </a:r>
          </a:p>
          <a:p>
            <a:endParaRPr lang="en-US" dirty="0"/>
          </a:p>
        </p:txBody>
      </p:sp>
    </p:spTree>
    <p:extLst>
      <p:ext uri="{BB962C8B-B14F-4D97-AF65-F5344CB8AC3E}">
        <p14:creationId xmlns:p14="http://schemas.microsoft.com/office/powerpoint/2010/main" val="3726441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ctr">
              <a:buNone/>
            </a:pPr>
            <a:endParaRPr lang="en-US" b="1" dirty="0"/>
          </a:p>
          <a:p>
            <a:pPr algn="ctr">
              <a:buNone/>
            </a:pPr>
            <a:endParaRPr lang="en-US" b="1" dirty="0"/>
          </a:p>
          <a:p>
            <a:pPr algn="ctr">
              <a:buNone/>
            </a:pPr>
            <a:endParaRPr lang="en-US" b="1" dirty="0"/>
          </a:p>
          <a:p>
            <a:pPr algn="ctr">
              <a:buNone/>
            </a:pPr>
            <a:endParaRPr lang="en-US" b="1" dirty="0"/>
          </a:p>
          <a:p>
            <a:pPr algn="ctr">
              <a:buNone/>
            </a:pPr>
            <a:r>
              <a:rPr lang="en-US" sz="4000" b="1" dirty="0"/>
              <a:t>Copying with emotion</a:t>
            </a:r>
          </a:p>
          <a:p>
            <a:pPr algn="ctr">
              <a:buNone/>
            </a:pPr>
            <a:endParaRPr lang="en-US" b="1" dirty="0"/>
          </a:p>
          <a:p>
            <a:pPr algn="ctr">
              <a:buNone/>
            </a:pPr>
            <a:endParaRPr lang="en-US" b="1" dirty="0"/>
          </a:p>
          <a:p>
            <a:pPr algn="ctr">
              <a:buNone/>
            </a:pPr>
            <a:endParaRPr lang="en-US" b="1" dirty="0"/>
          </a:p>
          <a:p>
            <a:pPr algn="ctr">
              <a:buNone/>
            </a:pPr>
            <a:endParaRPr lang="en-US" b="1" dirty="0"/>
          </a:p>
          <a:p>
            <a:pPr algn="ctr">
              <a:buNone/>
            </a:pPr>
            <a:endParaRPr lang="en-IN"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emotion</a:t>
            </a:r>
            <a:endParaRPr lang="en-IN" dirty="0"/>
          </a:p>
        </p:txBody>
      </p:sp>
      <p:sp>
        <p:nvSpPr>
          <p:cNvPr id="3" name="Content Placeholder 2"/>
          <p:cNvSpPr>
            <a:spLocks noGrp="1"/>
          </p:cNvSpPr>
          <p:nvPr>
            <p:ph idx="1"/>
          </p:nvPr>
        </p:nvSpPr>
        <p:spPr/>
        <p:txBody>
          <a:bodyPr/>
          <a:lstStyle/>
          <a:p>
            <a:r>
              <a:rPr lang="en-US" dirty="0"/>
              <a:t>Based on the way they make you feel, think and act.</a:t>
            </a:r>
          </a:p>
          <a:p>
            <a:r>
              <a:rPr lang="en-US" b="1" u="sng" dirty="0"/>
              <a:t>Questions</a:t>
            </a:r>
            <a:r>
              <a:rPr lang="en-US" dirty="0"/>
              <a:t> </a:t>
            </a:r>
            <a:r>
              <a:rPr lang="en-US" b="1" u="sng" dirty="0"/>
              <a:t>include are:</a:t>
            </a:r>
          </a:p>
          <a:p>
            <a:r>
              <a:rPr lang="en-US" dirty="0"/>
              <a:t>1. What am I feeling now?</a:t>
            </a:r>
          </a:p>
          <a:p>
            <a:r>
              <a:rPr lang="en-US" dirty="0"/>
              <a:t>2. What are my senses telling me?</a:t>
            </a:r>
          </a:p>
          <a:p>
            <a:r>
              <a:rPr lang="en-US" dirty="0"/>
              <a:t>3. What is it that I want?</a:t>
            </a:r>
          </a:p>
          <a:p>
            <a:r>
              <a:rPr lang="en-US" dirty="0"/>
              <a:t>4. What judgments or conclusions have I made?</a:t>
            </a:r>
          </a:p>
          <a:p>
            <a:r>
              <a:rPr lang="en-US" dirty="0"/>
              <a:t>5. What is the emotion trying to tell me?</a:t>
            </a:r>
          </a:p>
          <a:p>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emotion</a:t>
            </a:r>
            <a:endParaRPr lang="en-IN" dirty="0"/>
          </a:p>
        </p:txBody>
      </p:sp>
      <p:sp>
        <p:nvSpPr>
          <p:cNvPr id="3" name="Content Placeholder 2"/>
          <p:cNvSpPr>
            <a:spLocks noGrp="1"/>
          </p:cNvSpPr>
          <p:nvPr>
            <p:ph idx="1"/>
          </p:nvPr>
        </p:nvSpPr>
        <p:spPr/>
        <p:txBody>
          <a:bodyPr>
            <a:normAutofit fontScale="92500" lnSpcReduction="10000"/>
          </a:bodyPr>
          <a:lstStyle/>
          <a:p>
            <a:r>
              <a:rPr lang="en-US" dirty="0"/>
              <a:t>Understanding our emotion makes it possible makes it possible to manage them so that they work for rather than against you.</a:t>
            </a:r>
          </a:p>
          <a:p>
            <a:r>
              <a:rPr lang="en-US" dirty="0"/>
              <a:t>If you are sad you can take steps to make yourself feel happy.</a:t>
            </a:r>
          </a:p>
          <a:p>
            <a:pPr>
              <a:buNone/>
            </a:pPr>
            <a:r>
              <a:rPr lang="en-US" u="sng" dirty="0"/>
              <a:t>Assuming you are in emotionally intelligent person how to manage hurtful comment </a:t>
            </a:r>
          </a:p>
          <a:p>
            <a:pPr>
              <a:buNone/>
            </a:pPr>
            <a:r>
              <a:rPr lang="en-US" dirty="0"/>
              <a:t>First by recognizing that your pounding head and racing heart are signs that you are angry.</a:t>
            </a:r>
          </a:p>
          <a:p>
            <a:pPr>
              <a:buNone/>
            </a:pPr>
            <a:r>
              <a:rPr lang="en-US" dirty="0"/>
              <a:t>Second by thinking your goal with regional to your relationship with your boss.</a:t>
            </a:r>
          </a:p>
          <a:p>
            <a:pPr>
              <a:buNone/>
            </a:pPr>
            <a:r>
              <a:rPr lang="en-US" dirty="0"/>
              <a:t>Later after the meeting is done you can think about ways to handle to your boss tendency to put you down.</a:t>
            </a:r>
          </a:p>
          <a:p>
            <a:pPr>
              <a:buNone/>
            </a:pP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Harmful ways dealing with emotion</a:t>
            </a:r>
            <a:endParaRPr lang="en-IN" dirty="0"/>
          </a:p>
        </p:txBody>
      </p:sp>
      <p:sp>
        <p:nvSpPr>
          <p:cNvPr id="3" name="Content Placeholder 2"/>
          <p:cNvSpPr>
            <a:spLocks noGrp="1"/>
          </p:cNvSpPr>
          <p:nvPr>
            <p:ph idx="1"/>
          </p:nvPr>
        </p:nvSpPr>
        <p:spPr/>
        <p:txBody>
          <a:bodyPr/>
          <a:lstStyle/>
          <a:p>
            <a:pPr>
              <a:buFont typeface="Wingdings" pitchFamily="2" charset="2"/>
              <a:buChar char="v"/>
            </a:pPr>
            <a:r>
              <a:rPr lang="en-US" dirty="0"/>
              <a:t>Identify the emotion you are feeling.</a:t>
            </a:r>
          </a:p>
          <a:p>
            <a:pPr>
              <a:buFont typeface="Wingdings" pitchFamily="2" charset="2"/>
              <a:buChar char="v"/>
            </a:pPr>
            <a:r>
              <a:rPr lang="en-US" dirty="0"/>
              <a:t>Try breathing relaxation techniques.</a:t>
            </a:r>
          </a:p>
          <a:p>
            <a:pPr>
              <a:buFont typeface="Wingdings" pitchFamily="2" charset="2"/>
              <a:buChar char="v"/>
            </a:pPr>
            <a:r>
              <a:rPr lang="en-US" dirty="0"/>
              <a:t>Try a self soothing techniques.</a:t>
            </a:r>
          </a:p>
          <a:p>
            <a:pPr>
              <a:buFont typeface="Wingdings" pitchFamily="2" charset="2"/>
              <a:buChar char="v"/>
            </a:pPr>
            <a:r>
              <a:rPr lang="en-US" dirty="0"/>
              <a:t>Try progressive muscle relaxation</a:t>
            </a:r>
          </a:p>
          <a:p>
            <a:pPr>
              <a:buFont typeface="Wingdings" pitchFamily="2" charset="2"/>
              <a:buChar char="v"/>
            </a:pPr>
            <a:r>
              <a:rPr lang="en-US" dirty="0"/>
              <a:t>Try meditating or praying.</a:t>
            </a:r>
          </a:p>
          <a:p>
            <a:pPr>
              <a:buFont typeface="Wingdings" pitchFamily="2" charset="2"/>
              <a:buChar char="v"/>
            </a:pPr>
            <a:r>
              <a:rPr lang="en-US" dirty="0"/>
              <a:t>Try throwing the negative thought away.</a:t>
            </a:r>
          </a:p>
          <a:p>
            <a:pPr>
              <a:buFont typeface="Wingdings" pitchFamily="2" charset="2"/>
              <a:buChar char="v"/>
            </a:pPr>
            <a:r>
              <a:rPr lang="en-US" dirty="0"/>
              <a:t>Use positive imagery.</a:t>
            </a:r>
          </a:p>
          <a:p>
            <a:pPr>
              <a:buFont typeface="Wingdings" pitchFamily="2" charset="2"/>
              <a:buChar char="v"/>
            </a:pPr>
            <a:r>
              <a:rPr lang="en-US" dirty="0"/>
              <a:t>Talk to a friend.</a:t>
            </a:r>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 method</a:t>
            </a:r>
            <a:endParaRPr lang="en-IN" dirty="0"/>
          </a:p>
        </p:txBody>
      </p:sp>
      <p:sp>
        <p:nvSpPr>
          <p:cNvPr id="3" name="Content Placeholder 2"/>
          <p:cNvSpPr>
            <a:spLocks noGrp="1"/>
          </p:cNvSpPr>
          <p:nvPr>
            <p:ph idx="1"/>
          </p:nvPr>
        </p:nvSpPr>
        <p:spPr/>
        <p:txBody>
          <a:bodyPr/>
          <a:lstStyle/>
          <a:p>
            <a:r>
              <a:rPr lang="en-US" dirty="0"/>
              <a:t>It revealed perceived stress reactivity .</a:t>
            </a:r>
          </a:p>
          <a:p>
            <a:r>
              <a:rPr lang="en-US" dirty="0"/>
              <a:t>Indirect effect on the appraisal of higher stressor intensity, lower perceived control, negative emotion.</a:t>
            </a:r>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Relaxation techniques</a:t>
            </a:r>
            <a:endParaRPr lang="en-IN" dirty="0"/>
          </a:p>
        </p:txBody>
      </p:sp>
      <p:sp>
        <p:nvSpPr>
          <p:cNvPr id="3" name="Content Placeholder 2"/>
          <p:cNvSpPr>
            <a:spLocks noGrp="1"/>
          </p:cNvSpPr>
          <p:nvPr>
            <p:ph idx="1"/>
          </p:nvPr>
        </p:nvSpPr>
        <p:spPr/>
        <p:txBody>
          <a:bodyPr/>
          <a:lstStyle/>
          <a:p>
            <a:pPr>
              <a:buFont typeface="Wingdings" pitchFamily="2" charset="2"/>
              <a:buChar char="Ø"/>
            </a:pPr>
            <a:r>
              <a:rPr lang="en-US" dirty="0"/>
              <a:t>Breath focus</a:t>
            </a:r>
          </a:p>
          <a:p>
            <a:pPr>
              <a:buFont typeface="Wingdings" pitchFamily="2" charset="2"/>
              <a:buChar char="Ø"/>
            </a:pPr>
            <a:r>
              <a:rPr lang="en-US" dirty="0"/>
              <a:t>Body scan</a:t>
            </a:r>
          </a:p>
          <a:p>
            <a:pPr>
              <a:buFont typeface="Wingdings" pitchFamily="2" charset="2"/>
              <a:buChar char="Ø"/>
            </a:pPr>
            <a:r>
              <a:rPr lang="en-US" dirty="0"/>
              <a:t>Guided imagery</a:t>
            </a:r>
          </a:p>
          <a:p>
            <a:pPr>
              <a:buFont typeface="Wingdings" pitchFamily="2" charset="2"/>
              <a:buChar char="Ø"/>
            </a:pPr>
            <a:r>
              <a:rPr lang="en-US" dirty="0"/>
              <a:t>Mindfulness meditation</a:t>
            </a:r>
          </a:p>
          <a:p>
            <a:pPr>
              <a:buFont typeface="Wingdings" pitchFamily="2" charset="2"/>
              <a:buChar char="Ø"/>
            </a:pPr>
            <a:r>
              <a:rPr lang="en-US" dirty="0"/>
              <a:t>Yoga , tai chi and qigong- three ancient arts combine rhythmic breathing with a series of postures.</a:t>
            </a:r>
          </a:p>
          <a:p>
            <a:pPr>
              <a:buFont typeface="Wingdings" pitchFamily="2" charset="2"/>
              <a:buChar char="Ø"/>
            </a:pPr>
            <a:r>
              <a:rPr lang="en-US" dirty="0"/>
              <a:t>Repetitive prayer.</a:t>
            </a:r>
          </a:p>
          <a:p>
            <a:pPr>
              <a:buFont typeface="Wingdings" pitchFamily="2" charset="2"/>
              <a:buChar char="Ø"/>
            </a:pPr>
            <a:endParaRPr lang="en-US" dirty="0"/>
          </a:p>
          <a:p>
            <a:pPr>
              <a:buFont typeface="Wingdings" pitchFamily="2" charset="2"/>
              <a:buChar char="Ø"/>
            </a:pP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Moral values and ethics</a:t>
            </a:r>
            <a:endParaRPr lang="en-IN" dirty="0"/>
          </a:p>
        </p:txBody>
      </p:sp>
      <p:sp>
        <p:nvSpPr>
          <p:cNvPr id="3" name="Content Placeholder 2"/>
          <p:cNvSpPr>
            <a:spLocks noGrp="1"/>
          </p:cNvSpPr>
          <p:nvPr>
            <p:ph idx="1"/>
          </p:nvPr>
        </p:nvSpPr>
        <p:spPr/>
        <p:txBody>
          <a:bodyPr/>
          <a:lstStyle/>
          <a:p>
            <a:pPr>
              <a:buNone/>
            </a:pPr>
            <a:r>
              <a:rPr lang="en-US" b="1" dirty="0"/>
              <a:t>Integrity </a:t>
            </a:r>
          </a:p>
          <a:p>
            <a:pPr>
              <a:buNone/>
            </a:pPr>
            <a:r>
              <a:rPr lang="en-US" dirty="0"/>
              <a:t>– It is often a misunderstood value  and that’s the reason it is reasonable to ask whether it is always moral values.</a:t>
            </a:r>
          </a:p>
          <a:p>
            <a:pPr>
              <a:buNone/>
            </a:pPr>
            <a:r>
              <a:rPr lang="en-US" dirty="0"/>
              <a:t>  - It is the quality of being honest.</a:t>
            </a:r>
          </a:p>
          <a:p>
            <a:pPr>
              <a:buNone/>
            </a:pPr>
            <a:r>
              <a:rPr lang="en-US" dirty="0"/>
              <a:t>  -Having strong moral principles                      moral uprightness</a:t>
            </a:r>
          </a:p>
          <a:p>
            <a:pPr>
              <a:buFontTx/>
              <a:buChar char="-"/>
            </a:pPr>
            <a:r>
              <a:rPr lang="en-US" dirty="0"/>
              <a:t>It relates to ones choice of action and consistency in application.</a:t>
            </a:r>
          </a:p>
          <a:p>
            <a:pPr>
              <a:buFontTx/>
              <a:buChar char="-"/>
            </a:pPr>
            <a:r>
              <a:rPr lang="en-US" dirty="0"/>
              <a:t>- it is often treated as a mean in order to serve a purpose.</a:t>
            </a:r>
          </a:p>
          <a:p>
            <a:pPr>
              <a:buNone/>
            </a:pP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p:cNvPicPr>
            <a:picLocks noGrp="1" noChangeAspect="1" noChangeArrowheads="1"/>
          </p:cNvPicPr>
          <p:nvPr>
            <p:ph idx="1"/>
          </p:nvPr>
        </p:nvPicPr>
        <p:blipFill>
          <a:blip r:embed="rId2"/>
          <a:srcRect/>
          <a:stretch>
            <a:fillRect/>
          </a:stretch>
        </p:blipFill>
        <p:spPr bwMode="auto">
          <a:xfrm>
            <a:off x="500034" y="1500174"/>
            <a:ext cx="7286676" cy="5000659"/>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3074" name="Picture 2" descr="C:\Users\user\Desktop\download (1).jpg"/>
          <p:cNvPicPr>
            <a:picLocks noGrp="1" noChangeAspect="1" noChangeArrowheads="1"/>
          </p:cNvPicPr>
          <p:nvPr>
            <p:ph idx="1"/>
          </p:nvPr>
        </p:nvPicPr>
        <p:blipFill>
          <a:blip r:embed="rId2"/>
          <a:srcRect/>
          <a:stretch>
            <a:fillRect/>
          </a:stretch>
        </p:blipFill>
        <p:spPr bwMode="auto">
          <a:xfrm>
            <a:off x="428596" y="1428736"/>
            <a:ext cx="7358114" cy="485778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r>
              <a:rPr lang="en-US" b="1" dirty="0"/>
              <a:t>Civic virtues</a:t>
            </a:r>
          </a:p>
          <a:p>
            <a:pPr>
              <a:buNone/>
            </a:pPr>
            <a:r>
              <a:rPr lang="en-US" b="1" dirty="0"/>
              <a:t>-I</a:t>
            </a:r>
            <a:r>
              <a:rPr lang="en-US" dirty="0"/>
              <a:t>t is the cultivation of habits important for the success of the community.</a:t>
            </a:r>
          </a:p>
          <a:p>
            <a:pPr>
              <a:buNone/>
            </a:pPr>
            <a:r>
              <a:rPr lang="en-US" dirty="0"/>
              <a:t>- </a:t>
            </a:r>
            <a:r>
              <a:rPr lang="en-IN" dirty="0"/>
              <a:t>Examines the definition of civic virtue as morality or a standard of righteous </a:t>
            </a:r>
            <a:r>
              <a:rPr lang="en-IN" dirty="0" err="1"/>
              <a:t>behavior</a:t>
            </a:r>
            <a:r>
              <a:rPr lang="en-IN" dirty="0"/>
              <a:t> in relationship to a citizen's involvement in society. </a:t>
            </a:r>
          </a:p>
          <a:p>
            <a:pPr>
              <a:buNone/>
            </a:pPr>
            <a:r>
              <a:rPr lang="en-IN" dirty="0"/>
              <a:t>Civic virtue helps people understand their ties to the community and their responsibilities within it</a:t>
            </a:r>
          </a:p>
          <a:p>
            <a:pPr>
              <a:buNone/>
            </a:pPr>
            <a:endParaRPr lang="en-US" dirty="0"/>
          </a:p>
          <a:p>
            <a:pPr>
              <a:buNone/>
            </a:pPr>
            <a:endParaRPr lang="en-US" dirty="0"/>
          </a:p>
          <a:p>
            <a:pPr>
              <a:buNone/>
            </a:pPr>
            <a:endParaRPr lang="en-IN"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SELF AWARENESS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9" y="2160590"/>
            <a:ext cx="6986738" cy="4508770"/>
          </a:xfrm>
        </p:spPr>
        <p:txBody>
          <a:bodyPr>
            <a:normAutofit/>
          </a:bodyPr>
          <a:lstStyle/>
          <a:p>
            <a:r>
              <a:rPr lang="en-US" sz="2000" dirty="0">
                <a:latin typeface="Times New Roman" panose="02020603050405020304" pitchFamily="18" charset="0"/>
                <a:cs typeface="Times New Roman" panose="02020603050405020304" pitchFamily="18" charset="0"/>
              </a:rPr>
              <a:t>Being aware of the self </a:t>
            </a:r>
          </a:p>
          <a:p>
            <a:r>
              <a:rPr lang="en-US" sz="2000" dirty="0">
                <a:latin typeface="Times New Roman" panose="02020603050405020304" pitchFamily="18" charset="0"/>
                <a:cs typeface="Times New Roman" panose="02020603050405020304" pitchFamily="18" charset="0"/>
              </a:rPr>
              <a:t>Conscious and on going attention to oneself</a:t>
            </a:r>
          </a:p>
          <a:p>
            <a:r>
              <a:rPr lang="en-US" sz="2000" dirty="0">
                <a:latin typeface="Times New Roman" panose="02020603050405020304" pitchFamily="18" charset="0"/>
                <a:cs typeface="Times New Roman" panose="02020603050405020304" pitchFamily="18" charset="0"/>
              </a:rPr>
              <a:t>Evenly hovering attention – By Sigmund Freud.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a wider sense, Self Awareness involves</a:t>
            </a:r>
          </a:p>
          <a:p>
            <a:pPr lvl="1"/>
            <a:r>
              <a:rPr lang="en-US" sz="1800" dirty="0">
                <a:latin typeface="Times New Roman" panose="02020603050405020304" pitchFamily="18" charset="0"/>
                <a:cs typeface="Times New Roman" panose="02020603050405020304" pitchFamily="18" charset="0"/>
              </a:rPr>
              <a:t>Metacognition – Being aware of your thoughts</a:t>
            </a:r>
          </a:p>
          <a:p>
            <a:pPr lvl="1"/>
            <a:r>
              <a:rPr lang="en-US" sz="1800" dirty="0" err="1">
                <a:latin typeface="Times New Roman" panose="02020603050405020304" pitchFamily="18" charset="0"/>
                <a:cs typeface="Times New Roman" panose="02020603050405020304" pitchFamily="18" charset="0"/>
              </a:rPr>
              <a:t>Metamood</a:t>
            </a:r>
            <a:r>
              <a:rPr lang="en-US" sz="1800" dirty="0">
                <a:latin typeface="Times New Roman" panose="02020603050405020304" pitchFamily="18" charset="0"/>
                <a:cs typeface="Times New Roman" panose="02020603050405020304" pitchFamily="18" charset="0"/>
              </a:rPr>
              <a:t> – Being aware of your feelings</a:t>
            </a:r>
          </a:p>
          <a:p>
            <a:pPr lvl="1"/>
            <a:r>
              <a:rPr lang="en-US" sz="1800" dirty="0">
                <a:latin typeface="Times New Roman" panose="02020603050405020304" pitchFamily="18" charset="0"/>
                <a:cs typeface="Times New Roman" panose="02020603050405020304" pitchFamily="18" charset="0"/>
              </a:rPr>
              <a:t>Objective Self Assessment</a:t>
            </a:r>
          </a:p>
          <a:p>
            <a:pPr lvl="1"/>
            <a:r>
              <a:rPr lang="en-US" sz="1800" dirty="0">
                <a:latin typeface="Times New Roman" panose="02020603050405020304" pitchFamily="18" charset="0"/>
                <a:cs typeface="Times New Roman" panose="02020603050405020304" pitchFamily="18" charset="0"/>
              </a:rPr>
              <a:t>Accepting yourself </a:t>
            </a:r>
          </a:p>
          <a:p>
            <a:pPr lvl="1"/>
            <a:r>
              <a:rPr lang="en-US" sz="1800" dirty="0">
                <a:latin typeface="Times New Roman" panose="02020603050405020304" pitchFamily="18" charset="0"/>
                <a:cs typeface="Times New Roman" panose="02020603050405020304" pitchFamily="18" charset="0"/>
              </a:rPr>
              <a:t>Being Confident</a:t>
            </a:r>
          </a:p>
          <a:p>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p:cNvPicPr>
            <a:picLocks noGrp="1" noChangeAspect="1" noChangeArrowheads="1"/>
          </p:cNvPicPr>
          <p:nvPr>
            <p:ph idx="1"/>
          </p:nvPr>
        </p:nvPicPr>
        <p:blipFill>
          <a:blip r:embed="rId2"/>
          <a:srcRect/>
          <a:stretch>
            <a:fillRect/>
          </a:stretch>
        </p:blipFill>
        <p:spPr bwMode="auto">
          <a:xfrm>
            <a:off x="857224" y="1428736"/>
            <a:ext cx="6786610" cy="4929222"/>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descr="C:\Users\user\Desktop\download (3).jpg"/>
          <p:cNvPicPr>
            <a:picLocks noGrp="1" noChangeAspect="1" noChangeArrowheads="1"/>
          </p:cNvPicPr>
          <p:nvPr>
            <p:ph idx="1"/>
          </p:nvPr>
        </p:nvPicPr>
        <p:blipFill>
          <a:blip r:embed="rId2"/>
          <a:srcRect/>
          <a:stretch>
            <a:fillRect/>
          </a:stretch>
        </p:blipFill>
        <p:spPr bwMode="auto">
          <a:xfrm>
            <a:off x="0" y="1571612"/>
            <a:ext cx="8001024" cy="4814117"/>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10000"/>
          </a:bodyPr>
          <a:lstStyle/>
          <a:p>
            <a:pPr fontAlgn="base"/>
            <a:r>
              <a:rPr lang="en-IN" b="1" dirty="0"/>
              <a:t>1. Listen</a:t>
            </a:r>
          </a:p>
          <a:p>
            <a:pPr fontAlgn="base"/>
            <a:r>
              <a:rPr lang="en-IN" dirty="0"/>
              <a:t>Listening to what another person has to say is a basic way to respect them. Everyone wants to have their say</a:t>
            </a:r>
          </a:p>
          <a:p>
            <a:pPr fontAlgn="base"/>
            <a:r>
              <a:rPr lang="en-IN" b="1" dirty="0"/>
              <a:t>2. Affirm</a:t>
            </a:r>
          </a:p>
          <a:p>
            <a:pPr fontAlgn="base"/>
            <a:r>
              <a:rPr lang="en-IN" dirty="0"/>
              <a:t>When we affirm someone, we’re giving evidence that they matter. That they have value. That they’re important. And that they’re worthy of respect.</a:t>
            </a:r>
          </a:p>
          <a:p>
            <a:pPr fontAlgn="base"/>
            <a:r>
              <a:rPr lang="en-IN" dirty="0"/>
              <a:t>Simply affirming someone virtually guarantees that you respect them. To affirm someone, you just have to notice something positive about that person and verbalize this observation.</a:t>
            </a:r>
          </a:p>
          <a:p>
            <a:pPr fontAlgn="base"/>
            <a:r>
              <a:rPr lang="en-IN" dirty="0"/>
              <a:t>“You’ve shown great determination over the past 2 years to get your business off the ground.”</a:t>
            </a:r>
          </a:p>
          <a:p>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3. Serve</a:t>
            </a:r>
          </a:p>
          <a:p>
            <a:pPr fontAlgn="base"/>
            <a:r>
              <a:rPr lang="en-IN" dirty="0"/>
              <a:t>Life on earth is about serving others. In fact, our professions, our careers, and our jobs should revolve around a desire to serve others. To give back to others. To use </a:t>
            </a:r>
            <a:r>
              <a:rPr lang="en-IN" dirty="0">
                <a:hlinkClick r:id="rId2"/>
              </a:rPr>
              <a:t>our talents</a:t>
            </a:r>
            <a:r>
              <a:rPr lang="en-IN" dirty="0"/>
              <a:t> and abilities to make life better for others.</a:t>
            </a:r>
          </a:p>
          <a:p>
            <a:pPr fontAlgn="base"/>
            <a:r>
              <a:rPr lang="en-IN" dirty="0"/>
              <a:t>Serving shows that we care. And caring shows that we respect. Serving is an important element in showing respect. </a:t>
            </a:r>
          </a:p>
          <a:p>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fontAlgn="base"/>
            <a:r>
              <a:rPr lang="en-IN" b="1" dirty="0"/>
              <a:t>4. Be Kind</a:t>
            </a:r>
          </a:p>
          <a:p>
            <a:pPr fontAlgn="base"/>
            <a:r>
              <a:rPr lang="en-IN" dirty="0"/>
              <a:t>Though kindness and service are first cousins, they aren’t identical. We can serve without being kind. But it’s very difficult to be kind without serving.</a:t>
            </a:r>
          </a:p>
          <a:p>
            <a:r>
              <a:rPr lang="en-IN" dirty="0"/>
              <a:t>Kindness is an expression of respect. Respect for the fact that someone else is simply in need. We have all been in need. And what a relief it was when someone showed us kindness. Kindness is a tangible way of showing respect.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fontAlgn="base"/>
            <a:r>
              <a:rPr lang="en-IN" b="1" dirty="0"/>
              <a:t>5. Be Polite</a:t>
            </a:r>
          </a:p>
          <a:p>
            <a:pPr fontAlgn="base"/>
            <a:r>
              <a:rPr lang="en-IN" dirty="0"/>
              <a:t>It’s appalling to witness the decline of politeness in the modern world. Whether it’s on the highway, at the grocery store, in the parking lot, on the athletic field, on </a:t>
            </a:r>
            <a:r>
              <a:rPr lang="en-IN" dirty="0" err="1"/>
              <a:t>Facebook</a:t>
            </a:r>
            <a:r>
              <a:rPr lang="en-IN" dirty="0"/>
              <a:t>, or in political rhetoric – polite discourse and interaction is rapidly becoming a lost art.</a:t>
            </a:r>
          </a:p>
          <a:p>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6. Be Thankful</a:t>
            </a:r>
          </a:p>
          <a:p>
            <a:r>
              <a:rPr lang="en-IN" dirty="0"/>
              <a:t>When someone does something for you that’s beneficial. Or they say something to you that’s helpful in some way. Or they honestly affirm you in some way that’s important to you. You should </a:t>
            </a:r>
            <a:r>
              <a:rPr lang="en-IN" dirty="0">
                <a:hlinkClick r:id="rId2"/>
              </a:rPr>
              <a:t>thank them</a:t>
            </a:r>
            <a:r>
              <a:rPr lang="en-IN" dirty="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026" name="Picture 2" descr="C:\Users\user\Desktop\download.jpg"/>
          <p:cNvPicPr>
            <a:picLocks noGrp="1" noChangeAspect="1" noChangeArrowheads="1"/>
          </p:cNvPicPr>
          <p:nvPr>
            <p:ph idx="1"/>
          </p:nvPr>
        </p:nvPicPr>
        <p:blipFill>
          <a:blip r:embed="rId2"/>
          <a:srcRect/>
          <a:stretch>
            <a:fillRect/>
          </a:stretch>
        </p:blipFill>
        <p:spPr bwMode="auto">
          <a:xfrm>
            <a:off x="785786" y="1571612"/>
            <a:ext cx="6786610" cy="428628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1. Seek to love, not control others.</a:t>
            </a:r>
            <a:endParaRPr lang="en-IN" dirty="0"/>
          </a:p>
          <a:p>
            <a:pPr>
              <a:buNone/>
            </a:pPr>
            <a:r>
              <a:rPr lang="en-IN" dirty="0"/>
              <a:t>Ceasing to seek power over people and outcomes in your life is the first major step to living peacefully.</a:t>
            </a:r>
          </a:p>
          <a:p>
            <a:r>
              <a:rPr lang="en-IN" b="1" dirty="0"/>
              <a:t>2. Find Your Inner Peace.</a:t>
            </a:r>
            <a:endParaRPr lang="en-IN" dirty="0"/>
          </a:p>
          <a:p>
            <a:pPr>
              <a:buNone/>
            </a:pPr>
            <a:r>
              <a:rPr lang="en-IN" dirty="0"/>
              <a:t>At least once a day spend ten minutes in a peaceful place, such as under a shady tree or in the park, anywhere where you can sit quietly without distractions. Without inner peace, you’ll feel in a constant state of conflict.</a:t>
            </a:r>
          </a:p>
          <a:p>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IN" b="1" dirty="0"/>
              <a:t>3. Moderate your convictions.</a:t>
            </a:r>
            <a:endParaRPr lang="en-IN" dirty="0"/>
          </a:p>
          <a:p>
            <a:pPr>
              <a:buNone/>
            </a:pPr>
            <a:r>
              <a:rPr lang="en-IN" dirty="0"/>
              <a:t>Thinking in absolutes and holding to opinions without considering the viewpoints of others is a sure way to live a life </a:t>
            </a:r>
            <a:r>
              <a:rPr lang="en-IN" i="1" dirty="0"/>
              <a:t>without</a:t>
            </a:r>
            <a:r>
              <a:rPr lang="en-IN" dirty="0"/>
              <a:t> peace. </a:t>
            </a:r>
          </a:p>
          <a:p>
            <a:r>
              <a:rPr lang="en-IN" b="1" dirty="0"/>
              <a:t>4. Be tolerant</a:t>
            </a:r>
            <a:r>
              <a:rPr lang="en-IN" dirty="0"/>
              <a:t>.</a:t>
            </a:r>
          </a:p>
          <a:p>
            <a:pPr>
              <a:buNone/>
            </a:pPr>
            <a:r>
              <a:rPr lang="en-IN" dirty="0"/>
              <a:t>Tolerance in all that you think and do will make a difference in your life and in the lives of others around you.</a:t>
            </a:r>
          </a:p>
          <a:p>
            <a:r>
              <a:rPr lang="en-IN" b="1" dirty="0"/>
              <a:t>5. Be Peace</a:t>
            </a:r>
            <a:r>
              <a:rPr lang="en-IN" dirty="0"/>
              <a:t>.</a:t>
            </a:r>
          </a:p>
          <a:p>
            <a:pPr>
              <a:buNone/>
            </a:pPr>
            <a:r>
              <a:rPr lang="en-IN" dirty="0"/>
              <a:t>A peaceful person does not use violence against another person or animal (that includes small obnoxious insects too).</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Need of self awareness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It is a key cornerstone of intelligence.</a:t>
            </a:r>
          </a:p>
          <a:p>
            <a:r>
              <a:rPr lang="en-US" sz="2000" dirty="0">
                <a:latin typeface="Times New Roman" panose="02020603050405020304" pitchFamily="18" charset="0"/>
                <a:cs typeface="Times New Roman" panose="02020603050405020304" pitchFamily="18" charset="0"/>
              </a:rPr>
              <a:t>Ability to monitor our emotion and thoughts.</a:t>
            </a:r>
          </a:p>
          <a:p>
            <a:r>
              <a:rPr lang="en-US" sz="2000" dirty="0">
                <a:latin typeface="Times New Roman" panose="02020603050405020304" pitchFamily="18" charset="0"/>
                <a:cs typeface="Times New Roman" panose="02020603050405020304" pitchFamily="18" charset="0"/>
              </a:rPr>
              <a:t>It is a key to understand our self better, being at peace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6. Reflection of thought</a:t>
            </a:r>
            <a:r>
              <a:rPr lang="en-IN" dirty="0"/>
              <a:t>.</a:t>
            </a:r>
          </a:p>
          <a:p>
            <a:pPr>
              <a:buNone/>
            </a:pPr>
            <a:r>
              <a:rPr lang="en-IN" dirty="0"/>
              <a:t>If someone hurts you physically or mentally, do not react with anger or violence. Stop and think. Choose instead to respond peacefully.</a:t>
            </a:r>
          </a:p>
          <a:p>
            <a:r>
              <a:rPr lang="en-IN" b="1" dirty="0"/>
              <a:t>7. Seek forgiveness, not revenge</a:t>
            </a:r>
            <a:r>
              <a:rPr lang="en-IN" dirty="0"/>
              <a:t>.</a:t>
            </a:r>
          </a:p>
          <a:p>
            <a:pPr>
              <a:buNone/>
            </a:pPr>
            <a:r>
              <a:rPr lang="en-IN" dirty="0">
                <a:hlinkClick r:id="rId2" tooltip="Being Present: How One Moment Can Transform Your Life"/>
              </a:rPr>
              <a:t>Live in the present</a:t>
            </a:r>
            <a:r>
              <a:rPr lang="en-IN" dirty="0"/>
              <a:t>, not the past. Dwelling on that which should have been and reliving past wounds will keep the negativity of the past alive and bring constant internal conflict. </a:t>
            </a:r>
          </a:p>
          <a:p>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b="1" dirty="0"/>
              <a:t>8. Live in joy.</a:t>
            </a:r>
            <a:endParaRPr lang="en-IN" dirty="0"/>
          </a:p>
          <a:p>
            <a:r>
              <a:rPr lang="en-IN" dirty="0"/>
              <a:t>Choosing to see the wonders of the world is an antidote to violence. It’s hard to be violent against that which you see as beautiful, wondrous, amazing, and joyful. The greatest despair arising from wars comes from the destruction of innocence.</a:t>
            </a:r>
          </a:p>
          <a:p>
            <a:r>
              <a:rPr lang="en-IN" b="1" dirty="0"/>
              <a:t>9. Be the change you wish to see in the World.</a:t>
            </a:r>
            <a:endParaRPr lang="en-IN" dirty="0"/>
          </a:p>
          <a:p>
            <a:r>
              <a:rPr lang="en-IN" dirty="0"/>
              <a:t>Violence starts with your acceptance of its possibility as a solution. It’s within yourself that you need to stop violence and become peaceful. Change yourself before you can change the world.</a:t>
            </a:r>
          </a:p>
          <a:p>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2050" name="Picture 2" descr="C:\Users\user\Desktop\images.png"/>
          <p:cNvPicPr>
            <a:picLocks noGrp="1" noChangeAspect="1" noChangeArrowheads="1"/>
          </p:cNvPicPr>
          <p:nvPr>
            <p:ph idx="1"/>
          </p:nvPr>
        </p:nvPicPr>
        <p:blipFill>
          <a:blip r:embed="rId2"/>
          <a:stretch>
            <a:fillRect/>
          </a:stretch>
        </p:blipFill>
        <p:spPr bwMode="auto">
          <a:xfrm>
            <a:off x="2550319" y="3177381"/>
            <a:ext cx="2466975" cy="184785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dirty="0"/>
              <a:t>Caring can be a rich source of satisfaction in people's lives. </a:t>
            </a:r>
          </a:p>
          <a:p>
            <a:r>
              <a:rPr lang="en-IN" dirty="0"/>
              <a:t>It can be life-affirming. </a:t>
            </a:r>
          </a:p>
          <a:p>
            <a:r>
              <a:rPr lang="en-IN" dirty="0"/>
              <a:t>It can help deepen and strengthen relationships. </a:t>
            </a:r>
          </a:p>
          <a:p>
            <a:r>
              <a:rPr lang="en-IN" dirty="0"/>
              <a:t>It can teach you a multitude of skills and help you realise potential you never thought you had.</a:t>
            </a:r>
          </a:p>
          <a:p>
            <a:r>
              <a:rPr lang="en-IN" dirty="0"/>
              <a:t>Caring is something that will affect each and every one of us in our lifetime, whether we become a carer, or need care ourselves.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a:t>
            </a:r>
            <a:endParaRPr lang="en-IN" dirty="0"/>
          </a:p>
        </p:txBody>
      </p:sp>
      <p:pic>
        <p:nvPicPr>
          <p:cNvPr id="3074" name="Picture 2" descr="C:\Users\user\Desktop\download (1).jpg"/>
          <p:cNvPicPr>
            <a:picLocks noGrp="1" noChangeAspect="1" noChangeArrowheads="1"/>
          </p:cNvPicPr>
          <p:nvPr>
            <p:ph idx="1"/>
          </p:nvPr>
        </p:nvPicPr>
        <p:blipFill>
          <a:blip r:embed="rId2"/>
          <a:srcRect/>
          <a:stretch>
            <a:fillRect/>
          </a:stretch>
        </p:blipFill>
        <p:spPr bwMode="auto">
          <a:xfrm>
            <a:off x="500034" y="1643050"/>
            <a:ext cx="7143800" cy="4786345"/>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b="1" dirty="0"/>
              <a:t>Sharing</a:t>
            </a:r>
            <a:r>
              <a:rPr lang="en-IN" dirty="0"/>
              <a:t> is the joint use of a resource or space. </a:t>
            </a:r>
          </a:p>
          <a:p>
            <a:r>
              <a:rPr lang="en-IN" dirty="0"/>
              <a:t>It is also the process of dividing and distributing. </a:t>
            </a:r>
          </a:p>
          <a:p>
            <a:r>
              <a:rPr lang="en-IN" dirty="0"/>
              <a:t>Sharing can actually mean giving something as an outright gift: for example, to "share" one's food really means to give some of it as a gift. </a:t>
            </a:r>
          </a:p>
          <a:p>
            <a:r>
              <a:rPr lang="en-IN" dirty="0"/>
              <a:t>Sharing is a basic component of human interaction, and is responsible for strengthening social ties and ensuring a person’s well-being.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descr="C:\Users\user\Desktop\download (2).jpg"/>
          <p:cNvPicPr>
            <a:picLocks noGrp="1" noChangeAspect="1" noChangeArrowheads="1"/>
          </p:cNvPicPr>
          <p:nvPr>
            <p:ph idx="1"/>
          </p:nvPr>
        </p:nvPicPr>
        <p:blipFill>
          <a:blip r:embed="rId2"/>
          <a:srcRect/>
          <a:stretch>
            <a:fillRect/>
          </a:stretch>
        </p:blipFill>
        <p:spPr bwMode="auto">
          <a:xfrm>
            <a:off x="500034" y="1500174"/>
            <a:ext cx="7215238" cy="4857784"/>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Honesty is not just about telling the truth. It’s about being real with yourself and others about who you are, what you want and </a:t>
            </a:r>
            <a:r>
              <a:rPr lang="en-IN" dirty="0">
                <a:solidFill>
                  <a:srgbClr val="92D050"/>
                </a:solidFill>
                <a:hlinkClick r:id="rId2"/>
              </a:rPr>
              <a:t>what you need to live your most authentic life</a:t>
            </a:r>
            <a:r>
              <a:rPr lang="en-IN" dirty="0">
                <a:solidFill>
                  <a:srgbClr val="92D050"/>
                </a:solidFill>
              </a:rPr>
              <a:t>. </a:t>
            </a:r>
            <a:r>
              <a:rPr lang="en-IN" dirty="0"/>
              <a:t>Honesty promotes openness, empowers us and enables us to develop consistency in how we present the facts. </a:t>
            </a:r>
          </a:p>
          <a:p>
            <a:r>
              <a:rPr lang="en-IN" dirty="0"/>
              <a:t>Honesty sharpens our perception and allows us to observe everything around us with clarity.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122" name="Picture 2" descr="C:\Users\user\Desktop\images.jpg"/>
          <p:cNvPicPr>
            <a:picLocks noGrp="1" noChangeAspect="1" noChangeArrowheads="1"/>
          </p:cNvPicPr>
          <p:nvPr>
            <p:ph idx="1"/>
          </p:nvPr>
        </p:nvPicPr>
        <p:blipFill>
          <a:blip r:embed="rId2"/>
          <a:srcRect/>
          <a:stretch>
            <a:fillRect/>
          </a:stretch>
        </p:blipFill>
        <p:spPr bwMode="auto">
          <a:xfrm>
            <a:off x="500034" y="1571612"/>
            <a:ext cx="7286676" cy="4500594"/>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fontAlgn="base"/>
            <a:r>
              <a:rPr lang="en-IN" dirty="0"/>
              <a:t>the </a:t>
            </a:r>
            <a:r>
              <a:rPr lang="en-IN" dirty="0">
                <a:hlinkClick r:id="rId2" tooltip="ability"/>
              </a:rPr>
              <a:t>ability</a:t>
            </a:r>
            <a:r>
              <a:rPr lang="en-IN" dirty="0"/>
              <a:t> to </a:t>
            </a:r>
            <a:r>
              <a:rPr lang="en-IN" dirty="0">
                <a:hlinkClick r:id="rId3" tooltip="control"/>
              </a:rPr>
              <a:t>control</a:t>
            </a:r>
            <a:r>
              <a:rPr lang="en-IN" dirty="0"/>
              <a:t> </a:t>
            </a:r>
            <a:r>
              <a:rPr lang="en-IN" dirty="0">
                <a:hlinkClick r:id="rId4" tooltip="your"/>
              </a:rPr>
              <a:t>your</a:t>
            </a:r>
            <a:r>
              <a:rPr lang="en-IN" dirty="0"/>
              <a:t> </a:t>
            </a:r>
            <a:r>
              <a:rPr lang="en-IN" dirty="0">
                <a:hlinkClick r:id="rId5" tooltip="fear"/>
              </a:rPr>
              <a:t>fear</a:t>
            </a:r>
            <a:r>
              <a:rPr lang="en-IN" dirty="0"/>
              <a:t> in </a:t>
            </a:r>
          </a:p>
          <a:p>
            <a:pPr fontAlgn="base">
              <a:buNone/>
            </a:pPr>
            <a:r>
              <a:rPr lang="en-IN" b="1" u="sng" dirty="0"/>
              <a:t>Practical Steps to Cultivate Courage</a:t>
            </a:r>
            <a:endParaRPr lang="en-IN" u="sng" dirty="0"/>
          </a:p>
          <a:p>
            <a:pPr fontAlgn="base"/>
            <a:r>
              <a:rPr lang="en-IN" b="1" dirty="0"/>
              <a:t>Acknowledge your situation and any fear around it.</a:t>
            </a:r>
            <a:r>
              <a:rPr lang="en-IN" dirty="0"/>
              <a:t> Admitting where you are and what you are afraid of—even if only to yourself—is always the first step toward progress. Example: I’m SO nervous for this audition. I’m afraid I won’t get the part I want!</a:t>
            </a:r>
          </a:p>
          <a:p>
            <a:pPr fontAlgn="base"/>
            <a:r>
              <a:rPr lang="en-IN" b="1" dirty="0"/>
              <a:t>Reality check: What are the possible outcomes? Are you attached to a certain outcome? </a:t>
            </a:r>
            <a:r>
              <a:rPr lang="en-IN" dirty="0"/>
              <a:t>Just like you try on clothes when you go shopping, ‘try on’ how different possible outcomes will make you feel.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HUMAN VALUES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A value is an enduring belief that influence our choice in life to promote well being.</a:t>
            </a:r>
          </a:p>
          <a:p>
            <a:r>
              <a:rPr lang="en-US" sz="2000" dirty="0">
                <a:latin typeface="Times New Roman" panose="02020603050405020304" pitchFamily="18" charset="0"/>
                <a:cs typeface="Times New Roman" panose="02020603050405020304" pitchFamily="18" charset="0"/>
              </a:rPr>
              <a:t>Values are the principle that reflect ones judgment.</a:t>
            </a:r>
          </a:p>
          <a:p>
            <a:r>
              <a:rPr lang="en-US" sz="2000" dirty="0">
                <a:latin typeface="Times New Roman" panose="02020603050405020304" pitchFamily="18" charset="0"/>
                <a:cs typeface="Times New Roman" panose="02020603050405020304" pitchFamily="18" charset="0"/>
              </a:rPr>
              <a:t>Ethical values that governs virtuous behavior</a:t>
            </a: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fontAlgn="base"/>
            <a:r>
              <a:rPr lang="en-IN" b="1" dirty="0"/>
              <a:t>Ask: Where is the love? </a:t>
            </a:r>
            <a:r>
              <a:rPr lang="en-IN" dirty="0"/>
              <a:t>I find myself asking ‘What is the most loving action I can take?’ a lot these days. What is the most loving thing I can do for myself &amp; for others? What do I love more than I fear? Example: I LOVE to sing. I LOVE to act. I LOVE to dance. I love being a part of a show.</a:t>
            </a:r>
          </a:p>
          <a:p>
            <a:pPr fontAlgn="base"/>
            <a:r>
              <a:rPr lang="en-IN" b="1" dirty="0"/>
              <a:t>Turn your love into the courage to face your fears.</a:t>
            </a:r>
            <a:r>
              <a:rPr lang="en-IN" dirty="0"/>
              <a:t> Take what energizes you  and use it to help you deal with the possibility of disappointment. </a:t>
            </a:r>
          </a:p>
          <a:p>
            <a:endParaRPr lang="en-I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6146" name="Picture 2" descr="C:\Users\user\Desktop\download (3).jpg"/>
          <p:cNvPicPr>
            <a:picLocks noGrp="1" noChangeAspect="1" noChangeArrowheads="1"/>
          </p:cNvPicPr>
          <p:nvPr>
            <p:ph idx="1"/>
          </p:nvPr>
        </p:nvPicPr>
        <p:blipFill>
          <a:blip r:embed="rId2"/>
          <a:srcRect/>
          <a:stretch>
            <a:fillRect/>
          </a:stretch>
        </p:blipFill>
        <p:spPr bwMode="auto">
          <a:xfrm>
            <a:off x="500034" y="1500174"/>
            <a:ext cx="7215238" cy="4500594"/>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Value</a:t>
            </a:r>
            <a:r>
              <a:rPr lang="en-IN" dirty="0"/>
              <a:t> of </a:t>
            </a:r>
            <a:r>
              <a:rPr lang="en-IN" b="1" dirty="0"/>
              <a:t>time</a:t>
            </a:r>
            <a:r>
              <a:rPr lang="en-IN" dirty="0"/>
              <a:t>. </a:t>
            </a:r>
          </a:p>
          <a:p>
            <a:r>
              <a:rPr lang="en-IN" dirty="0"/>
              <a:t>In transport economics, the </a:t>
            </a:r>
            <a:r>
              <a:rPr lang="en-IN" b="1" dirty="0"/>
              <a:t>value</a:t>
            </a:r>
            <a:r>
              <a:rPr lang="en-IN" dirty="0"/>
              <a:t> of </a:t>
            </a:r>
            <a:r>
              <a:rPr lang="en-IN" b="1" dirty="0"/>
              <a:t>time</a:t>
            </a:r>
            <a:r>
              <a:rPr lang="en-IN" dirty="0"/>
              <a:t> is the opportunity cost of the </a:t>
            </a:r>
            <a:r>
              <a:rPr lang="en-IN" b="1" dirty="0"/>
              <a:t>time</a:t>
            </a:r>
            <a:r>
              <a:rPr lang="en-IN" dirty="0"/>
              <a:t> that a traveller spends on his/her journey.</a:t>
            </a:r>
          </a:p>
          <a:p>
            <a:r>
              <a:rPr lang="en-IN" dirty="0"/>
              <a:t> In essence, this makes it the amount that a traveller would be willing to pay in order to save </a:t>
            </a:r>
            <a:r>
              <a:rPr lang="en-IN" b="1" dirty="0"/>
              <a:t>time</a:t>
            </a:r>
            <a:r>
              <a:rPr lang="en-IN" dirty="0"/>
              <a:t>, or the amount they would accept as compensation for lost </a:t>
            </a:r>
            <a:r>
              <a:rPr lang="en-IN" b="1" dirty="0"/>
              <a:t>time</a:t>
            </a:r>
            <a:r>
              <a:rPr lang="en-IN" dirty="0"/>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7170" name="Picture 2" descr="C:\Users\user\Desktop\download.png"/>
          <p:cNvPicPr>
            <a:picLocks noGrp="1" noChangeAspect="1" noChangeArrowheads="1"/>
          </p:cNvPicPr>
          <p:nvPr>
            <p:ph idx="1"/>
          </p:nvPr>
        </p:nvPicPr>
        <p:blipFill>
          <a:blip r:embed="rId2"/>
          <a:srcRect/>
          <a:stretch>
            <a:fillRect/>
          </a:stretch>
        </p:blipFill>
        <p:spPr bwMode="auto">
          <a:xfrm>
            <a:off x="571473" y="1500174"/>
            <a:ext cx="7429552" cy="500066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1: Create a time audit.</a:t>
            </a:r>
          </a:p>
          <a:p>
            <a:r>
              <a:rPr lang="en-IN" b="1" dirty="0"/>
              <a:t>2: Before meetings, determine your desired results.</a:t>
            </a:r>
          </a:p>
          <a:p>
            <a:r>
              <a:rPr lang="en-IN" b="1" dirty="0"/>
              <a:t>3: Put a time limit on tasks.</a:t>
            </a:r>
          </a:p>
          <a:p>
            <a:r>
              <a:rPr lang="en-IN" b="1" dirty="0"/>
              <a:t>4: Plan your week on Sunday.</a:t>
            </a:r>
          </a:p>
          <a:p>
            <a:r>
              <a:rPr lang="en-IN" b="1" dirty="0"/>
              <a:t>5: Create a daily plan.</a:t>
            </a:r>
          </a:p>
          <a:p>
            <a:endParaRPr lang="en-US" b="1"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6: Add a “done list” to your to-do list.</a:t>
            </a:r>
          </a:p>
          <a:p>
            <a:r>
              <a:rPr lang="en-IN" b="1" dirty="0"/>
              <a:t>7: Complete your most important and demanding tasks first thing in the morning.</a:t>
            </a:r>
          </a:p>
          <a:p>
            <a:r>
              <a:rPr lang="en-IN" b="1" dirty="0"/>
              <a:t>8: Block out distractions.</a:t>
            </a:r>
          </a:p>
          <a:p>
            <a:r>
              <a:rPr lang="en-IN" b="1" dirty="0"/>
              <a:t>9: Don’t multitask.</a:t>
            </a:r>
          </a:p>
          <a:p>
            <a:r>
              <a:rPr lang="en-IN" b="1" dirty="0"/>
              <a:t>10: Don’t wait for inspiration - do it now.</a:t>
            </a:r>
          </a:p>
          <a:p>
            <a:r>
              <a:rPr lang="en-IN" b="1" dirty="0"/>
              <a:t>11: Don’t strive for perfection.</a:t>
            </a:r>
          </a:p>
          <a:p>
            <a:endParaRPr lang="en-IN" b="1"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12: Don’t get hung up on small details.</a:t>
            </a:r>
          </a:p>
          <a:p>
            <a:r>
              <a:rPr lang="en-IN" b="1" dirty="0"/>
              <a:t>13: Schedule breaks between tasks.</a:t>
            </a:r>
          </a:p>
          <a:p>
            <a:r>
              <a:rPr lang="en-IN" b="1" dirty="0"/>
              <a:t>14: Make the most of waiting times.</a:t>
            </a:r>
          </a:p>
          <a:p>
            <a:r>
              <a:rPr lang="en-IN" b="1" dirty="0"/>
              <a:t>15: Organize your email.</a:t>
            </a:r>
          </a:p>
          <a:p>
            <a:r>
              <a:rPr lang="en-IN" b="1" dirty="0"/>
              <a:t>16: Train the other side of your brain.</a:t>
            </a:r>
          </a:p>
          <a:p>
            <a:r>
              <a:rPr lang="en-IN" b="1" dirty="0"/>
              <a:t>17: Exercise often.</a:t>
            </a:r>
          </a:p>
          <a:p>
            <a:r>
              <a:rPr lang="en-IN" b="1" dirty="0"/>
              <a:t>18: Sleep well.</a:t>
            </a:r>
          </a:p>
          <a:p>
            <a:r>
              <a:rPr lang="en-IN" b="1" dirty="0"/>
              <a:t>19: Use your calendar.</a:t>
            </a:r>
          </a:p>
          <a:p>
            <a:r>
              <a:rPr lang="en-IN" b="1" dirty="0"/>
              <a:t>20: Schedule relaxation time.</a:t>
            </a:r>
          </a:p>
          <a:p>
            <a:endParaRPr lang="en-IN"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21: Learn to say No.</a:t>
            </a:r>
          </a:p>
          <a:p>
            <a:r>
              <a:rPr lang="en-IN" b="1" dirty="0"/>
              <a:t>22: Be early.</a:t>
            </a:r>
          </a:p>
          <a:p>
            <a:r>
              <a:rPr lang="en-IN" b="1" dirty="0"/>
              <a:t>23: Don’t answer the phone just because it’s ringing.</a:t>
            </a:r>
          </a:p>
          <a:p>
            <a:r>
              <a:rPr lang="en-IN" b="1" dirty="0"/>
              <a:t>24: Turn your system into habits.</a:t>
            </a:r>
          </a:p>
          <a:p>
            <a:r>
              <a:rPr lang="en-IN" b="1" dirty="0"/>
              <a:t>25: Let go of bad habits in the meantime.</a:t>
            </a:r>
          </a:p>
          <a:p>
            <a:r>
              <a:rPr lang="en-IN" b="1" dirty="0"/>
              <a:t>26: Log your time with </a:t>
            </a:r>
            <a:r>
              <a:rPr lang="en-IN" b="1" dirty="0" err="1"/>
              <a:t>Toggl</a:t>
            </a:r>
            <a:r>
              <a:rPr lang="en-IN" b="1" dirty="0"/>
              <a:t>!</a:t>
            </a:r>
          </a:p>
          <a:p>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8194" name="Picture 2"/>
          <p:cNvPicPr>
            <a:picLocks noGrp="1" noChangeAspect="1" noChangeArrowheads="1"/>
          </p:cNvPicPr>
          <p:nvPr>
            <p:ph idx="1"/>
          </p:nvPr>
        </p:nvPicPr>
        <p:blipFill>
          <a:blip r:embed="rId2"/>
          <a:srcRect/>
          <a:stretch>
            <a:fillRect/>
          </a:stretch>
        </p:blipFill>
        <p:spPr bwMode="auto">
          <a:xfrm>
            <a:off x="500034" y="1571612"/>
            <a:ext cx="7286676" cy="4500594"/>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dirty="0"/>
              <a:t>Cooperation or co-operation, refers to the practice of people or greater entities working in common with commonly agreed upon goals and possibly methods, instead of working separately in competition.</a:t>
            </a:r>
          </a:p>
          <a:p>
            <a:r>
              <a:rPr lang="en-IN" dirty="0"/>
              <a:t>Cooperation is the antithesis of competition, however, the need or desire to compete with others is a very common impetus that motivates individuals to organize into a group and cooperate with each other in order to form a stronger competitive force.</a:t>
            </a:r>
          </a:p>
          <a:p>
            <a:r>
              <a:rPr lang="en-IN" dirty="0"/>
              <a:t>Cooperation in many areas such as, farming and housing may be in the form of a cooperative or, alternately, in the form of a conventional business.</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TOOLS AND TECHNIQUES </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Questionnaire</a:t>
            </a:r>
          </a:p>
          <a:p>
            <a:r>
              <a:rPr lang="en-US" sz="2000" dirty="0">
                <a:latin typeface="Times New Roman" panose="02020603050405020304" pitchFamily="18" charset="0"/>
                <a:cs typeface="Times New Roman" panose="02020603050405020304" pitchFamily="18" charset="0"/>
              </a:rPr>
              <a:t>Journaling</a:t>
            </a:r>
          </a:p>
          <a:p>
            <a:r>
              <a:rPr lang="en-US" sz="2000" dirty="0">
                <a:latin typeface="Times New Roman" panose="02020603050405020304" pitchFamily="18" charset="0"/>
                <a:cs typeface="Times New Roman" panose="02020603050405020304" pitchFamily="18" charset="0"/>
              </a:rPr>
              <a:t>Reflective questions</a:t>
            </a:r>
          </a:p>
          <a:p>
            <a:r>
              <a:rPr lang="en-US" sz="2000" dirty="0">
                <a:latin typeface="Times New Roman" panose="02020603050405020304" pitchFamily="18" charset="0"/>
                <a:cs typeface="Times New Roman" panose="02020603050405020304" pitchFamily="18" charset="0"/>
              </a:rPr>
              <a:t>Meditation</a:t>
            </a:r>
          </a:p>
          <a:p>
            <a:r>
              <a:rPr lang="en-US" sz="2000" dirty="0">
                <a:latin typeface="Times New Roman" panose="02020603050405020304" pitchFamily="18" charset="0"/>
                <a:cs typeface="Times New Roman" panose="02020603050405020304" pitchFamily="18" charset="0"/>
              </a:rPr>
              <a:t>Mindfulness</a:t>
            </a:r>
          </a:p>
          <a:p>
            <a:r>
              <a:rPr lang="en-US" sz="2000" dirty="0">
                <a:latin typeface="Times New Roman" panose="02020603050405020304" pitchFamily="18" charset="0"/>
                <a:cs typeface="Times New Roman" panose="02020603050405020304" pitchFamily="18" charset="0"/>
              </a:rPr>
              <a:t>Psychometric test</a:t>
            </a:r>
          </a:p>
          <a:p>
            <a:r>
              <a:rPr lang="en-US" sz="2000" dirty="0">
                <a:latin typeface="Times New Roman" panose="02020603050405020304" pitchFamily="18" charset="0"/>
                <a:cs typeface="Times New Roman" panose="02020603050405020304" pitchFamily="18" charset="0"/>
              </a:rPr>
              <a:t>Feedback</a:t>
            </a:r>
          </a:p>
          <a:p>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9218" name="Picture 2" descr="C:\Users\user\Desktop\download (5).jpg"/>
          <p:cNvPicPr>
            <a:picLocks noGrp="1" noChangeAspect="1" noChangeArrowheads="1"/>
          </p:cNvPicPr>
          <p:nvPr>
            <p:ph idx="1"/>
          </p:nvPr>
        </p:nvPicPr>
        <p:blipFill>
          <a:blip r:embed="rId2"/>
          <a:srcRect/>
          <a:stretch>
            <a:fillRect/>
          </a:stretch>
        </p:blipFill>
        <p:spPr bwMode="auto">
          <a:xfrm>
            <a:off x="928662" y="1500174"/>
            <a:ext cx="6572296" cy="4357717"/>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A </a:t>
            </a:r>
            <a:r>
              <a:rPr lang="en-IN" b="1" dirty="0"/>
              <a:t>commitment</a:t>
            </a:r>
            <a:r>
              <a:rPr lang="en-IN" dirty="0"/>
              <a:t> is something which regularly takes up some of your time because of an </a:t>
            </a:r>
            <a:r>
              <a:rPr lang="en-IN" dirty="0">
                <a:hlinkClick r:id="rId2" tooltip="Definition of agreement"/>
              </a:rPr>
              <a:t>agreement</a:t>
            </a:r>
            <a:r>
              <a:rPr lang="en-IN" dirty="0"/>
              <a:t> you have made or because of </a:t>
            </a:r>
            <a:r>
              <a:rPr lang="en-IN" dirty="0">
                <a:hlinkClick r:id="rId3" tooltip="Definition of responsibilities"/>
              </a:rPr>
              <a:t>responsibilities</a:t>
            </a:r>
            <a:r>
              <a:rPr lang="en-IN" dirty="0"/>
              <a:t> that you have.</a:t>
            </a:r>
          </a:p>
          <a:p>
            <a:r>
              <a:rPr lang="en-IN" dirty="0"/>
              <a:t> It usually evokes a strong sense of intention and focus.</a:t>
            </a:r>
          </a:p>
          <a:p>
            <a:r>
              <a:rPr lang="en-IN" dirty="0"/>
              <a:t> It typically is accompanied by a statement of purpose or a plan of action. </a:t>
            </a:r>
          </a:p>
          <a:p>
            <a:r>
              <a:rPr lang="en-IN" dirty="0"/>
              <a:t>Very often, we utilize this word in regard to proclamations we may make about the seriousness of our relationships.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p:cNvPicPr>
            <a:picLocks noGrp="1" noChangeAspect="1" noChangeArrowheads="1"/>
          </p:cNvPicPr>
          <p:nvPr>
            <p:ph idx="1"/>
          </p:nvPr>
        </p:nvPicPr>
        <p:blipFill>
          <a:blip r:embed="rId2"/>
          <a:stretch>
            <a:fillRect/>
          </a:stretch>
        </p:blipFill>
        <p:spPr bwMode="auto">
          <a:xfrm>
            <a:off x="2336006" y="3310731"/>
            <a:ext cx="2895600" cy="1581150"/>
          </a:xfrm>
          <a:prstGeom prst="rect">
            <a:avLst/>
          </a:prstGeom>
          <a:noFill/>
          <a:ln w="9525">
            <a:noFill/>
            <a:miter lim="800000"/>
            <a:headEnd/>
            <a:tailEnd/>
          </a:ln>
          <a:effec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Self-confidence is an essential part of humanity. </a:t>
            </a:r>
          </a:p>
          <a:p>
            <a:r>
              <a:rPr lang="en-IN" dirty="0"/>
              <a:t>A person with self-confidence generally likes themselves, is willing to </a:t>
            </a:r>
            <a:r>
              <a:rPr lang="en-IN" dirty="0">
                <a:hlinkClick r:id="rId2" tooltip="Take Risks"/>
              </a:rPr>
              <a:t>take risks</a:t>
            </a:r>
            <a:r>
              <a:rPr lang="en-IN" dirty="0"/>
              <a:t> to achieve their personal and professional goals, and thinks positively about the future.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Font typeface="Wingdings" pitchFamily="2" charset="2"/>
              <a:buChar char="q"/>
            </a:pPr>
            <a:r>
              <a:rPr lang="en-IN" b="1" dirty="0"/>
              <a:t>   Identify your negative thoughts</a:t>
            </a:r>
          </a:p>
          <a:p>
            <a:r>
              <a:rPr lang="en-IN" b="1" u="sng" dirty="0">
                <a:hlinkClick r:id="rId2" tooltip="Change Negative Thought Patterns"/>
              </a:rPr>
              <a:t>Turn your negative thoughts to positive thoughts</a:t>
            </a:r>
            <a:r>
              <a:rPr lang="en-IN" b="1" dirty="0"/>
              <a:t>.</a:t>
            </a:r>
          </a:p>
          <a:p>
            <a:r>
              <a:rPr lang="en-IN" b="1" dirty="0"/>
              <a:t>Refuse to focus on negative thoughts more often than positive thoughts.</a:t>
            </a:r>
          </a:p>
          <a:p>
            <a:r>
              <a:rPr lang="en-IN" b="1" dirty="0"/>
              <a:t>Maintain a positive support network</a:t>
            </a:r>
          </a:p>
          <a:p>
            <a:r>
              <a:rPr lang="en-IN" b="1" dirty="0"/>
              <a:t>Eliminate reminders of your negativity.</a:t>
            </a:r>
          </a:p>
          <a:p>
            <a:r>
              <a:rPr lang="en-IN" b="1" u="sng" dirty="0">
                <a:hlinkClick r:id="rId3" tooltip="Discover Your Talents"/>
              </a:rPr>
              <a:t>Identify your talents</a:t>
            </a:r>
            <a:r>
              <a:rPr lang="en-IN" b="1" dirty="0"/>
              <a:t>.</a:t>
            </a:r>
            <a:r>
              <a:rPr lang="en-IN" dirty="0"/>
              <a:t> </a:t>
            </a:r>
          </a:p>
          <a:p>
            <a:r>
              <a:rPr lang="en-IN" b="1" dirty="0"/>
              <a:t>Take pride in yourself.</a:t>
            </a:r>
          </a:p>
          <a:p>
            <a:r>
              <a:rPr lang="en-IN" b="1" u="sng" dirty="0">
                <a:hlinkClick r:id="rId4" tooltip="Take Compliments"/>
              </a:rPr>
              <a:t>Accept compliments gracefully</a:t>
            </a:r>
            <a:r>
              <a:rPr lang="en-IN" b="1" dirty="0"/>
              <a:t>.</a:t>
            </a:r>
          </a:p>
          <a:p>
            <a:r>
              <a:rPr lang="en-IN" b="1" dirty="0"/>
              <a:t>Look in the mirror and </a:t>
            </a:r>
            <a:r>
              <a:rPr lang="en-IN" b="1" dirty="0">
                <a:hlinkClick r:id="rId5" tooltip="Smile When You Think You Can't Smile"/>
              </a:rPr>
              <a:t>smile</a:t>
            </a:r>
            <a:endParaRPr lang="en-IN" b="1" dirty="0"/>
          </a:p>
          <a:p>
            <a:endParaRPr lang="en-IN"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a:t>
            </a:r>
            <a:endParaRPr lang="en-IN" dirty="0"/>
          </a:p>
        </p:txBody>
      </p:sp>
      <p:pic>
        <p:nvPicPr>
          <p:cNvPr id="2050" name="Picture 2" descr="C:\Users\user\Desktop\download.jpg"/>
          <p:cNvPicPr>
            <a:picLocks noGrp="1" noChangeAspect="1" noChangeArrowheads="1"/>
          </p:cNvPicPr>
          <p:nvPr>
            <p:ph idx="1"/>
          </p:nvPr>
        </p:nvPicPr>
        <p:blipFill>
          <a:blip r:embed="rId2"/>
          <a:srcRect/>
          <a:stretch>
            <a:fillRect/>
          </a:stretch>
        </p:blipFill>
        <p:spPr bwMode="auto">
          <a:xfrm>
            <a:off x="500034" y="1643050"/>
            <a:ext cx="7286676" cy="4071966"/>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Character</a:t>
            </a:r>
            <a:r>
              <a:rPr lang="en-IN" dirty="0"/>
              <a:t> traits are valued aspects of a </a:t>
            </a:r>
            <a:r>
              <a:rPr lang="en-IN" b="1" dirty="0"/>
              <a:t>person's</a:t>
            </a:r>
            <a:r>
              <a:rPr lang="en-IN" dirty="0"/>
              <a:t> </a:t>
            </a:r>
            <a:r>
              <a:rPr lang="en-IN" dirty="0" err="1"/>
              <a:t>behavior</a:t>
            </a:r>
            <a:r>
              <a:rPr lang="en-IN" dirty="0"/>
              <a:t>. ... </a:t>
            </a:r>
            <a:r>
              <a:rPr lang="en-IN" b="1" dirty="0"/>
              <a:t>Character</a:t>
            </a:r>
            <a:r>
              <a:rPr lang="en-IN" dirty="0"/>
              <a:t> traits are often </a:t>
            </a:r>
            <a:r>
              <a:rPr lang="en-IN" dirty="0" err="1"/>
              <a:t>labeled</a:t>
            </a:r>
            <a:r>
              <a:rPr lang="en-IN" dirty="0"/>
              <a:t> with descriptive adjectives such as patient, unfaithful, or jealous. Often, someone's </a:t>
            </a:r>
            <a:r>
              <a:rPr lang="en-IN" b="1" dirty="0"/>
              <a:t>character</a:t>
            </a:r>
            <a:r>
              <a:rPr lang="en-IN" dirty="0"/>
              <a:t> and personality are intertwined.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None/>
            </a:pPr>
            <a:r>
              <a:rPr lang="en-IN" b="1" dirty="0"/>
              <a:t>Types of characters in literature</a:t>
            </a:r>
            <a:endParaRPr lang="en-IN" dirty="0"/>
          </a:p>
          <a:p>
            <a:r>
              <a:rPr lang="en-IN" dirty="0"/>
              <a:t>The main character (Protagonist) Every story has this type of character and evolves around it. ...</a:t>
            </a:r>
          </a:p>
          <a:p>
            <a:r>
              <a:rPr lang="en-IN" dirty="0"/>
              <a:t>Character opposing the main character (Antagonist) ...</a:t>
            </a:r>
          </a:p>
          <a:p>
            <a:r>
              <a:rPr lang="en-IN" dirty="0"/>
              <a:t>Static or flat character. ...</a:t>
            </a:r>
          </a:p>
          <a:p>
            <a:r>
              <a:rPr lang="en-IN" dirty="0"/>
              <a:t>Changing or dynamic character. ...</a:t>
            </a:r>
          </a:p>
          <a:p>
            <a:r>
              <a:rPr lang="en-IN" dirty="0"/>
              <a:t>Confidante character. ...</a:t>
            </a:r>
          </a:p>
          <a:p>
            <a:r>
              <a:rPr lang="en-IN" dirty="0"/>
              <a:t>Foil character. ...</a:t>
            </a:r>
          </a:p>
          <a:p>
            <a:r>
              <a:rPr lang="en-IN" dirty="0"/>
              <a:t>Stock character. ...</a:t>
            </a:r>
          </a:p>
          <a:p>
            <a:r>
              <a:rPr lang="en-IN" dirty="0"/>
              <a:t>Round character.</a:t>
            </a:r>
          </a:p>
          <a:p>
            <a:endParaRPr lang="en-IN"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In general, people who are considered to have </a:t>
            </a:r>
            <a:r>
              <a:rPr lang="en-IN" b="1" dirty="0"/>
              <a:t>good character</a:t>
            </a:r>
            <a:r>
              <a:rPr lang="en-IN" dirty="0"/>
              <a:t> often have traits like integrity, honesty, courage, loyalty, fortitude, and other important virtues that promote </a:t>
            </a:r>
            <a:r>
              <a:rPr lang="en-IN" b="1" dirty="0"/>
              <a:t>good</a:t>
            </a:r>
            <a:r>
              <a:rPr lang="en-IN" dirty="0"/>
              <a:t> </a:t>
            </a:r>
            <a:r>
              <a:rPr lang="en-IN" dirty="0" err="1"/>
              <a:t>behavior</a:t>
            </a:r>
            <a:r>
              <a:rPr lang="en-IN" dirty="0"/>
              <a:t>. These </a:t>
            </a:r>
            <a:r>
              <a:rPr lang="en-IN" b="1" dirty="0"/>
              <a:t>character</a:t>
            </a:r>
            <a:r>
              <a:rPr lang="en-IN" dirty="0"/>
              <a:t> traits </a:t>
            </a:r>
            <a:r>
              <a:rPr lang="en-IN" b="1" dirty="0"/>
              <a:t>define</a:t>
            </a:r>
            <a:r>
              <a:rPr lang="en-IN" dirty="0"/>
              <a:t> who they are as people—and highly influence the choices they make in their lives.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spirituality</a:t>
            </a:r>
            <a:endParaRPr lang="en-IN" dirty="0"/>
          </a:p>
        </p:txBody>
      </p:sp>
      <p:pic>
        <p:nvPicPr>
          <p:cNvPr id="1026" name="Picture 2" descr="C:\Users\user\Desktop\download (1).jpg"/>
          <p:cNvPicPr>
            <a:picLocks noGrp="1" noChangeAspect="1" noChangeArrowheads="1"/>
          </p:cNvPicPr>
          <p:nvPr>
            <p:ph idx="1"/>
          </p:nvPr>
        </p:nvPicPr>
        <p:blipFill>
          <a:blip r:embed="rId2"/>
          <a:srcRect/>
          <a:stretch>
            <a:fillRect/>
          </a:stretch>
        </p:blipFill>
        <p:spPr bwMode="auto">
          <a:xfrm>
            <a:off x="428596" y="1714488"/>
            <a:ext cx="7286676" cy="450059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ctr">
              <a:buNone/>
            </a:pPr>
            <a:endParaRPr lang="en-US" sz="3600" dirty="0">
              <a:latin typeface="Times New Roman" panose="02020603050405020304" pitchFamily="18" charset="0"/>
              <a:cs typeface="Times New Roman" panose="02020603050405020304" pitchFamily="18" charset="0"/>
            </a:endParaRPr>
          </a:p>
          <a:p>
            <a:pPr algn="ctr">
              <a:buNone/>
            </a:pPr>
            <a:endParaRPr lang="en-US" sz="3600" dirty="0">
              <a:latin typeface="Times New Roman" panose="02020603050405020304" pitchFamily="18" charset="0"/>
              <a:cs typeface="Times New Roman" panose="02020603050405020304" pitchFamily="18" charset="0"/>
            </a:endParaRPr>
          </a:p>
          <a:p>
            <a:pPr algn="ctr">
              <a:buNone/>
            </a:pPr>
            <a:r>
              <a:rPr lang="en-US" sz="3600" dirty="0">
                <a:latin typeface="Times New Roman" panose="02020603050405020304" pitchFamily="18" charset="0"/>
                <a:cs typeface="Times New Roman" panose="02020603050405020304" pitchFamily="18" charset="0"/>
              </a:rPr>
              <a:t>STRESS MANAGEMENT</a:t>
            </a:r>
          </a:p>
          <a:p>
            <a:pPr algn="ctr">
              <a:buNone/>
            </a:pPr>
            <a:endParaRPr lang="en-US" sz="3600" dirty="0">
              <a:latin typeface="Times New Roman" panose="02020603050405020304" pitchFamily="18" charset="0"/>
              <a:cs typeface="Times New Roman" panose="02020603050405020304" pitchFamily="18" charset="0"/>
            </a:endParaRPr>
          </a:p>
          <a:p>
            <a:pPr algn="ctr">
              <a:buNone/>
            </a:pPr>
            <a:endParaRPr lang="en-US" sz="3600" dirty="0">
              <a:latin typeface="Times New Roman" panose="02020603050405020304" pitchFamily="18" charset="0"/>
              <a:cs typeface="Times New Roman" panose="02020603050405020304" pitchFamily="18" charset="0"/>
            </a:endParaRPr>
          </a:p>
          <a:p>
            <a:pPr algn="ctr">
              <a:buNone/>
            </a:pPr>
            <a:endParaRPr lang="en-US" sz="3600" dirty="0">
              <a:latin typeface="Times New Roman" panose="02020603050405020304" pitchFamily="18" charset="0"/>
              <a:cs typeface="Times New Roman" panose="02020603050405020304" pitchFamily="18" charset="0"/>
            </a:endParaRPr>
          </a:p>
          <a:p>
            <a:pPr algn="ctr">
              <a:buNone/>
            </a:pPr>
            <a:r>
              <a:rPr lang="en-US" sz="3600" dirty="0">
                <a:latin typeface="Times New Roman" panose="02020603050405020304" pitchFamily="18" charset="0"/>
                <a:cs typeface="Times New Roman" panose="02020603050405020304" pitchFamily="18" charset="0"/>
              </a:rPr>
              <a:t>  </a:t>
            </a:r>
          </a:p>
          <a:p>
            <a:pPr algn="ctr">
              <a:buNone/>
            </a:pPr>
            <a:endParaRPr lang="en-US" sz="3600" dirty="0">
              <a:latin typeface="Times New Roman" panose="02020603050405020304" pitchFamily="18" charset="0"/>
              <a:cs typeface="Times New Roman" panose="02020603050405020304" pitchFamily="18" charset="0"/>
            </a:endParaRPr>
          </a:p>
          <a:p>
            <a:pPr algn="ctr">
              <a:buNone/>
            </a:pPr>
            <a:endParaRPr lang="en-IN" sz="3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Spirituality is a broad concept with room for many perspectives.\</a:t>
            </a:r>
          </a:p>
          <a:p>
            <a:r>
              <a:rPr lang="en-IN" dirty="0"/>
              <a:t>It includes a sense of connection to something bigger than ourselves, and it typically involves a search for meaning in life.</a:t>
            </a:r>
          </a:p>
          <a:p>
            <a:r>
              <a:rPr lang="en-IN" dirty="0"/>
              <a:t> As such, it is a universal human experience—something that touches us all.</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descr="C:\Users\user\Desktop\religion spirituality venn2_0.jpg"/>
          <p:cNvPicPr>
            <a:picLocks noGrp="1" noChangeAspect="1" noChangeArrowheads="1"/>
          </p:cNvPicPr>
          <p:nvPr>
            <p:ph idx="1"/>
          </p:nvPr>
        </p:nvPicPr>
        <p:blipFill>
          <a:blip r:embed="rId2"/>
          <a:stretch>
            <a:fillRect/>
          </a:stretch>
        </p:blipFill>
        <p:spPr bwMode="auto">
          <a:xfrm>
            <a:off x="1389856" y="2628106"/>
            <a:ext cx="4787900" cy="2946400"/>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descr="C:\Users\user\Desktop\download (2).jpg"/>
          <p:cNvPicPr>
            <a:picLocks noGrp="1" noChangeAspect="1" noChangeArrowheads="1"/>
          </p:cNvPicPr>
          <p:nvPr>
            <p:ph idx="1"/>
          </p:nvPr>
        </p:nvPicPr>
        <p:blipFill>
          <a:blip r:embed="rId2"/>
          <a:srcRect/>
          <a:stretch>
            <a:fillRect/>
          </a:stretch>
        </p:blipFill>
        <p:spPr bwMode="auto">
          <a:xfrm>
            <a:off x="500034" y="1571612"/>
            <a:ext cx="6929486" cy="4643470"/>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IN" dirty="0"/>
              <a:t>1. Get organized</a:t>
            </a:r>
          </a:p>
          <a:p>
            <a:r>
              <a:rPr lang="en-IN" dirty="0"/>
              <a:t>2. Set simple, achievable goals</a:t>
            </a:r>
          </a:p>
          <a:p>
            <a:r>
              <a:rPr lang="en-IN" dirty="0"/>
              <a:t>3. Create a timeline/schedule</a:t>
            </a:r>
          </a:p>
          <a:p>
            <a:r>
              <a:rPr lang="en-IN" dirty="0"/>
              <a:t>4. Set a deadline</a:t>
            </a:r>
          </a:p>
          <a:p>
            <a:r>
              <a:rPr lang="en-IN" dirty="0"/>
              <a:t>5. Get rid of distractions</a:t>
            </a:r>
          </a:p>
          <a:p>
            <a:r>
              <a:rPr lang="en-IN" dirty="0"/>
              <a:t>6. Time yourself</a:t>
            </a:r>
          </a:p>
          <a:p>
            <a:r>
              <a:rPr lang="en-IN" dirty="0"/>
              <a:t>7. Take a break</a:t>
            </a:r>
          </a:p>
          <a:p>
            <a:r>
              <a:rPr lang="en-IN" dirty="0"/>
              <a:t>8. Use incentives</a:t>
            </a:r>
          </a:p>
          <a:p>
            <a:r>
              <a:rPr lang="en-IN" dirty="0"/>
              <a:t>9. Get the hard stuff done first</a:t>
            </a:r>
          </a:p>
          <a:p>
            <a:r>
              <a:rPr lang="en-IN" dirty="0"/>
              <a:t>10. Tell someone about your goal</a:t>
            </a:r>
          </a:p>
          <a:p>
            <a:endParaRPr lang="en-IN"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123" name="Picture 3" descr="C:\Users\user\Desktop\senses-of-engineering-ethics1-6-638.jpg"/>
          <p:cNvPicPr>
            <a:picLocks noGrp="1" noChangeAspect="1" noChangeArrowheads="1"/>
          </p:cNvPicPr>
          <p:nvPr>
            <p:ph idx="1"/>
          </p:nvPr>
        </p:nvPicPr>
        <p:blipFill>
          <a:blip r:embed="rId2"/>
          <a:srcRect/>
          <a:stretch>
            <a:fillRect/>
          </a:stretch>
        </p:blipFill>
        <p:spPr bwMode="auto">
          <a:xfrm>
            <a:off x="428596" y="1500174"/>
            <a:ext cx="7286676" cy="5143536"/>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6146" name="Picture 2" descr="C:\Users\user\Desktop\ge6075-professional-ethics-in-engineering-unit-2-7-638.jpg"/>
          <p:cNvPicPr>
            <a:picLocks noGrp="1" noChangeAspect="1" noChangeArrowheads="1"/>
          </p:cNvPicPr>
          <p:nvPr>
            <p:ph idx="1"/>
          </p:nvPr>
        </p:nvPicPr>
        <p:blipFill>
          <a:blip r:embed="rId2"/>
          <a:srcRect/>
          <a:stretch>
            <a:fillRect/>
          </a:stretch>
        </p:blipFill>
        <p:spPr bwMode="auto">
          <a:xfrm>
            <a:off x="500034" y="285728"/>
            <a:ext cx="7286676" cy="6572272"/>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US" dirty="0"/>
          </a:p>
          <a:p>
            <a:endParaRPr lang="en-US" dirty="0"/>
          </a:p>
          <a:p>
            <a:endParaRPr lang="en-US" dirty="0"/>
          </a:p>
          <a:p>
            <a:pPr algn="ctr">
              <a:buNone/>
            </a:pPr>
            <a:r>
              <a:rPr lang="en-US" sz="4400" dirty="0"/>
              <a:t>THANK YOU</a:t>
            </a:r>
            <a:endParaRPr lang="en-IN" sz="4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7239000" cy="1143000"/>
          </a:xfrm>
        </p:spPr>
        <p:txBody>
          <a:bodyPr>
            <a:normAutofit/>
          </a:bodyPr>
          <a:lstStyle/>
          <a:p>
            <a:r>
              <a:rPr lang="en-US" dirty="0">
                <a:latin typeface="Times New Roman" panose="02020603050405020304" pitchFamily="18" charset="0"/>
                <a:cs typeface="Times New Roman" panose="02020603050405020304" pitchFamily="18" charset="0"/>
              </a:rPr>
              <a:t>STRESS MANAGEMENT</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It is the reaction of the body to any change that require an adjustment.</a:t>
            </a:r>
          </a:p>
          <a:p>
            <a:r>
              <a:rPr lang="en-US" sz="2000" dirty="0">
                <a:latin typeface="Times New Roman" panose="02020603050405020304" pitchFamily="18" charset="0"/>
                <a:cs typeface="Times New Roman" panose="02020603050405020304" pitchFamily="18" charset="0"/>
              </a:rPr>
              <a:t>It is the normal part of life.</a:t>
            </a:r>
          </a:p>
          <a:p>
            <a:pPr>
              <a:buNone/>
            </a:pPr>
            <a:r>
              <a:rPr lang="en-US" sz="2000" u="sng" dirty="0">
                <a:latin typeface="Times New Roman" panose="02020603050405020304" pitchFamily="18" charset="0"/>
                <a:cs typeface="Times New Roman" panose="02020603050405020304" pitchFamily="18" charset="0"/>
              </a:rPr>
              <a:t>SOME COMMON REASONS</a:t>
            </a:r>
          </a:p>
          <a:p>
            <a:pPr marL="514350" indent="-514350">
              <a:buAutoNum type="arabicPeriod"/>
            </a:pPr>
            <a:r>
              <a:rPr lang="en-US" sz="2000" dirty="0">
                <a:latin typeface="Times New Roman" panose="02020603050405020304" pitchFamily="18" charset="0"/>
                <a:cs typeface="Times New Roman" panose="02020603050405020304" pitchFamily="18" charset="0"/>
              </a:rPr>
              <a:t>Being unhappy in your job.</a:t>
            </a:r>
          </a:p>
          <a:p>
            <a:pPr marL="514350" indent="-514350">
              <a:buAutoNum type="arabicPeriod"/>
            </a:pPr>
            <a:r>
              <a:rPr lang="en-US" sz="2000" dirty="0">
                <a:latin typeface="Times New Roman" panose="02020603050405020304" pitchFamily="18" charset="0"/>
                <a:cs typeface="Times New Roman" panose="02020603050405020304" pitchFamily="18" charset="0"/>
              </a:rPr>
              <a:t>Having a heavy   workload .</a:t>
            </a:r>
          </a:p>
          <a:p>
            <a:pPr marL="514350" indent="-514350">
              <a:buAutoNum type="arabicPeriod"/>
            </a:pPr>
            <a:r>
              <a:rPr lang="en-US" sz="2000" dirty="0">
                <a:latin typeface="Times New Roman" panose="02020603050405020304" pitchFamily="18" charset="0"/>
                <a:cs typeface="Times New Roman" panose="02020603050405020304" pitchFamily="18" charset="0"/>
              </a:rPr>
              <a:t>Working long hours.</a:t>
            </a:r>
          </a:p>
          <a:p>
            <a:pPr marL="514350" indent="-514350">
              <a:buAutoNum type="arabicPeriod"/>
            </a:pPr>
            <a:r>
              <a:rPr lang="en-US" sz="2000" dirty="0">
                <a:latin typeface="Times New Roman" panose="02020603050405020304" pitchFamily="18" charset="0"/>
                <a:cs typeface="Times New Roman" panose="02020603050405020304" pitchFamily="18" charset="0"/>
              </a:rPr>
              <a:t>Working under dangerous conditions. Etc...</a:t>
            </a:r>
          </a:p>
          <a:p>
            <a:pPr marL="514350" indent="-514350">
              <a:buAutoNum type="arabicPeriod"/>
            </a:pPr>
            <a:endParaRPr lang="en-US" sz="2000" dirty="0">
              <a:latin typeface="Times New Roman" panose="02020603050405020304" pitchFamily="18" charset="0"/>
              <a:cs typeface="Times New Roman" panose="02020603050405020304" pitchFamily="18" charset="0"/>
            </a:endParaRPr>
          </a:p>
          <a:p>
            <a:pPr>
              <a:buNone/>
            </a:pP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EFFECTS</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Stress usually affects human body both positive and negative.</a:t>
            </a:r>
          </a:p>
          <a:p>
            <a:r>
              <a:rPr lang="en-US" sz="2000" dirty="0">
                <a:latin typeface="Times New Roman" panose="02020603050405020304" pitchFamily="18" charset="0"/>
                <a:cs typeface="Times New Roman" panose="02020603050405020304" pitchFamily="18" charset="0"/>
              </a:rPr>
              <a:t>Getting a job promotion , greater responsibility , keeping us alert and ready to avoid danger are positive stress.</a:t>
            </a:r>
          </a:p>
          <a:p>
            <a:r>
              <a:rPr lang="en-US" sz="2000" dirty="0">
                <a:latin typeface="Times New Roman" panose="02020603050405020304" pitchFamily="18" charset="0"/>
                <a:cs typeface="Times New Roman" panose="02020603050405020304" pitchFamily="18" charset="0"/>
              </a:rPr>
              <a:t>Stress become negative when a person faces continuous challenges without relief or relaxation between challenges.</a:t>
            </a: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748</TotalTime>
  <Words>2445</Words>
  <Application>Microsoft Office PowerPoint</Application>
  <PresentationFormat>On-screen Show (4:3)</PresentationFormat>
  <Paragraphs>313</Paragraphs>
  <Slides>76</Slides>
  <Notes>0</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Facet</vt:lpstr>
      <vt:lpstr>Module 2</vt:lpstr>
      <vt:lpstr>PowerPoint Presentation</vt:lpstr>
      <vt:lpstr>SELF AWARENESS</vt:lpstr>
      <vt:lpstr>Need of self awareness</vt:lpstr>
      <vt:lpstr>HUMAN VALUES</vt:lpstr>
      <vt:lpstr>TOOLS AND TECHNIQUES </vt:lpstr>
      <vt:lpstr>PowerPoint Presentation</vt:lpstr>
      <vt:lpstr>STRESS MANAGEMENT</vt:lpstr>
      <vt:lpstr>EFFECTS</vt:lpstr>
      <vt:lpstr>HOW TO IDENTIFY STRESS?</vt:lpstr>
      <vt:lpstr>FOUR A’S OF STRESS MANAGEMENT</vt:lpstr>
      <vt:lpstr>PowerPoint Presentation</vt:lpstr>
      <vt:lpstr>STRESS MANAGEMENT TECHNIQUES</vt:lpstr>
      <vt:lpstr>ACTION ORIENTED</vt:lpstr>
      <vt:lpstr>Emotional oriented</vt:lpstr>
      <vt:lpstr>Acceptance oriented</vt:lpstr>
      <vt:lpstr>PowerPoint Presentation</vt:lpstr>
      <vt:lpstr>resilience</vt:lpstr>
      <vt:lpstr>Gratitude training</vt:lpstr>
      <vt:lpstr>PowerPoint Presentation</vt:lpstr>
      <vt:lpstr>Identifying emotion</vt:lpstr>
      <vt:lpstr>Managing emotion</vt:lpstr>
      <vt:lpstr>Harmful ways dealing with emotion</vt:lpstr>
      <vt:lpstr>Path method</vt:lpstr>
      <vt:lpstr>Relaxation techniques</vt:lpstr>
      <vt:lpstr>Moral values and ethics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vt:lpstr>
      <vt:lpstr>PowerPoint Presentation</vt:lpstr>
      <vt:lpstr>PowerPoint Presentation</vt:lpstr>
      <vt:lpstr>PowerPoint Presentation</vt:lpstr>
      <vt:lpstr>spirituality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AWARENESS</dc:title>
  <dc:creator>Windows User</dc:creator>
  <cp:lastModifiedBy>ismail - [2010]</cp:lastModifiedBy>
  <cp:revision>130</cp:revision>
  <dcterms:created xsi:type="dcterms:W3CDTF">2019-08-16T08:13:41Z</dcterms:created>
  <dcterms:modified xsi:type="dcterms:W3CDTF">2022-01-03T04:14:29Z</dcterms:modified>
</cp:coreProperties>
</file>